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268" r:id="rId3"/>
    <p:sldId id="267" r:id="rId4"/>
    <p:sldId id="279" r:id="rId5"/>
    <p:sldId id="280" r:id="rId6"/>
    <p:sldId id="259" r:id="rId7"/>
    <p:sldId id="281" r:id="rId8"/>
    <p:sldId id="273" r:id="rId9"/>
    <p:sldId id="282" r:id="rId10"/>
    <p:sldId id="275" r:id="rId11"/>
    <p:sldId id="276" r:id="rId12"/>
    <p:sldId id="277" r:id="rId13"/>
  </p:sldIdLst>
  <p:sldSz cx="10972800" cy="8229600" type="B4JIS"/>
  <p:notesSz cx="8229600" cy="14630400"/>
  <p:embeddedFontLst>
    <p:embeddedFont>
      <p:font typeface="Baskerville Old Face" panose="02020602080505020303" pitchFamily="18" charset="0"/>
      <p:regular r:id="rId16"/>
    </p:embeddedFon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Inter Medium" panose="020B0604020202020204" charset="0"/>
      <p:regular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DAFEE8"/>
    <a:srgbClr val="BEFED6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40" autoAdjust="0"/>
  </p:normalViewPr>
  <p:slideViewPr>
    <p:cSldViewPr snapToGrid="0" snapToObjects="1">
      <p:cViewPr varScale="1">
        <p:scale>
          <a:sx n="91" d="100"/>
          <a:sy n="91" d="100"/>
        </p:scale>
        <p:origin x="16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433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7C03DFE-6356-3043-D7D9-0EC5F16B3C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BA4C6D-A558-4B15-BAC9-827C7D9B57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3A4B8-EB3F-4E71-A48E-3887BE00B2CD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CC6478-8712-C02A-7982-F48B2C2B5F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52CC98-029B-FE4D-85FD-B17A56608D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9EA80-36F3-4AA5-8149-637115A5E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06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1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346836"/>
            <a:ext cx="8229600" cy="286512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3177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927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1515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5792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346836"/>
            <a:ext cx="82296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92702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006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666" y="2051686"/>
            <a:ext cx="946404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48666" y="5507356"/>
            <a:ext cx="946404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548640" indent="0">
              <a:buNone/>
              <a:defRPr sz="2400"/>
            </a:lvl2pPr>
            <a:lvl3pPr marL="1097280" indent="0">
              <a:buNone/>
              <a:defRPr sz="216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6783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4058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77840" y="2190750"/>
            <a:ext cx="464058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6808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6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6286" y="2017396"/>
            <a:ext cx="464248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56286" y="3006090"/>
            <a:ext cx="464248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554980" y="2017396"/>
            <a:ext cx="466534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554980" y="3006090"/>
            <a:ext cx="466534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45259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7114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984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6" y="548640"/>
            <a:ext cx="3539490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65346" y="1184911"/>
            <a:ext cx="555498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286" y="2468880"/>
            <a:ext cx="3539490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754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618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6" y="548640"/>
            <a:ext cx="3539490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65346" y="1184911"/>
            <a:ext cx="5554980" cy="584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286" y="2468880"/>
            <a:ext cx="3539490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5157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9566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1515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329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666" y="2051686"/>
            <a:ext cx="9464040" cy="3423284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48666" y="5507356"/>
            <a:ext cx="946404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/>
            </a:lvl1pPr>
            <a:lvl2pPr marL="411480" indent="0">
              <a:buNone/>
              <a:defRPr sz="1800"/>
            </a:lvl2pPr>
            <a:lvl3pPr marL="822960" indent="0">
              <a:buNone/>
              <a:defRPr sz="162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141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4058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77840" y="2190750"/>
            <a:ext cx="464058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994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6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6287" y="2017396"/>
            <a:ext cx="464248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56287" y="3006090"/>
            <a:ext cx="464248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554980" y="2017396"/>
            <a:ext cx="466534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554980" y="3006090"/>
            <a:ext cx="466534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0029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168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27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7" y="548640"/>
            <a:ext cx="3539490" cy="192024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65346" y="1184911"/>
            <a:ext cx="5554980" cy="5848350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287" y="2468880"/>
            <a:ext cx="3539490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870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87" y="548640"/>
            <a:ext cx="3539490" cy="192024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65346" y="1184911"/>
            <a:ext cx="5554980" cy="584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287" y="2468880"/>
            <a:ext cx="3539490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332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76697" cy="8229600"/>
            <a:chOff x="0" y="0"/>
            <a:chExt cx="516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z="162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403" y="1298"/>
              <a:ext cx="1457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1477" y="6526771"/>
            <a:ext cx="2592288" cy="7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4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6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1148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2296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23444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645920" algn="ctr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08610" indent="-308610" algn="l" rtl="0" eaLnBrk="1" fontAlgn="base" hangingPunct="1">
        <a:spcBef>
          <a:spcPct val="20000"/>
        </a:spcBef>
        <a:spcAft>
          <a:spcPct val="0"/>
        </a:spcAft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1" fontAlgn="base" hangingPunct="1">
        <a:spcBef>
          <a:spcPct val="20000"/>
        </a:spcBef>
        <a:spcAft>
          <a:spcPct val="0"/>
        </a:spcAft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spcBef>
          <a:spcPct val="20000"/>
        </a:spcBef>
        <a:spcAft>
          <a:spcPct val="0"/>
        </a:spcAft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48448" cy="8229600"/>
            <a:chOff x="0" y="0"/>
            <a:chExt cx="545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z="216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605" y="1419"/>
              <a:ext cx="1860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6480" i="1" dirty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6480" dirty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1477" y="6526771"/>
            <a:ext cx="2592288" cy="7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8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48640"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97280"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645920"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194560" algn="ctr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11480" indent="-411480" algn="l" rtl="0" eaLnBrk="1" fontAlgn="base" hangingPunct="1">
        <a:spcBef>
          <a:spcPct val="20000"/>
        </a:spcBef>
        <a:spcAft>
          <a:spcPct val="0"/>
        </a:spcAft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1" fontAlgn="base" hangingPunct="1">
        <a:spcBef>
          <a:spcPct val="20000"/>
        </a:spcBef>
        <a:spcAft>
          <a:spcPct val="0"/>
        </a:spcAft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eaLnBrk="1" fontAlgn="base" hangingPunct="1">
        <a:spcBef>
          <a:spcPct val="20000"/>
        </a:spcBef>
        <a:spcAft>
          <a:spcPct val="0"/>
        </a:spcAft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regulatory-information/search-fda-guidance-documents/master-protocols-efficient-clinical-trial-design-strategies-expedite-development-oncology-drugs-and" TargetMode="External"/><Relationship Id="rId7" Type="http://schemas.openxmlformats.org/officeDocument/2006/relationships/hyperlink" Target="https://jamanetwork.com/journals/jama/fullarticle/2787723" TargetMode="External"/><Relationship Id="rId2" Type="http://schemas.openxmlformats.org/officeDocument/2006/relationships/hyperlink" Target="https://health.ec.europa.eu/system/files/2022-06/medicinal_qa_complex_clinical-trials_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mc.ncbi.nlm.nih.gov/articles/PMC8220876/" TargetMode="External"/><Relationship Id="rId5" Type="http://schemas.openxmlformats.org/officeDocument/2006/relationships/hyperlink" Target="https://pmc.ncbi.nlm.nih.gov/articles/PMC6751792/" TargetMode="External"/><Relationship Id="rId4" Type="http://schemas.openxmlformats.org/officeDocument/2006/relationships/hyperlink" Target="https://www.nejm.org/doi/pdf/10.1056/NEJMra151006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722246" y="1"/>
            <a:ext cx="825055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097280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200" i="1" dirty="0">
                <a:solidFill>
                  <a:srgbClr val="000000"/>
                </a:solidFill>
              </a:rPr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251586" y="7791450"/>
            <a:ext cx="9635490" cy="424815"/>
            <a:chOff x="567" y="4090"/>
            <a:chExt cx="5058" cy="223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09728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ES" sz="1080" dirty="0">
                  <a:solidFill>
                    <a:srgbClr val="000000"/>
                  </a:solidFill>
                </a:rPr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3E68273-B0FD-4FD9-8DC1-B9C5DBAA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036" y="2430433"/>
            <a:ext cx="4907438" cy="28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36" tIns="54820" rIns="109636" bIns="548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97280">
              <a:lnSpc>
                <a:spcPct val="150000"/>
              </a:lnSpc>
              <a:spcAft>
                <a:spcPts val="0"/>
              </a:spcAft>
            </a:pPr>
            <a:r>
              <a:rPr lang="es-ES" sz="3600" b="1" dirty="0">
                <a:solidFill>
                  <a:srgbClr val="EF33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Nuevos diseños de estudios: paraguas, canasta y plataforma</a:t>
            </a:r>
            <a:br>
              <a:rPr lang="es-ES" sz="3600" b="1" dirty="0">
                <a:solidFill>
                  <a:srgbClr val="EF33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s-ES" altLang="es-ES" sz="3600" b="1" dirty="0">
              <a:solidFill>
                <a:srgbClr val="EF334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DD4C080-4F12-48F9-8667-E0CCF0E32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581" y="6830412"/>
            <a:ext cx="3606236" cy="5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36" tIns="54820" rIns="109636" bIns="548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97280">
              <a:spcBef>
                <a:spcPts val="720"/>
              </a:spcBef>
              <a:spcAft>
                <a:spcPts val="720"/>
              </a:spcAft>
            </a:pPr>
            <a:r>
              <a:rPr lang="es-ES" altLang="es-ES" sz="2400" i="1" dirty="0">
                <a:solidFill>
                  <a:srgbClr val="000000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BTA 2.0  </a:t>
            </a:r>
            <a:r>
              <a:rPr lang="es-ES" altLang="es-ES" sz="2400" dirty="0">
                <a:solidFill>
                  <a:srgbClr val="000000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2025;(01)</a:t>
            </a:r>
            <a:r>
              <a:rPr lang="es-ES" altLang="es-ES" sz="3840" dirty="0">
                <a:solidFill>
                  <a:srgbClr val="000000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s-ES" altLang="es-ES" sz="4320" dirty="0">
              <a:solidFill>
                <a:srgbClr val="000000"/>
              </a:solidFill>
              <a:latin typeface="Century Schoolbook" panose="020406040505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5C3CD01-6070-FD5F-A8AE-CF53ED5A5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1" b="11784"/>
          <a:stretch/>
        </p:blipFill>
        <p:spPr>
          <a:xfrm>
            <a:off x="6116984" y="1355114"/>
            <a:ext cx="4855440" cy="60570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93993" y="615211"/>
            <a:ext cx="8727370" cy="777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36" tIns="54820" rIns="109636" bIns="548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altLang="es-ES" sz="4320" b="1" dirty="0">
                <a:solidFill>
                  <a:srgbClr val="EF3340"/>
                </a:solidFill>
              </a:rPr>
              <a:t>Bibliografía recomendada:</a:t>
            </a:r>
            <a:endParaRPr lang="es-ES" altLang="es-ES" sz="4320" b="1" dirty="0">
              <a:solidFill>
                <a:srgbClr val="EF334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6C8DE4-CB38-439C-8E73-D1835876D334}"/>
              </a:ext>
            </a:extLst>
          </p:cNvPr>
          <p:cNvSpPr txBox="1"/>
          <p:nvPr/>
        </p:nvSpPr>
        <p:spPr>
          <a:xfrm>
            <a:off x="1252329" y="1824429"/>
            <a:ext cx="9569034" cy="541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Complex clinical trials – Questions and answers. </a:t>
            </a:r>
            <a:r>
              <a:rPr lang="en-US" dirty="0">
                <a:solidFill>
                  <a:srgbClr val="000000"/>
                </a:solidFill>
                <a:latin typeface="+mj-lt"/>
                <a:hlinkClick r:id="rId2"/>
              </a:rPr>
              <a:t>EMA/298712/2022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Master Protocols: Efficient Clinical Trial Design Strategies to Expedite Development of Oncology Drugs and Biologics Guidance for Industry. </a:t>
            </a:r>
            <a:r>
              <a:rPr lang="en-US" dirty="0">
                <a:solidFill>
                  <a:srgbClr val="000000"/>
                </a:solidFill>
                <a:latin typeface="+mj-lt"/>
                <a:hlinkClick r:id="rId3"/>
              </a:rPr>
              <a:t>FDA-2018-D-3292. 2022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Woodcock J et al. Master Protocols to Study Multiple Therapies, Multiple Diseases, or Both. </a:t>
            </a:r>
            <a:r>
              <a:rPr lang="en-US" dirty="0">
                <a:solidFill>
                  <a:srgbClr val="000000"/>
                </a:solidFill>
                <a:latin typeface="+mj-lt"/>
                <a:hlinkClick r:id="rId4"/>
              </a:rPr>
              <a:t>N </a:t>
            </a:r>
            <a:r>
              <a:rPr lang="en-US" dirty="0" err="1">
                <a:solidFill>
                  <a:srgbClr val="000000"/>
                </a:solidFill>
                <a:latin typeface="+mj-lt"/>
                <a:hlinkClick r:id="rId4"/>
              </a:rPr>
              <a:t>Engl</a:t>
            </a:r>
            <a:r>
              <a:rPr lang="en-US" dirty="0">
                <a:solidFill>
                  <a:srgbClr val="000000"/>
                </a:solidFill>
                <a:latin typeface="+mj-lt"/>
                <a:hlinkClick r:id="rId4"/>
              </a:rPr>
              <a:t> J Med. 2017;377:62-70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Park JH, et al. Systematic review of basket trials, umbrella trials, and platform trials: a landscape analysis of master protocols. </a:t>
            </a:r>
            <a:r>
              <a:rPr lang="en-US" dirty="0">
                <a:solidFill>
                  <a:srgbClr val="000000"/>
                </a:solidFill>
                <a:latin typeface="+mj-lt"/>
                <a:hlinkClick r:id="rId5"/>
              </a:rPr>
              <a:t>Trials. 2019;20(1):572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s-ES" dirty="0">
                <a:solidFill>
                  <a:srgbClr val="000000"/>
                </a:solidFill>
                <a:latin typeface="+mj-lt"/>
              </a:rPr>
              <a:t>Lu CC et al.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Practical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Considerations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Recommendations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for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Master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Protocol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Framework: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Basket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Umbrella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Platform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Trials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.   </a:t>
            </a:r>
            <a:r>
              <a:rPr lang="es-ES" dirty="0" err="1">
                <a:solidFill>
                  <a:srgbClr val="000000"/>
                </a:solidFill>
                <a:latin typeface="+mj-lt"/>
                <a:hlinkClick r:id="rId6"/>
              </a:rPr>
              <a:t>Ther</a:t>
            </a:r>
            <a:r>
              <a:rPr lang="es-ES" dirty="0">
                <a:solidFill>
                  <a:srgbClr val="000000"/>
                </a:solidFill>
                <a:latin typeface="+mj-lt"/>
                <a:hlinkClick r:id="rId6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  <a:hlinkClick r:id="rId6"/>
              </a:rPr>
              <a:t>Innov</a:t>
            </a:r>
            <a:r>
              <a:rPr lang="es-ES" dirty="0">
                <a:solidFill>
                  <a:srgbClr val="000000"/>
                </a:solidFill>
                <a:latin typeface="+mj-lt"/>
                <a:hlinkClick r:id="rId6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  <a:hlinkClick r:id="rId6"/>
              </a:rPr>
              <a:t>Regul</a:t>
            </a:r>
            <a:r>
              <a:rPr lang="es-ES" dirty="0">
                <a:solidFill>
                  <a:srgbClr val="000000"/>
                </a:solidFill>
                <a:latin typeface="+mj-lt"/>
                <a:hlinkClick r:id="rId6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  <a:hlinkClick r:id="rId6"/>
              </a:rPr>
              <a:t>Sci</a:t>
            </a:r>
            <a:r>
              <a:rPr lang="es-ES" dirty="0">
                <a:solidFill>
                  <a:srgbClr val="000000"/>
                </a:solidFill>
                <a:latin typeface="+mj-lt"/>
                <a:hlinkClick r:id="rId6"/>
              </a:rPr>
              <a:t>. 2021;55(6):1145-1154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dirty="0">
                <a:latin typeface="+mj-lt"/>
              </a:rPr>
              <a:t>Park JH et al. How to Use and Interpret the Results of a Platform Trial: Users’ Guide to the Medical Literature. </a:t>
            </a:r>
            <a:r>
              <a:rPr lang="en-US" dirty="0">
                <a:latin typeface="+mj-lt"/>
                <a:hlinkClick r:id="rId7"/>
              </a:rPr>
              <a:t>JAMA. 2022;32(1):67-74</a:t>
            </a:r>
            <a:r>
              <a:rPr lang="en-US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612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1448" y="312420"/>
            <a:ext cx="9241407" cy="354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36" tIns="54820" rIns="109636" bIns="548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800" b="1" dirty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/>
              <a:t> </a:t>
            </a:r>
          </a:p>
          <a:p>
            <a:pPr eaLnBrk="1" hangingPunct="1"/>
            <a:endParaRPr lang="es-ES" altLang="es-ES" i="1" dirty="0"/>
          </a:p>
          <a:p>
            <a:pPr eaLnBrk="1" hangingPunct="1"/>
            <a:endParaRPr lang="es-ES" altLang="es-ES" i="1" dirty="0"/>
          </a:p>
          <a:p>
            <a:pPr eaLnBrk="1" hangingPunct="1">
              <a:buFontTx/>
              <a:buNone/>
            </a:pPr>
            <a:r>
              <a:rPr lang="es-ES" altLang="es-ES" i="1" dirty="0"/>
              <a:t>		Bol Ter </a:t>
            </a:r>
            <a:r>
              <a:rPr lang="es-ES" altLang="es-ES" i="1" dirty="0" err="1"/>
              <a:t>Andal</a:t>
            </a:r>
            <a:r>
              <a:rPr lang="es-ES" altLang="es-ES" i="1" dirty="0"/>
              <a:t>. 2025; 40(01)</a:t>
            </a:r>
          </a:p>
          <a:p>
            <a:pPr eaLnBrk="1" hangingPunct="1">
              <a:buFontTx/>
              <a:buNone/>
            </a:pPr>
            <a:r>
              <a:rPr lang="es-ES" altLang="es-ES" dirty="0"/>
              <a:t>		</a:t>
            </a:r>
            <a:r>
              <a:rPr lang="es-ES" altLang="es-ES" dirty="0">
                <a:hlinkClick r:id="rId2"/>
              </a:rPr>
              <a:t>http://www.cadime.es/</a:t>
            </a:r>
            <a:r>
              <a:rPr lang="es-ES" altLang="es-E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5313A3-6862-9976-38AD-029FAB4FC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114800"/>
            <a:ext cx="4639322" cy="3853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29" y="602831"/>
            <a:ext cx="648072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2296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ES" sz="3240" b="1" i="1" dirty="0">
                <a:solidFill>
                  <a:srgbClr val="EF3340"/>
                </a:solidFill>
              </a:rPr>
              <a:t>Justificación:</a:t>
            </a:r>
            <a:endParaRPr lang="es-ES" altLang="es-ES" sz="3240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55676" y="5502571"/>
            <a:ext cx="8981180" cy="18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27" tIns="41115" rIns="82227" bIns="41115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8610" indent="-308610" algn="just" defTabSz="82296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ES" sz="3240" b="1" i="1" dirty="0">
                <a:solidFill>
                  <a:srgbClr val="EF3340"/>
                </a:solidFill>
              </a:rPr>
              <a:t>Objetivo:</a:t>
            </a:r>
          </a:p>
          <a:p>
            <a:pPr marL="0" indent="0" algn="just" defTabSz="623888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" altLang="es-ES" sz="1400" b="1" i="1" dirty="0">
              <a:solidFill>
                <a:srgbClr val="EF3340"/>
              </a:solidFill>
            </a:endParaRPr>
          </a:p>
          <a:p>
            <a:pPr marL="0" indent="0" algn="just" defTabSz="623888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dirty="0">
                <a:solidFill>
                  <a:srgbClr val="000000"/>
                </a:solidFill>
              </a:rPr>
              <a:t>Realizar una introducción a estos nuevos ensayos, sus principales características y sus ventajas e inconvenientes.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C9D15F-E18E-2FD9-8268-8E4867B4BB3D}"/>
              </a:ext>
            </a:extLst>
          </p:cNvPr>
          <p:cNvSpPr txBox="1"/>
          <p:nvPr/>
        </p:nvSpPr>
        <p:spPr>
          <a:xfrm>
            <a:off x="1524029" y="1388400"/>
            <a:ext cx="9112827" cy="378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últimos años, la medicina de precisión ha impulsado la investigación farmacológica, permitiendo una mayor comprensión de los mecanismos biológicos y moleculares implicados en las enfermedades. </a:t>
            </a:r>
          </a:p>
          <a:p>
            <a:pPr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avance ha llevado a la adopción de nuevas metodologías de investigación, como los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 maestro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incluyen diferentes tipos de ensayos: </a:t>
            </a:r>
          </a:p>
          <a:p>
            <a:pPr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dirty="0"/>
              <a:t>☂️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paraguas</a:t>
            </a:r>
          </a:p>
          <a:p>
            <a:pPr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dirty="0"/>
              <a:t>🧺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canasta </a:t>
            </a:r>
          </a:p>
          <a:p>
            <a:pPr algn="just" defTabSz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dirty="0"/>
              <a:t>🏗️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plataforma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FBA14-76FB-4962-3453-50EC9E0C8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80C56354-E48E-730A-721F-C9CA4B944DC2}"/>
              </a:ext>
            </a:extLst>
          </p:cNvPr>
          <p:cNvSpPr/>
          <p:nvPr/>
        </p:nvSpPr>
        <p:spPr>
          <a:xfrm>
            <a:off x="1513490" y="379715"/>
            <a:ext cx="9087627" cy="5386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3"/>
              </a:lnSpc>
            </a:pPr>
            <a:r>
              <a:rPr lang="en-US" sz="3600" b="1" i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n-US" sz="360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3600" b="1" i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  <a:r>
              <a:rPr lang="en-US" sz="360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maestro</a:t>
            </a: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C88726E1-A585-65EE-2C9B-C5435F8A5FF3}"/>
              </a:ext>
            </a:extLst>
          </p:cNvPr>
          <p:cNvSpPr/>
          <p:nvPr/>
        </p:nvSpPr>
        <p:spPr>
          <a:xfrm>
            <a:off x="1513490" y="1329080"/>
            <a:ext cx="8758242" cy="2748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Los protocolos maestro son un tipo de </a:t>
            </a:r>
            <a:r>
              <a:rPr lang="en-US" b="1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diseño unificador</a:t>
            </a:r>
            <a:r>
              <a:rPr lang="en-US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que permite evaluar simultáneamente más de un fármaco en investigación y/o más de un tipo de enfermedad, dentro de la misma estructura general del ensayo. 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464646"/>
              </a:solidFill>
              <a:ea typeface="Inter Medium" pitchFamily="34" charset="-122"/>
              <a:cs typeface="Inter Medium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Estos</a:t>
            </a:r>
            <a:r>
              <a:rPr lang="en-US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estudios están destinados a </a:t>
            </a:r>
            <a:r>
              <a:rPr lang="en-US" b="1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generar evidencia</a:t>
            </a:r>
            <a:r>
              <a:rPr lang="en-US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de una forma más económica y rápida, permitiendo una toma de decisiones temprana.</a:t>
            </a:r>
            <a:endParaRPr lang="en-US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8B593B03-BE08-7D8A-2041-B4017F1FD58F}"/>
              </a:ext>
            </a:extLst>
          </p:cNvPr>
          <p:cNvSpPr/>
          <p:nvPr/>
        </p:nvSpPr>
        <p:spPr>
          <a:xfrm>
            <a:off x="6414654" y="5342033"/>
            <a:ext cx="3161400" cy="996098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539750"/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La escasa experiencia de los profesionales en estos diseños, la dificultad en su interpretación y su alta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complejidad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.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BEFD281-2652-CC5F-7F33-A5E27C577A00}"/>
              </a:ext>
            </a:extLst>
          </p:cNvPr>
          <p:cNvGrpSpPr/>
          <p:nvPr/>
        </p:nvGrpSpPr>
        <p:grpSpPr>
          <a:xfrm>
            <a:off x="1652251" y="4597145"/>
            <a:ext cx="1471449" cy="519328"/>
            <a:chOff x="1513490" y="4642128"/>
            <a:chExt cx="1471449" cy="519328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9050B3A7-66DC-F301-79E8-0F863C6D1181}"/>
                </a:ext>
              </a:extLst>
            </p:cNvPr>
            <p:cNvSpPr/>
            <p:nvPr/>
          </p:nvSpPr>
          <p:spPr>
            <a:xfrm>
              <a:off x="1513490" y="4642128"/>
              <a:ext cx="1471449" cy="519328"/>
            </a:xfrm>
            <a:prstGeom prst="roundRect">
              <a:avLst/>
            </a:prstGeom>
            <a:solidFill>
              <a:srgbClr val="00863D"/>
            </a:solidFill>
            <a:ln>
              <a:solidFill>
                <a:srgbClr val="0086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77A39AA-723D-36A6-98AA-F7AE8BD12481}"/>
                </a:ext>
              </a:extLst>
            </p:cNvPr>
            <p:cNvSpPr txBox="1"/>
            <p:nvPr/>
          </p:nvSpPr>
          <p:spPr>
            <a:xfrm>
              <a:off x="1513490" y="4737811"/>
              <a:ext cx="147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VENTAJAS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401763E-871C-C41E-92F2-11DE0A03E0CC}"/>
              </a:ext>
            </a:extLst>
          </p:cNvPr>
          <p:cNvSpPr txBox="1"/>
          <p:nvPr/>
        </p:nvSpPr>
        <p:spPr>
          <a:xfrm>
            <a:off x="2455854" y="5337867"/>
            <a:ext cx="3368786" cy="1077218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Reducción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de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costes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y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tiempos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la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investigación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,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agrupando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un solo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diseño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diversos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escenarios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clínicos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y/o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tratamientos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. 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488502A-152E-EB65-6303-13419ABE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04"/>
          <a:stretch/>
        </p:blipFill>
        <p:spPr>
          <a:xfrm>
            <a:off x="9737723" y="5502946"/>
            <a:ext cx="672770" cy="65748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EC3D3DF-E8FF-C456-7EC4-105FE2995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52669" b="-1880"/>
          <a:stretch/>
        </p:blipFill>
        <p:spPr>
          <a:xfrm>
            <a:off x="1652251" y="5507517"/>
            <a:ext cx="651204" cy="65748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F1C6A46-9751-7072-0133-80653F49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r="52669" b="-1880"/>
          <a:stretch/>
        </p:blipFill>
        <p:spPr>
          <a:xfrm>
            <a:off x="1652251" y="6715353"/>
            <a:ext cx="651204" cy="657484"/>
          </a:xfrm>
          <a:prstGeom prst="rect">
            <a:avLst/>
          </a:prstGeom>
        </p:spPr>
      </p:pic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E9F5810-9C3A-25B1-9E7B-C8B4EBB1ACFB}"/>
              </a:ext>
            </a:extLst>
          </p:cNvPr>
          <p:cNvCxnSpPr>
            <a:cxnSpLocks/>
          </p:cNvCxnSpPr>
          <p:nvPr/>
        </p:nvCxnSpPr>
        <p:spPr>
          <a:xfrm>
            <a:off x="3131172" y="4875734"/>
            <a:ext cx="2912275" cy="0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B48043B-8C57-9280-A351-8203F2ACD6B1}"/>
              </a:ext>
            </a:extLst>
          </p:cNvPr>
          <p:cNvCxnSpPr/>
          <p:nvPr/>
        </p:nvCxnSpPr>
        <p:spPr>
          <a:xfrm>
            <a:off x="6043447" y="4854149"/>
            <a:ext cx="0" cy="2984556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D1FF569-0CEC-385F-1E0D-C16069ABAEF5}"/>
              </a:ext>
            </a:extLst>
          </p:cNvPr>
          <p:cNvCxnSpPr/>
          <p:nvPr/>
        </p:nvCxnSpPr>
        <p:spPr>
          <a:xfrm>
            <a:off x="6195847" y="4864491"/>
            <a:ext cx="0" cy="2984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73683CF-FF53-FE84-12A2-BEFAE5DC04FD}"/>
              </a:ext>
            </a:extLst>
          </p:cNvPr>
          <p:cNvCxnSpPr>
            <a:cxnSpLocks/>
          </p:cNvCxnSpPr>
          <p:nvPr/>
        </p:nvCxnSpPr>
        <p:spPr>
          <a:xfrm flipV="1">
            <a:off x="6167355" y="4853843"/>
            <a:ext cx="2184023" cy="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76ECD8F4-B339-AB15-40A5-16067D936614}"/>
              </a:ext>
            </a:extLst>
          </p:cNvPr>
          <p:cNvSpPr/>
          <p:nvPr/>
        </p:nvSpPr>
        <p:spPr>
          <a:xfrm>
            <a:off x="8140697" y="4594179"/>
            <a:ext cx="2269796" cy="5193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BB769C3-B354-1359-9830-36AE39D8CE08}"/>
              </a:ext>
            </a:extLst>
          </p:cNvPr>
          <p:cNvSpPr txBox="1"/>
          <p:nvPr/>
        </p:nvSpPr>
        <p:spPr>
          <a:xfrm>
            <a:off x="8148170" y="4677927"/>
            <a:ext cx="22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INCONVENIENTES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91FC1C1-D6D8-595B-A69E-1ACFD3989760}"/>
              </a:ext>
            </a:extLst>
          </p:cNvPr>
          <p:cNvSpPr txBox="1"/>
          <p:nvPr/>
        </p:nvSpPr>
        <p:spPr>
          <a:xfrm>
            <a:off x="2489058" y="6578260"/>
            <a:ext cx="3368786" cy="1077218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Se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realizan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diseños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adaptativos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que se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pueden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adecuar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progresivamente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los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resultados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y a la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evolución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de la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terapéutica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946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BC926-2B92-5C7B-B882-496B239C5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FF2B5EF4-FFF2-40B4-BE49-F238E27FC236}">
                <a16:creationId xmlns:a16="http://schemas.microsoft.com/office/drawing/2014/main" id="{89831706-3BE7-043E-4C5B-FDA604DE1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85" b="18171"/>
          <a:stretch/>
        </p:blipFill>
        <p:spPr>
          <a:xfrm>
            <a:off x="6508236" y="-37925"/>
            <a:ext cx="4464563" cy="3445154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F5FC17BD-74AC-9FC4-5591-0EAB30E5D2C4}"/>
              </a:ext>
            </a:extLst>
          </p:cNvPr>
          <p:cNvSpPr/>
          <p:nvPr/>
        </p:nvSpPr>
        <p:spPr>
          <a:xfrm>
            <a:off x="2008478" y="206266"/>
            <a:ext cx="4368140" cy="727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3240" b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</a:t>
            </a:r>
            <a:r>
              <a:rPr lang="en-US" sz="324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Canasta</a:t>
            </a:r>
          </a:p>
          <a:p>
            <a:r>
              <a:rPr lang="en-US" sz="324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4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(Basket Trials)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0E578EE-8AF4-2777-421D-8692215FFD54}"/>
              </a:ext>
            </a:extLst>
          </p:cNvPr>
          <p:cNvSpPr/>
          <p:nvPr/>
        </p:nvSpPr>
        <p:spPr>
          <a:xfrm>
            <a:off x="1454789" y="1499569"/>
            <a:ext cx="4790210" cy="2116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defTabSz="623888">
              <a:lnSpc>
                <a:spcPct val="150000"/>
              </a:lnSpc>
            </a:pPr>
            <a:r>
              <a:rPr lang="en-US" dirty="0">
                <a:solidFill>
                  <a:srgbClr val="464646"/>
                </a:solidFill>
                <a:ea typeface="Inter Medium" pitchFamily="34" charset="-122"/>
              </a:rPr>
              <a:t>Se caracterizan por </a:t>
            </a:r>
            <a:r>
              <a:rPr lang="en-US" b="1" dirty="0">
                <a:solidFill>
                  <a:srgbClr val="464646"/>
                </a:solidFill>
                <a:ea typeface="Inter Medium" pitchFamily="34" charset="-122"/>
              </a:rPr>
              <a:t>evaluar un fármaco en múltiples patologías que tengan en común la diana</a:t>
            </a:r>
            <a:r>
              <a:rPr lang="en-US" dirty="0">
                <a:solidFill>
                  <a:srgbClr val="464646"/>
                </a:solidFill>
                <a:ea typeface="Inter Medium" pitchFamily="34" charset="-122"/>
              </a:rPr>
              <a:t> seleccionada en el estudio. Es decir, se busca evaluar la eficacia de un tratamiento en diferentes enfermedades que comparten una característica molecular </a:t>
            </a:r>
            <a:r>
              <a:rPr lang="es-ES" dirty="0">
                <a:solidFill>
                  <a:srgbClr val="464646"/>
                </a:solidFill>
                <a:ea typeface="Inter Medium" pitchFamily="34" charset="-122"/>
              </a:rPr>
              <a:t>específica</a:t>
            </a:r>
            <a:r>
              <a:rPr lang="en-US" dirty="0">
                <a:solidFill>
                  <a:srgbClr val="464646"/>
                </a:solidFill>
                <a:ea typeface="Inter Medium" pitchFamily="34" charset="-122"/>
              </a:rPr>
              <a:t>.</a:t>
            </a:r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76C039AA-9868-5037-AF74-132930774ABE}"/>
              </a:ext>
            </a:extLst>
          </p:cNvPr>
          <p:cNvSpPr/>
          <p:nvPr/>
        </p:nvSpPr>
        <p:spPr>
          <a:xfrm>
            <a:off x="6414654" y="5342033"/>
            <a:ext cx="3161400" cy="1717450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623888">
              <a:tabLst>
                <a:tab pos="623888" algn="l"/>
              </a:tabLst>
            </a:pP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Si se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incluyen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pocos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pacientes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uno de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los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subestudios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,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puede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resultar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compleja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la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realización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de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valoraciones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y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el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establecimiento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de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los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criterios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de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eficacia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y de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seguridad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3EA1EDA-BEAC-5549-3657-39305F93386E}"/>
              </a:ext>
            </a:extLst>
          </p:cNvPr>
          <p:cNvGrpSpPr/>
          <p:nvPr/>
        </p:nvGrpSpPr>
        <p:grpSpPr>
          <a:xfrm>
            <a:off x="1652251" y="4597145"/>
            <a:ext cx="1471449" cy="519328"/>
            <a:chOff x="1513490" y="4642128"/>
            <a:chExt cx="1471449" cy="519328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A0EE4646-7798-7C24-05CB-11765E54D2F8}"/>
                </a:ext>
              </a:extLst>
            </p:cNvPr>
            <p:cNvSpPr/>
            <p:nvPr/>
          </p:nvSpPr>
          <p:spPr>
            <a:xfrm>
              <a:off x="1513490" y="4642128"/>
              <a:ext cx="1471449" cy="519328"/>
            </a:xfrm>
            <a:prstGeom prst="roundRect">
              <a:avLst/>
            </a:prstGeom>
            <a:solidFill>
              <a:srgbClr val="00863D"/>
            </a:solidFill>
            <a:ln>
              <a:solidFill>
                <a:srgbClr val="0086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1AF785F-54D3-C935-3DB0-FE7CA87C9490}"/>
                </a:ext>
              </a:extLst>
            </p:cNvPr>
            <p:cNvSpPr txBox="1"/>
            <p:nvPr/>
          </p:nvSpPr>
          <p:spPr>
            <a:xfrm>
              <a:off x="1513490" y="4737811"/>
              <a:ext cx="147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VENTAJAS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2E2F3B-C810-29DD-D461-A4DB99FBCBCF}"/>
              </a:ext>
            </a:extLst>
          </p:cNvPr>
          <p:cNvSpPr txBox="1"/>
          <p:nvPr/>
        </p:nvSpPr>
        <p:spPr>
          <a:xfrm>
            <a:off x="2455854" y="5337867"/>
            <a:ext cx="3368786" cy="1815882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Pueden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ser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una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opción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adecuada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para la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evaluación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de la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eficacia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de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tratamientos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enfermedades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raras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o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subpoblaciones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con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dianas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terapéuticas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poco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frecuentes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,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donde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el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reclutamiento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resulta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complejo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DC15A88-CF91-84ED-660E-93D4D53D7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04"/>
          <a:stretch/>
        </p:blipFill>
        <p:spPr>
          <a:xfrm>
            <a:off x="9737723" y="5502946"/>
            <a:ext cx="672770" cy="65748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4A73701-EC5A-A8C6-8A2A-D70E16A34B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52669" b="-1880"/>
          <a:stretch/>
        </p:blipFill>
        <p:spPr>
          <a:xfrm>
            <a:off x="1652251" y="5507517"/>
            <a:ext cx="651204" cy="657484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9E41A91-03B6-39AD-B888-0081A6D006F6}"/>
              </a:ext>
            </a:extLst>
          </p:cNvPr>
          <p:cNvCxnSpPr>
            <a:cxnSpLocks/>
          </p:cNvCxnSpPr>
          <p:nvPr/>
        </p:nvCxnSpPr>
        <p:spPr>
          <a:xfrm>
            <a:off x="3131172" y="4875734"/>
            <a:ext cx="2912275" cy="0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6B316C1-A5AF-3E6F-7304-969D67A47B41}"/>
              </a:ext>
            </a:extLst>
          </p:cNvPr>
          <p:cNvCxnSpPr/>
          <p:nvPr/>
        </p:nvCxnSpPr>
        <p:spPr>
          <a:xfrm>
            <a:off x="6043447" y="4854149"/>
            <a:ext cx="0" cy="2984556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85C4B0C-AE35-CAEE-A6B5-0A2ED658B13F}"/>
              </a:ext>
            </a:extLst>
          </p:cNvPr>
          <p:cNvCxnSpPr/>
          <p:nvPr/>
        </p:nvCxnSpPr>
        <p:spPr>
          <a:xfrm>
            <a:off x="6195847" y="4864491"/>
            <a:ext cx="0" cy="2984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B004A25-EE98-88CD-4A33-6844DF80D6D8}"/>
              </a:ext>
            </a:extLst>
          </p:cNvPr>
          <p:cNvCxnSpPr>
            <a:cxnSpLocks/>
          </p:cNvCxnSpPr>
          <p:nvPr/>
        </p:nvCxnSpPr>
        <p:spPr>
          <a:xfrm flipV="1">
            <a:off x="6167355" y="4853843"/>
            <a:ext cx="2184023" cy="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C4781C1-9E65-79E3-EDCD-DCE3806EA17F}"/>
              </a:ext>
            </a:extLst>
          </p:cNvPr>
          <p:cNvSpPr/>
          <p:nvPr/>
        </p:nvSpPr>
        <p:spPr>
          <a:xfrm>
            <a:off x="8140697" y="4594179"/>
            <a:ext cx="2269796" cy="5193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9E950FF-8D39-9F1A-5814-7143D0631EB8}"/>
              </a:ext>
            </a:extLst>
          </p:cNvPr>
          <p:cNvSpPr txBox="1"/>
          <p:nvPr/>
        </p:nvSpPr>
        <p:spPr>
          <a:xfrm>
            <a:off x="8148170" y="4677927"/>
            <a:ext cx="22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INCONVENIENTES</a:t>
            </a:r>
          </a:p>
        </p:txBody>
      </p:sp>
    </p:spTree>
    <p:extLst>
      <p:ext uri="{BB962C8B-B14F-4D97-AF65-F5344CB8AC3E}">
        <p14:creationId xmlns:p14="http://schemas.microsoft.com/office/powerpoint/2010/main" val="304015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05167" y="400079"/>
            <a:ext cx="8996133" cy="667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88"/>
              </a:lnSpc>
            </a:pPr>
            <a:r>
              <a:rPr lang="en-US" sz="3600" b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sz="360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</a:t>
            </a:r>
            <a:r>
              <a:rPr lang="en-US" sz="360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Canasta</a:t>
            </a:r>
          </a:p>
        </p:txBody>
      </p:sp>
      <p:sp>
        <p:nvSpPr>
          <p:cNvPr id="4" name="Text 1"/>
          <p:cNvSpPr/>
          <p:nvPr/>
        </p:nvSpPr>
        <p:spPr>
          <a:xfrm>
            <a:off x="1405167" y="1593525"/>
            <a:ext cx="8996133" cy="266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en-U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El </a:t>
            </a:r>
            <a:r>
              <a:rPr lang="es-E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ensayo fase II evaluó </a:t>
            </a:r>
            <a:r>
              <a:rPr lang="es-ES" b="1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vemurafenib</a:t>
            </a:r>
            <a:r>
              <a:rPr lang="es-E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en 122 pacientes con múltiples tumores que presentaban mutaciones </a:t>
            </a:r>
            <a:r>
              <a:rPr lang="es-ES" b="1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BRAF V600</a:t>
            </a:r>
            <a:r>
              <a:rPr lang="es-E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Se incluyeron seis cohortes de pacientes con </a:t>
            </a:r>
            <a:r>
              <a:rPr lang="es-ES" b="1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diferentes localizaciones del cáncer</a:t>
            </a:r>
            <a:r>
              <a:rPr lang="es-E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La medida de resultado principal fue la tasa de respuesta y como medida secundaria se utilizaron la supervivencia global y libre de progresión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AA12DF-73FD-4A35-B5A0-DDF1DCF4B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405" y="3584028"/>
            <a:ext cx="4906895" cy="42868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50192-4127-7DFE-DDC3-1F48A5AC2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0">
            <a:extLst>
              <a:ext uri="{FF2B5EF4-FFF2-40B4-BE49-F238E27FC236}">
                <a16:creationId xmlns:a16="http://schemas.microsoft.com/office/drawing/2014/main" id="{24D1BEB1-7855-62EA-A624-9D989B4EB058}"/>
              </a:ext>
            </a:extLst>
          </p:cNvPr>
          <p:cNvSpPr/>
          <p:nvPr/>
        </p:nvSpPr>
        <p:spPr>
          <a:xfrm>
            <a:off x="1361208" y="376940"/>
            <a:ext cx="7057578" cy="11700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63"/>
              </a:lnSpc>
            </a:pPr>
            <a:r>
              <a:rPr lang="en-US" sz="324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 </a:t>
            </a:r>
            <a:r>
              <a:rPr lang="en-US" sz="3240" b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Paraguas</a:t>
            </a:r>
            <a:r>
              <a:rPr lang="en-US" sz="324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4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 Trials</a:t>
            </a:r>
            <a:r>
              <a:rPr lang="en-US" sz="324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CEBBF1ED-489F-F9D6-4726-20F00B21B782}"/>
              </a:ext>
            </a:extLst>
          </p:cNvPr>
          <p:cNvSpPr/>
          <p:nvPr/>
        </p:nvSpPr>
        <p:spPr>
          <a:xfrm>
            <a:off x="1652251" y="1815051"/>
            <a:ext cx="6488446" cy="1312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defTabSz="539750">
              <a:lnSpc>
                <a:spcPct val="150000"/>
              </a:lnSpc>
            </a:pPr>
            <a:r>
              <a:rPr lang="en-U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Se caracterizan por evaluar la eficacia de </a:t>
            </a:r>
            <a:r>
              <a:rPr lang="en-US" b="1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diferentes tratamientos</a:t>
            </a:r>
            <a:r>
              <a:rPr lang="en-U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en pacientes con una </a:t>
            </a:r>
            <a:r>
              <a:rPr lang="en-US" b="1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misma enfermedad</a:t>
            </a:r>
            <a:r>
              <a:rPr lang="en-U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pero con </a:t>
            </a:r>
            <a:r>
              <a:rPr lang="en-US" b="1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diferentes biomarcadores</a:t>
            </a:r>
            <a:r>
              <a:rPr lang="en-U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9" name="Image 0" descr="preencoded.png">
            <a:extLst>
              <a:ext uri="{FF2B5EF4-FFF2-40B4-BE49-F238E27FC236}">
                <a16:creationId xmlns:a16="http://schemas.microsoft.com/office/drawing/2014/main" id="{035839FA-D0B7-C19C-9B49-27BDB4DAD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6" b="5569"/>
          <a:stretch/>
        </p:blipFill>
        <p:spPr>
          <a:xfrm>
            <a:off x="8580929" y="0"/>
            <a:ext cx="2391871" cy="3093932"/>
          </a:xfrm>
          <a:prstGeom prst="rect">
            <a:avLst/>
          </a:prstGeom>
        </p:spPr>
      </p:pic>
      <p:sp>
        <p:nvSpPr>
          <p:cNvPr id="2" name="Text 5">
            <a:extLst>
              <a:ext uri="{FF2B5EF4-FFF2-40B4-BE49-F238E27FC236}">
                <a16:creationId xmlns:a16="http://schemas.microsoft.com/office/drawing/2014/main" id="{4BE8A1C6-841A-D949-993F-A0782A82AD14}"/>
              </a:ext>
            </a:extLst>
          </p:cNvPr>
          <p:cNvSpPr/>
          <p:nvPr/>
        </p:nvSpPr>
        <p:spPr>
          <a:xfrm>
            <a:off x="6414654" y="5342033"/>
            <a:ext cx="3161400" cy="1319273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623888">
              <a:tabLst>
                <a:tab pos="623888" algn="l"/>
              </a:tabLst>
            </a:pP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Es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necesario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una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fase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previa para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determinar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el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tipo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alteración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molecular que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expresa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cada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paciente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1D8CBE-D4F7-9425-A940-91861768130B}"/>
              </a:ext>
            </a:extLst>
          </p:cNvPr>
          <p:cNvGrpSpPr/>
          <p:nvPr/>
        </p:nvGrpSpPr>
        <p:grpSpPr>
          <a:xfrm>
            <a:off x="1652251" y="4597145"/>
            <a:ext cx="1471449" cy="519328"/>
            <a:chOff x="1513490" y="4642128"/>
            <a:chExt cx="1471449" cy="519328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C2B725B5-3055-3D31-6A32-F41706E1D1DA}"/>
                </a:ext>
              </a:extLst>
            </p:cNvPr>
            <p:cNvSpPr/>
            <p:nvPr/>
          </p:nvSpPr>
          <p:spPr>
            <a:xfrm>
              <a:off x="1513490" y="4642128"/>
              <a:ext cx="1471449" cy="519328"/>
            </a:xfrm>
            <a:prstGeom prst="roundRect">
              <a:avLst/>
            </a:prstGeom>
            <a:solidFill>
              <a:srgbClr val="00863D"/>
            </a:solidFill>
            <a:ln>
              <a:solidFill>
                <a:srgbClr val="0086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8659F70-079D-5C38-95D1-49F8A95ABC42}"/>
                </a:ext>
              </a:extLst>
            </p:cNvPr>
            <p:cNvSpPr txBox="1"/>
            <p:nvPr/>
          </p:nvSpPr>
          <p:spPr>
            <a:xfrm>
              <a:off x="1513490" y="4737811"/>
              <a:ext cx="147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VENTAJAS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936E01C7-15C1-D713-D762-359EBC67E8FD}"/>
              </a:ext>
            </a:extLst>
          </p:cNvPr>
          <p:cNvSpPr txBox="1"/>
          <p:nvPr/>
        </p:nvSpPr>
        <p:spPr>
          <a:xfrm>
            <a:off x="2455854" y="5337867"/>
            <a:ext cx="3368786" cy="1323439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Permite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la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realización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modificaciones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que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deben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ser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previamente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establecidas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como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la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aleatorización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adaptativa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análisis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intermedios</a:t>
            </a:r>
            <a:r>
              <a:rPr lang="en-US" sz="16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etc.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AA9FB9-F61F-7C72-F1D5-348A5FBA4F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04"/>
          <a:stretch/>
        </p:blipFill>
        <p:spPr>
          <a:xfrm>
            <a:off x="9737723" y="5502946"/>
            <a:ext cx="672770" cy="6574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B1B2B8-D114-03AD-C5EF-241EF047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52669" b="-1880"/>
          <a:stretch/>
        </p:blipFill>
        <p:spPr>
          <a:xfrm>
            <a:off x="1652251" y="5507517"/>
            <a:ext cx="651204" cy="65748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C402A54-07D2-F165-CF69-4721295E0EBA}"/>
              </a:ext>
            </a:extLst>
          </p:cNvPr>
          <p:cNvCxnSpPr>
            <a:cxnSpLocks/>
          </p:cNvCxnSpPr>
          <p:nvPr/>
        </p:nvCxnSpPr>
        <p:spPr>
          <a:xfrm>
            <a:off x="3131172" y="4875734"/>
            <a:ext cx="2912275" cy="0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D29F1D5-6AE8-13C9-E0FB-5357DA571516}"/>
              </a:ext>
            </a:extLst>
          </p:cNvPr>
          <p:cNvCxnSpPr/>
          <p:nvPr/>
        </p:nvCxnSpPr>
        <p:spPr>
          <a:xfrm>
            <a:off x="6043447" y="4854149"/>
            <a:ext cx="0" cy="2984556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86B6A81-CF7A-B323-6E74-376384C24F18}"/>
              </a:ext>
            </a:extLst>
          </p:cNvPr>
          <p:cNvCxnSpPr/>
          <p:nvPr/>
        </p:nvCxnSpPr>
        <p:spPr>
          <a:xfrm>
            <a:off x="6195847" y="4864491"/>
            <a:ext cx="0" cy="2984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6A9F3AD-1B8C-045D-45F5-52C1B5044D02}"/>
              </a:ext>
            </a:extLst>
          </p:cNvPr>
          <p:cNvCxnSpPr>
            <a:cxnSpLocks/>
          </p:cNvCxnSpPr>
          <p:nvPr/>
        </p:nvCxnSpPr>
        <p:spPr>
          <a:xfrm flipV="1">
            <a:off x="6167355" y="4853843"/>
            <a:ext cx="2184023" cy="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0E66C782-FAD1-0BC5-CC9F-CF172EEB3E79}"/>
              </a:ext>
            </a:extLst>
          </p:cNvPr>
          <p:cNvSpPr/>
          <p:nvPr/>
        </p:nvSpPr>
        <p:spPr>
          <a:xfrm>
            <a:off x="8140697" y="4594179"/>
            <a:ext cx="2269796" cy="5193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A5C1A1-D263-6938-ED32-F552387F04E9}"/>
              </a:ext>
            </a:extLst>
          </p:cNvPr>
          <p:cNvSpPr txBox="1"/>
          <p:nvPr/>
        </p:nvSpPr>
        <p:spPr>
          <a:xfrm>
            <a:off x="8148170" y="4677927"/>
            <a:ext cx="22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INCONVENIENTES</a:t>
            </a:r>
          </a:p>
        </p:txBody>
      </p:sp>
    </p:spTree>
    <p:extLst>
      <p:ext uri="{BB962C8B-B14F-4D97-AF65-F5344CB8AC3E}">
        <p14:creationId xmlns:p14="http://schemas.microsoft.com/office/powerpoint/2010/main" val="266314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09F5C8-C9ED-4E97-98BE-A7EB6E775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5"/>
          <a:stretch/>
        </p:blipFill>
        <p:spPr>
          <a:xfrm>
            <a:off x="3803614" y="1036042"/>
            <a:ext cx="4134500" cy="714458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5530D23-8CE6-49A8-96A6-2A43DBF68967}"/>
              </a:ext>
            </a:extLst>
          </p:cNvPr>
          <p:cNvSpPr/>
          <p:nvPr/>
        </p:nvSpPr>
        <p:spPr>
          <a:xfrm>
            <a:off x="1370991" y="386007"/>
            <a:ext cx="918071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4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 entre ensayos paraguas y canasta</a:t>
            </a:r>
          </a:p>
        </p:txBody>
      </p:sp>
    </p:spTree>
    <p:extLst>
      <p:ext uri="{BB962C8B-B14F-4D97-AF65-F5344CB8AC3E}">
        <p14:creationId xmlns:p14="http://schemas.microsoft.com/office/powerpoint/2010/main" val="21571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8584D-1BFE-D57C-6869-017EADE7B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0">
            <a:extLst>
              <a:ext uri="{FF2B5EF4-FFF2-40B4-BE49-F238E27FC236}">
                <a16:creationId xmlns:a16="http://schemas.microsoft.com/office/drawing/2014/main" id="{FD1FBB93-13B7-35AA-D5E6-F167FEAF3A51}"/>
              </a:ext>
            </a:extLst>
          </p:cNvPr>
          <p:cNvSpPr/>
          <p:nvPr/>
        </p:nvSpPr>
        <p:spPr>
          <a:xfrm>
            <a:off x="1338331" y="343719"/>
            <a:ext cx="7342551" cy="11700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63"/>
              </a:lnSpc>
            </a:pPr>
            <a:r>
              <a:rPr lang="en-US" sz="3200" b="1" dirty="0" err="1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</a:t>
            </a:r>
            <a:r>
              <a:rPr lang="en-US" sz="320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Plataforma (</a:t>
            </a:r>
            <a:r>
              <a:rPr lang="en-US" sz="3200" b="1" i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Trials</a:t>
            </a:r>
            <a:r>
              <a:rPr lang="en-US" sz="3200" b="1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CC2FB296-725F-595F-0B9A-12C3C3108FFF}"/>
              </a:ext>
            </a:extLst>
          </p:cNvPr>
          <p:cNvSpPr/>
          <p:nvPr/>
        </p:nvSpPr>
        <p:spPr>
          <a:xfrm>
            <a:off x="1658459" y="1292904"/>
            <a:ext cx="6482238" cy="2081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defTabSz="539750">
              <a:lnSpc>
                <a:spcPct val="150000"/>
              </a:lnSpc>
            </a:pPr>
            <a:r>
              <a:rPr lang="en-US" b="1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C</a:t>
            </a:r>
            <a:r>
              <a:rPr lang="es-ES" b="1" dirty="0" err="1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ombinan</a:t>
            </a:r>
            <a:r>
              <a:rPr lang="es-ES" b="1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características </a:t>
            </a:r>
            <a:r>
              <a:rPr lang="es-E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tanto de los </a:t>
            </a:r>
            <a:r>
              <a:rPr lang="es-ES" b="1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ensayos canasta </a:t>
            </a:r>
            <a:r>
              <a:rPr lang="es-E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 </a:t>
            </a:r>
            <a:r>
              <a:rPr lang="es-ES" b="1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paraguas</a:t>
            </a:r>
            <a:r>
              <a:rPr lang="es-ES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Contemplan evaluar simultáneamente múltiples intervenciones, por lo que un mismo paciente podría contribuir a contestar varias preguntas de investigación, con evaluaciones intermedias frecuentes.</a:t>
            </a:r>
            <a:endParaRPr lang="en-US" dirty="0">
              <a:solidFill>
                <a:srgbClr val="464646"/>
              </a:solidFill>
              <a:latin typeface="Arial" panose="020B0604020202020204" pitchFamily="34" charset="0"/>
              <a:ea typeface="Inter Medium" pitchFamily="34" charset="-122"/>
              <a:cs typeface="Arial" panose="020B0604020202020204" pitchFamily="34" charset="0"/>
            </a:endParaRPr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2F326FAA-8DB7-2A99-180A-0F586009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6" b="11207"/>
          <a:stretch/>
        </p:blipFill>
        <p:spPr>
          <a:xfrm>
            <a:off x="8566974" y="0"/>
            <a:ext cx="2410693" cy="2961409"/>
          </a:xfrm>
          <a:prstGeom prst="rect">
            <a:avLst/>
          </a:prstGeom>
        </p:spPr>
      </p:pic>
      <p:sp>
        <p:nvSpPr>
          <p:cNvPr id="2" name="Text 5">
            <a:extLst>
              <a:ext uri="{FF2B5EF4-FFF2-40B4-BE49-F238E27FC236}">
                <a16:creationId xmlns:a16="http://schemas.microsoft.com/office/drawing/2014/main" id="{96BC174D-189E-3E84-C52C-38A095962764}"/>
              </a:ext>
            </a:extLst>
          </p:cNvPr>
          <p:cNvSpPr/>
          <p:nvPr/>
        </p:nvSpPr>
        <p:spPr>
          <a:xfrm>
            <a:off x="6414654" y="5154068"/>
            <a:ext cx="3161400" cy="691061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623888">
              <a:tabLst>
                <a:tab pos="623888" algn="l"/>
              </a:tabLst>
            </a:pP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Arial" panose="020B0604020202020204" pitchFamily="34" charset="0"/>
              </a:rPr>
              <a:t>P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ueden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necesitar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un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tamaño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de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muestra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mayor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A787EB8-C59D-D3A2-CDA8-AD23141D5206}"/>
              </a:ext>
            </a:extLst>
          </p:cNvPr>
          <p:cNvGrpSpPr/>
          <p:nvPr/>
        </p:nvGrpSpPr>
        <p:grpSpPr>
          <a:xfrm>
            <a:off x="1652251" y="4281844"/>
            <a:ext cx="1471449" cy="519328"/>
            <a:chOff x="1513490" y="4642128"/>
            <a:chExt cx="1471449" cy="519328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0CB9C432-3D1B-5A37-803F-001120E8BE29}"/>
                </a:ext>
              </a:extLst>
            </p:cNvPr>
            <p:cNvSpPr/>
            <p:nvPr/>
          </p:nvSpPr>
          <p:spPr>
            <a:xfrm>
              <a:off x="1513490" y="4642128"/>
              <a:ext cx="1471449" cy="519328"/>
            </a:xfrm>
            <a:prstGeom prst="roundRect">
              <a:avLst/>
            </a:prstGeom>
            <a:solidFill>
              <a:srgbClr val="00863D"/>
            </a:solidFill>
            <a:ln>
              <a:solidFill>
                <a:srgbClr val="0086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E08DCE3-6C23-E6C9-4C1B-7AB92D9ED11B}"/>
                </a:ext>
              </a:extLst>
            </p:cNvPr>
            <p:cNvSpPr txBox="1"/>
            <p:nvPr/>
          </p:nvSpPr>
          <p:spPr>
            <a:xfrm>
              <a:off x="1513490" y="4737811"/>
              <a:ext cx="147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VENTAJAS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1CE33201-F884-1A83-A8DD-89CBE615BA85}"/>
              </a:ext>
            </a:extLst>
          </p:cNvPr>
          <p:cNvSpPr txBox="1"/>
          <p:nvPr/>
        </p:nvSpPr>
        <p:spPr>
          <a:xfrm>
            <a:off x="2455854" y="5022566"/>
            <a:ext cx="3368786" cy="830997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464646"/>
                </a:solidFill>
                <a:ea typeface="Inter Medium" pitchFamily="34" charset="-122"/>
                <a:cs typeface="Arial" panose="020B0604020202020204" pitchFamily="34" charset="0"/>
              </a:rPr>
              <a:t>Las respuestas a una pregunta pueden concluirse cuando se han acumulado datos suficientes.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F4DD95-9426-161A-9728-B709C6BC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04"/>
          <a:stretch/>
        </p:blipFill>
        <p:spPr>
          <a:xfrm>
            <a:off x="9737723" y="5154068"/>
            <a:ext cx="672770" cy="6574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92F219-7E0D-FE69-37C6-255DE11C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52669" b="-1880"/>
          <a:stretch/>
        </p:blipFill>
        <p:spPr>
          <a:xfrm>
            <a:off x="1652251" y="5192216"/>
            <a:ext cx="651204" cy="65748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F16E094-90DF-FE31-F799-DEBCF9B6316E}"/>
              </a:ext>
            </a:extLst>
          </p:cNvPr>
          <p:cNvCxnSpPr>
            <a:cxnSpLocks/>
          </p:cNvCxnSpPr>
          <p:nvPr/>
        </p:nvCxnSpPr>
        <p:spPr>
          <a:xfrm>
            <a:off x="3131172" y="4560433"/>
            <a:ext cx="2912275" cy="0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703E90B-4162-B57F-CF86-DF989726A7EF}"/>
              </a:ext>
            </a:extLst>
          </p:cNvPr>
          <p:cNvCxnSpPr/>
          <p:nvPr/>
        </p:nvCxnSpPr>
        <p:spPr>
          <a:xfrm>
            <a:off x="6043447" y="4538848"/>
            <a:ext cx="0" cy="2984556"/>
          </a:xfrm>
          <a:prstGeom prst="line">
            <a:avLst/>
          </a:prstGeom>
          <a:ln w="571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9B77D6E-4E6C-F9B8-A7C7-8A1AABE4C0F5}"/>
              </a:ext>
            </a:extLst>
          </p:cNvPr>
          <p:cNvCxnSpPr/>
          <p:nvPr/>
        </p:nvCxnSpPr>
        <p:spPr>
          <a:xfrm>
            <a:off x="6195847" y="4549190"/>
            <a:ext cx="0" cy="2984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34E0312-A940-5123-256B-3AF59371CE59}"/>
              </a:ext>
            </a:extLst>
          </p:cNvPr>
          <p:cNvCxnSpPr>
            <a:cxnSpLocks/>
          </p:cNvCxnSpPr>
          <p:nvPr/>
        </p:nvCxnSpPr>
        <p:spPr>
          <a:xfrm flipV="1">
            <a:off x="6167355" y="4538542"/>
            <a:ext cx="2184023" cy="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D97457F-A4F0-7201-5985-784CD0D54F32}"/>
              </a:ext>
            </a:extLst>
          </p:cNvPr>
          <p:cNvSpPr/>
          <p:nvPr/>
        </p:nvSpPr>
        <p:spPr>
          <a:xfrm>
            <a:off x="8140697" y="4278878"/>
            <a:ext cx="2269796" cy="5193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B60117-FEB7-7694-5595-96F949AC7E3B}"/>
              </a:ext>
            </a:extLst>
          </p:cNvPr>
          <p:cNvSpPr txBox="1"/>
          <p:nvPr/>
        </p:nvSpPr>
        <p:spPr>
          <a:xfrm>
            <a:off x="8148170" y="4362626"/>
            <a:ext cx="22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INCONVENIENTES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C76EA91-8A7C-B4EB-9455-F25A87855E41}"/>
              </a:ext>
            </a:extLst>
          </p:cNvPr>
          <p:cNvSpPr txBox="1"/>
          <p:nvPr/>
        </p:nvSpPr>
        <p:spPr>
          <a:xfrm>
            <a:off x="2455854" y="5930506"/>
            <a:ext cx="3368786" cy="1077218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Los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pacientes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pueden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ser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asignados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aleatoreamente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aquel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tratamiento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con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más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probabilidades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de ser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beneficioso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91DF2A5-4AFA-35A1-3764-42B38DC3058C}"/>
              </a:ext>
            </a:extLst>
          </p:cNvPr>
          <p:cNvSpPr txBox="1"/>
          <p:nvPr/>
        </p:nvSpPr>
        <p:spPr>
          <a:xfrm>
            <a:off x="2457528" y="7084667"/>
            <a:ext cx="3368786" cy="830997"/>
          </a:xfrm>
          <a:prstGeom prst="rect">
            <a:avLst/>
          </a:prstGeom>
          <a:solidFill>
            <a:srgbClr val="DAFEE8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Pueden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responderse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varias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preguntas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a la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vez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 y ser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</a:rPr>
              <a:t>sustituidas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</a:rPr>
              <a:t>. </a:t>
            </a:r>
            <a:endParaRPr lang="en-US" sz="1600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2803AE2-38F1-0BEF-8776-657E685D5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52669" b="-1880"/>
          <a:stretch/>
        </p:blipFill>
        <p:spPr>
          <a:xfrm>
            <a:off x="1652251" y="6165251"/>
            <a:ext cx="651204" cy="65748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C8DF5CB-0920-26A8-E4F4-A282BC6D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52669" b="-1880"/>
          <a:stretch/>
        </p:blipFill>
        <p:spPr>
          <a:xfrm>
            <a:off x="1658459" y="7194662"/>
            <a:ext cx="651204" cy="657484"/>
          </a:xfrm>
          <a:prstGeom prst="rect">
            <a:avLst/>
          </a:prstGeom>
        </p:spPr>
      </p:pic>
      <p:sp>
        <p:nvSpPr>
          <p:cNvPr id="28" name="Text 5">
            <a:extLst>
              <a:ext uri="{FF2B5EF4-FFF2-40B4-BE49-F238E27FC236}">
                <a16:creationId xmlns:a16="http://schemas.microsoft.com/office/drawing/2014/main" id="{9A63F89F-2B45-563F-ED6E-DDA0AB9D234D}"/>
              </a:ext>
            </a:extLst>
          </p:cNvPr>
          <p:cNvSpPr/>
          <p:nvPr/>
        </p:nvSpPr>
        <p:spPr>
          <a:xfrm>
            <a:off x="6414654" y="6106374"/>
            <a:ext cx="3161400" cy="691061"/>
          </a:xfrm>
          <a:prstGeom prst="rect">
            <a:avLst/>
          </a:prstGeom>
          <a:solidFill>
            <a:srgbClr val="FFE5E5"/>
          </a:solidFill>
          <a:ln/>
        </p:spPr>
        <p:txBody>
          <a:bodyPr wrap="square" lIns="0" tIns="0" rIns="0" bIns="0" rtlCol="0" anchor="t"/>
          <a:lstStyle/>
          <a:p>
            <a:pPr defTabSz="717550">
              <a:tabLst>
                <a:tab pos="446088" algn="l"/>
              </a:tabLst>
            </a:pP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Arial" panose="020B0604020202020204" pitchFamily="34" charset="0"/>
              </a:rPr>
              <a:t>C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omplejidad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en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el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diseño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interpretación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de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los</a:t>
            </a:r>
            <a:r>
              <a:rPr lang="en-US" sz="1600" dirty="0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600" dirty="0" err="1">
                <a:solidFill>
                  <a:srgbClr val="464646"/>
                </a:solidFill>
                <a:ea typeface="Inter Medium" pitchFamily="34" charset="-122"/>
                <a:cs typeface="Inter Medium" pitchFamily="34" charset="-120"/>
              </a:rPr>
              <a:t>resultados</a:t>
            </a:r>
            <a:endParaRPr lang="en-US" sz="1600" dirty="0">
              <a:solidFill>
                <a:srgbClr val="464646"/>
              </a:solidFill>
              <a:ea typeface="Inter Medium" pitchFamily="34" charset="-122"/>
              <a:cs typeface="Arial" panose="020B060402020202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900E8E0-B13F-4B00-7B82-7FF003E6D8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04"/>
          <a:stretch/>
        </p:blipFill>
        <p:spPr>
          <a:xfrm>
            <a:off x="9745197" y="6041468"/>
            <a:ext cx="672770" cy="6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8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54726" y="293087"/>
            <a:ext cx="8726487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636" tIns="54820" rIns="109636" bIns="548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s-ES_tradnl" altLang="es-ES" sz="4320" b="1" dirty="0">
                <a:solidFill>
                  <a:srgbClr val="EF3340"/>
                </a:solidFill>
              </a:rPr>
              <a:t>Puntos clave</a:t>
            </a:r>
            <a:endParaRPr lang="es-ES" altLang="es-ES" sz="4320" b="1" dirty="0">
              <a:solidFill>
                <a:srgbClr val="EF334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2A4467C-CDFA-DB28-4278-A12B01D4E586}"/>
              </a:ext>
            </a:extLst>
          </p:cNvPr>
          <p:cNvSpPr/>
          <p:nvPr/>
        </p:nvSpPr>
        <p:spPr>
          <a:xfrm>
            <a:off x="1454726" y="1515948"/>
            <a:ext cx="930265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El término “</a:t>
            </a:r>
            <a:r>
              <a:rPr lang="es-ES" b="1" dirty="0"/>
              <a:t>protocolo maestro</a:t>
            </a:r>
            <a:r>
              <a:rPr lang="es-ES" dirty="0"/>
              <a:t>” es un tipo de diseño unificador que incluye diferentes tipos de diseños específicos: ensayo paraguas (</a:t>
            </a:r>
            <a:r>
              <a:rPr lang="es-ES" i="1" dirty="0" err="1"/>
              <a:t>umbrella</a:t>
            </a:r>
            <a:r>
              <a:rPr lang="es-ES" i="1" dirty="0"/>
              <a:t> trial</a:t>
            </a:r>
            <a:r>
              <a:rPr lang="es-ES" dirty="0"/>
              <a:t>), canasta (</a:t>
            </a:r>
            <a:r>
              <a:rPr lang="es-ES" i="1" dirty="0" err="1"/>
              <a:t>basket</a:t>
            </a:r>
            <a:r>
              <a:rPr lang="es-ES" i="1" dirty="0"/>
              <a:t> trial</a:t>
            </a:r>
            <a:r>
              <a:rPr lang="es-ES" dirty="0"/>
              <a:t>) o plataforma (</a:t>
            </a:r>
            <a:r>
              <a:rPr lang="es-ES" i="1" dirty="0" err="1"/>
              <a:t>platform</a:t>
            </a:r>
            <a:r>
              <a:rPr lang="es-ES" i="1" dirty="0"/>
              <a:t> trial</a:t>
            </a:r>
            <a:r>
              <a:rPr lang="es-ES" dirty="0"/>
              <a:t>).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Los estudios englobados dentro del protocolo maestro han aparecido como una forma de </a:t>
            </a:r>
            <a:r>
              <a:rPr lang="es-ES" b="1" dirty="0"/>
              <a:t>aumentar la eficiencia </a:t>
            </a:r>
            <a:r>
              <a:rPr lang="es-ES" dirty="0"/>
              <a:t>de los ensayos clínicos tradicionales; ya que generan evidencia de una forma más rápida.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En los </a:t>
            </a:r>
            <a:r>
              <a:rPr lang="es-ES" b="1" dirty="0"/>
              <a:t>ensayos paraguas </a:t>
            </a:r>
            <a:r>
              <a:rPr lang="es-ES" dirty="0"/>
              <a:t>☂️</a:t>
            </a:r>
            <a:r>
              <a:rPr lang="es-ES" b="1" dirty="0"/>
              <a:t> </a:t>
            </a:r>
            <a:r>
              <a:rPr lang="es-ES" dirty="0"/>
              <a:t>se evalúa la eficacia de diferentes tratamientos en pacientes con una misma enfermedad, pero con diferentes biomarcadores.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Los </a:t>
            </a:r>
            <a:r>
              <a:rPr lang="es-ES" b="1" dirty="0"/>
              <a:t>estudios canasta </a:t>
            </a:r>
            <a:r>
              <a:rPr lang="es-ES" dirty="0"/>
              <a:t>🧺 se caracterizan por evaluar un fármaco en múltiples patologías que tengan en común la diana seleccionada en el estudio.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dirty="0"/>
              <a:t>El </a:t>
            </a:r>
            <a:r>
              <a:rPr lang="es-ES" b="1" dirty="0"/>
              <a:t>estudio plataforma</a:t>
            </a:r>
            <a:r>
              <a:rPr lang="es-ES" dirty="0"/>
              <a:t> 🏗️</a:t>
            </a:r>
            <a:r>
              <a:rPr lang="es-ES" b="1" dirty="0"/>
              <a:t> </a:t>
            </a:r>
            <a:r>
              <a:rPr lang="es-ES" dirty="0"/>
              <a:t>incorpora características de los ensayos canasta y paraguas; permitiendo incluir múltiples medicamentos y/o múltiples poblaciones de enfermedades para su investigación en diferentes momentos. </a:t>
            </a:r>
          </a:p>
        </p:txBody>
      </p:sp>
    </p:spTree>
    <p:extLst>
      <p:ext uri="{BB962C8B-B14F-4D97-AF65-F5344CB8AC3E}">
        <p14:creationId xmlns:p14="http://schemas.microsoft.com/office/powerpoint/2010/main" val="1108667392"/>
      </p:ext>
    </p:extLst>
  </p:cSld>
  <p:clrMapOvr>
    <a:masterClrMapping/>
  </p:clrMapOvr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AF812AA8-A653-4F64-915E-69F5796EA201}" vid="{4F43C3CF-EEFB-4213-942B-D5FAB531E37B}"/>
    </a:ext>
  </a:extLst>
</a:theme>
</file>

<file path=ppt/theme/theme2.xml><?xml version="1.0" encoding="utf-8"?>
<a:theme xmlns:a="http://schemas.openxmlformats.org/drawingml/2006/main" name="1_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AF812AA8-A653-4F64-915E-69F5796EA201}" vid="{4F43C3CF-EEFB-4213-942B-D5FAB531E37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958</Words>
  <Application>Microsoft Office PowerPoint</Application>
  <PresentationFormat>Personalizado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Baskerville Old Face</vt:lpstr>
      <vt:lpstr>Inter Medium</vt:lpstr>
      <vt:lpstr>Century Schoolbook</vt:lpstr>
      <vt:lpstr>Wingdings</vt:lpstr>
      <vt:lpstr>BTA2p0_Plantilla</vt:lpstr>
      <vt:lpstr>1_BTA2p0_Plantilla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Puntos clave</vt:lpstr>
      <vt:lpstr>Bibliografía recomendada: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Maria Victoria Mingorance Balles</cp:lastModifiedBy>
  <cp:revision>21</cp:revision>
  <dcterms:created xsi:type="dcterms:W3CDTF">2025-02-24T09:15:59Z</dcterms:created>
  <dcterms:modified xsi:type="dcterms:W3CDTF">2025-03-05T08:00:14Z</dcterms:modified>
</cp:coreProperties>
</file>