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68" r:id="rId5"/>
    <p:sldId id="273" r:id="rId6"/>
    <p:sldId id="263" r:id="rId7"/>
    <p:sldId id="269" r:id="rId8"/>
    <p:sldId id="274" r:id="rId9"/>
    <p:sldId id="271" r:id="rId10"/>
    <p:sldId id="262" r:id="rId11"/>
    <p:sldId id="272" r:id="rId12"/>
    <p:sldId id="275" r:id="rId13"/>
    <p:sldId id="276" r:id="rId14"/>
    <p:sldId id="264" r:id="rId15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5"/>
    <a:srgbClr val="E1F7E1"/>
    <a:srgbClr val="EFFBEF"/>
    <a:srgbClr val="0000FF"/>
    <a:srgbClr val="525252"/>
    <a:srgbClr val="505078"/>
    <a:srgbClr val="009999"/>
    <a:srgbClr val="EA587E"/>
    <a:srgbClr val="595985"/>
    <a:srgbClr val="616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3366" autoAdjust="0"/>
  </p:normalViewPr>
  <p:slideViewPr>
    <p:cSldViewPr>
      <p:cViewPr varScale="1">
        <p:scale>
          <a:sx n="99" d="100"/>
          <a:sy n="99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01/10/2024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01/10/2024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9B98F-19DC-40EE-98DC-5671B2BA67B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9564" y="5438976"/>
            <a:ext cx="2160240" cy="621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pjournals.org/doi/epdf/10.7326/AITC202301170" TargetMode="External"/><Relationship Id="rId3" Type="http://schemas.openxmlformats.org/officeDocument/2006/relationships/hyperlink" Target="https://www.sign.ac.uk/our-guidelines/pharmacological-management-of-migraine/" TargetMode="External"/><Relationship Id="rId7" Type="http://schemas.openxmlformats.org/officeDocument/2006/relationships/hyperlink" Target="https://www.elsevier.es/es-revista-neurologia-295-pdf-S0213485319300751" TargetMode="External"/><Relationship Id="rId2" Type="http://schemas.openxmlformats.org/officeDocument/2006/relationships/hyperlink" Target="https://www.aemps.gob.es/medicamentos-de-uso-humano/informes-de-posicionamiento-terapeuti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9188162/pdf/10194_2022_Article_1431.pdf" TargetMode="External"/><Relationship Id="rId11" Type="http://schemas.openxmlformats.org/officeDocument/2006/relationships/hyperlink" Target="https://pubmed.ncbi.nlm.nih.gov/36481434/" TargetMode="External"/><Relationship Id="rId5" Type="http://schemas.openxmlformats.org/officeDocument/2006/relationships/hyperlink" Target="https://www.neurologia.lilly.es/pacientes/libro-blanco-de-la-migrana?redirect-referrer=https%3A%2F%2Fwww.google.com%2F" TargetMode="External"/><Relationship Id="rId10" Type="http://schemas.openxmlformats.org/officeDocument/2006/relationships/hyperlink" Target="https://www.ncbi.nlm.nih.gov/pmc/articles/PMC10478141/" TargetMode="External"/><Relationship Id="rId4" Type="http://schemas.openxmlformats.org/officeDocument/2006/relationships/hyperlink" Target="https://www.samfyc.es/wp-content/uploads/2022/04/GuiaCefaleasAP_gecsen_2022.pdf" TargetMode="External"/><Relationship Id="rId9" Type="http://schemas.openxmlformats.org/officeDocument/2006/relationships/hyperlink" Target="https://neurologia.com/articulo/202317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D72AF80-E6D0-42F5-87CA-5869B106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0"/>
          <a:stretch/>
        </p:blipFill>
        <p:spPr>
          <a:xfrm>
            <a:off x="981225" y="1124744"/>
            <a:ext cx="8162775" cy="5143500"/>
          </a:xfrm>
          <a:prstGeom prst="rect">
            <a:avLst/>
          </a:prstGeom>
        </p:spPr>
      </p:pic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/>
              <a:t>Centro Andaluz de Documentación e Información de Medicamentos</a:t>
            </a: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1042988" y="6492875"/>
            <a:ext cx="8029575" cy="365125"/>
            <a:chOff x="567" y="4090"/>
            <a:chExt cx="5058" cy="23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2056" name="Picture 8" descr="88x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68273-B0FD-4FD9-8DC1-B9C5DBAA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1700808"/>
            <a:ext cx="3816424" cy="1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Migraña: últimos avances </a:t>
            </a:r>
            <a:br>
              <a:rPr 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" altLang="es-ES" sz="3000" b="1" dirty="0">
              <a:solidFill>
                <a:srgbClr val="EF334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DD4C080-4F12-48F9-8667-E0CCF0E3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801" y="5733256"/>
            <a:ext cx="3005197" cy="4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2000" i="1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BTA 2.0  </a:t>
            </a:r>
            <a:r>
              <a:rPr lang="es-ES" altLang="es-ES" sz="2000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2024;(02)</a:t>
            </a:r>
            <a:r>
              <a:rPr lang="es-ES" altLang="es-ES" sz="3200" dirty="0"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s-ES" altLang="es-ES" sz="3600" dirty="0">
              <a:latin typeface="Century Schoolbook" panose="020406040505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9676" y="188640"/>
            <a:ext cx="7819374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A</a:t>
            </a:r>
            <a:r>
              <a:rPr lang="es-ES" altLang="es-ES" sz="3600" b="1" dirty="0">
                <a:solidFill>
                  <a:srgbClr val="EF3340"/>
                </a:solidFill>
              </a:rPr>
              <a:t>. Monoclonales anti-CGRP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B4A819-62C4-4F70-A7A2-B9EEC7EB0259}"/>
              </a:ext>
            </a:extLst>
          </p:cNvPr>
          <p:cNvSpPr txBox="1"/>
          <p:nvPr/>
        </p:nvSpPr>
        <p:spPr>
          <a:xfrm>
            <a:off x="1115616" y="5484076"/>
            <a:ext cx="77267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rgbClr val="EF3340"/>
                </a:solidFill>
              </a:rPr>
              <a:t>Secuenciación:</a:t>
            </a:r>
            <a:r>
              <a:rPr lang="es-ES" sz="1400" dirty="0"/>
              <a:t> </a:t>
            </a:r>
            <a:r>
              <a:rPr lang="es-ES" sz="1200" dirty="0"/>
              <a:t>puede realizarse un cambio debido a un efecto adverso inaceptable a un monoclonal anti-CGRP, pero realizar un cambio por motivos de eficacia es más complejo, ya que no hay estudios frente a placebo que avalen el beneficio derivado de estos cambios, y la información procedente de estudios observacionales puede no ser suficiente, por lo que actualmente se considera que no existe evidencia científica adecuada.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3CD92B-F964-46C4-B9DF-4F0C4C80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726700" cy="4335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8640"/>
            <a:ext cx="756084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600" b="1" dirty="0" err="1">
                <a:solidFill>
                  <a:srgbClr val="EF3340"/>
                </a:solidFill>
              </a:rPr>
              <a:t>Metanálisis</a:t>
            </a:r>
            <a:r>
              <a:rPr lang="es-ES" altLang="es-ES" sz="3600" b="1" dirty="0">
                <a:solidFill>
                  <a:srgbClr val="EF3340"/>
                </a:solidFill>
              </a:rPr>
              <a:t> de la prevención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2C16C8-238D-4574-AA98-94A64F5A3798}"/>
              </a:ext>
            </a:extLst>
          </p:cNvPr>
          <p:cNvSpPr/>
          <p:nvPr/>
        </p:nvSpPr>
        <p:spPr>
          <a:xfrm>
            <a:off x="1073859" y="1196752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5C00"/>
                </a:solidFill>
              </a:rPr>
              <a:t>   </a:t>
            </a:r>
            <a:r>
              <a:rPr lang="es-ES" sz="1600" b="1" dirty="0">
                <a:solidFill>
                  <a:srgbClr val="005C00"/>
                </a:solidFill>
              </a:rPr>
              <a:t>EFICACIA:</a:t>
            </a:r>
          </a:p>
          <a:p>
            <a:endParaRPr lang="es-E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600" dirty="0"/>
              <a:t>Los </a:t>
            </a:r>
            <a:r>
              <a:rPr lang="es-ES" sz="1600" b="1" dirty="0"/>
              <a:t>monoclonales anti-CGRP </a:t>
            </a:r>
            <a:r>
              <a:rPr lang="es-ES" sz="1600" dirty="0"/>
              <a:t>mostraron eficacia comparable a </a:t>
            </a:r>
            <a:r>
              <a:rPr lang="es-ES" sz="1600" b="1" dirty="0" err="1"/>
              <a:t>topiramato</a:t>
            </a:r>
            <a:r>
              <a:rPr lang="es-ES" sz="16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600" dirty="0"/>
              <a:t>Tanto los </a:t>
            </a:r>
            <a:r>
              <a:rPr lang="es-ES" sz="1600" b="1" dirty="0"/>
              <a:t>monoclonales anti-CGRP </a:t>
            </a:r>
            <a:r>
              <a:rPr lang="es-ES" sz="1600" dirty="0"/>
              <a:t>como </a:t>
            </a:r>
            <a:r>
              <a:rPr lang="es-ES" sz="1600" b="1" dirty="0" err="1"/>
              <a:t>rimegepant</a:t>
            </a:r>
            <a:r>
              <a:rPr lang="es-ES" sz="1600" b="1" dirty="0"/>
              <a:t> y </a:t>
            </a:r>
            <a:r>
              <a:rPr lang="es-ES" sz="1600" b="1" dirty="0" err="1"/>
              <a:t>atogepant</a:t>
            </a:r>
            <a:r>
              <a:rPr lang="es-ES" sz="1600" b="1" dirty="0"/>
              <a:t> </a:t>
            </a:r>
            <a:r>
              <a:rPr lang="es-ES" sz="1600" dirty="0"/>
              <a:t>mostraron reducir el número de días de migraña al mes o DMM (variable principal). </a:t>
            </a:r>
            <a:r>
              <a:rPr lang="es-ES" sz="1600" b="1" dirty="0" err="1"/>
              <a:t>Erenumab</a:t>
            </a:r>
            <a:r>
              <a:rPr lang="es-ES" sz="1600" b="1" dirty="0"/>
              <a:t> y </a:t>
            </a:r>
            <a:r>
              <a:rPr lang="es-ES" sz="1600" b="1" dirty="0" err="1"/>
              <a:t>rimegepant</a:t>
            </a:r>
            <a:r>
              <a:rPr lang="es-ES" sz="1600" b="1" dirty="0"/>
              <a:t> </a:t>
            </a:r>
            <a:r>
              <a:rPr lang="es-ES" sz="1600" dirty="0"/>
              <a:t>mostraron menor eficacia.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600" dirty="0"/>
              <a:t>Los </a:t>
            </a:r>
            <a:r>
              <a:rPr lang="es-ES" sz="1600" b="1" dirty="0"/>
              <a:t>monoclonales anti-CGRP </a:t>
            </a:r>
            <a:r>
              <a:rPr lang="es-ES" sz="1600" dirty="0"/>
              <a:t>mostraron resultados estadísticamente significativos frente a placebo, en cuanto a la reducción ≥50% en los DMM (variable secundaria); pero no fueron estadísticamente significativos </a:t>
            </a:r>
          </a:p>
          <a:p>
            <a:r>
              <a:rPr lang="es-ES" sz="1600" dirty="0"/>
              <a:t>   para los orales (</a:t>
            </a:r>
            <a:r>
              <a:rPr lang="es-ES" sz="1600" b="1" dirty="0" err="1"/>
              <a:t>rimegepant</a:t>
            </a:r>
            <a:r>
              <a:rPr lang="es-ES" sz="1600" b="1" dirty="0"/>
              <a:t> y </a:t>
            </a:r>
            <a:r>
              <a:rPr lang="es-ES" sz="1600" b="1" dirty="0" err="1"/>
              <a:t>atogepant</a:t>
            </a:r>
            <a:r>
              <a:rPr lang="es-ES" sz="1600" dirty="0"/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600" dirty="0"/>
          </a:p>
          <a:p>
            <a:r>
              <a:rPr lang="es-ES" sz="1600" b="1" dirty="0">
                <a:solidFill>
                  <a:srgbClr val="005C00"/>
                </a:solidFill>
              </a:rPr>
              <a:t>  </a:t>
            </a:r>
          </a:p>
          <a:p>
            <a:r>
              <a:rPr lang="es-ES" sz="1600" b="1" dirty="0">
                <a:solidFill>
                  <a:srgbClr val="005C00"/>
                </a:solidFill>
              </a:rPr>
              <a:t> SEGURIDAD: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600" b="1" dirty="0" err="1"/>
              <a:t>Erenumab</a:t>
            </a:r>
            <a:r>
              <a:rPr lang="es-ES" sz="1600" dirty="0"/>
              <a:t> mostró tolerabilidad superior al </a:t>
            </a:r>
            <a:r>
              <a:rPr lang="es-ES" sz="1600" b="1" dirty="0" err="1"/>
              <a:t>topiramato</a:t>
            </a:r>
            <a:r>
              <a:rPr lang="es-ES" sz="1600" dirty="0"/>
              <a:t> </a:t>
            </a:r>
          </a:p>
          <a:p>
            <a:r>
              <a:rPr lang="es-ES" sz="1600" dirty="0"/>
              <a:t>   (menor porcentaje de abandonos).</a:t>
            </a:r>
          </a:p>
          <a:p>
            <a:endParaRPr lang="es-E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600" b="1" dirty="0" err="1"/>
              <a:t>Atogepant</a:t>
            </a:r>
            <a:r>
              <a:rPr lang="es-ES" sz="1600" dirty="0"/>
              <a:t> parece mostrar mayor eficacia que </a:t>
            </a:r>
            <a:r>
              <a:rPr lang="es-ES" sz="1600" b="1" dirty="0" err="1"/>
              <a:t>rimegepant</a:t>
            </a:r>
            <a:r>
              <a:rPr lang="es-ES" sz="1600" dirty="0"/>
              <a:t>.</a:t>
            </a:r>
          </a:p>
          <a:p>
            <a:endParaRPr lang="es-ES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5EF56A-7A35-4274-BE2A-3A9941F2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5201" r="28738" b="8001"/>
          <a:stretch/>
        </p:blipFill>
        <p:spPr>
          <a:xfrm>
            <a:off x="6732240" y="3868596"/>
            <a:ext cx="2262499" cy="24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88640"/>
            <a:ext cx="727280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Puntos clave</a:t>
            </a:r>
            <a:endParaRPr lang="es-ES" altLang="es-ES" sz="3600" b="1" dirty="0">
              <a:solidFill>
                <a:srgbClr val="EF334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AC8E422-9CA6-4154-92E3-0CF64ABEDA69}"/>
              </a:ext>
            </a:extLst>
          </p:cNvPr>
          <p:cNvSpPr/>
          <p:nvPr/>
        </p:nvSpPr>
        <p:spPr>
          <a:xfrm>
            <a:off x="1043608" y="1124744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La migraña afecta a más del 14% de la población adulta, distinguiéndose dos </a:t>
            </a:r>
            <a:r>
              <a:rPr lang="es-ES" sz="1400" b="1" dirty="0"/>
              <a:t>variantes clínicas</a:t>
            </a:r>
            <a:r>
              <a:rPr lang="es-ES" sz="1400" dirty="0"/>
              <a:t>, según el número de días de migraña al mes (DMM): migraña episódica (1-14 DMM) y migraña crónica (≥ 15 DMM).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Las </a:t>
            </a:r>
            <a:r>
              <a:rPr lang="es-ES" sz="1400" b="1" dirty="0"/>
              <a:t>variables para evaluar la eficacia </a:t>
            </a:r>
            <a:r>
              <a:rPr lang="es-ES" sz="1400" dirty="0"/>
              <a:t>de </a:t>
            </a:r>
            <a:r>
              <a:rPr lang="es-ES" sz="1400" dirty="0" err="1"/>
              <a:t>antimigrañosos</a:t>
            </a:r>
            <a:r>
              <a:rPr lang="es-ES" sz="1400" dirty="0"/>
              <a:t> para el tratamiento agudo son: ausencia de dolor y ausencia del síntoma más molesto (SMM), ambas a las 2 horas </a:t>
            </a:r>
            <a:r>
              <a:rPr lang="es-ES" sz="1400" dirty="0" err="1"/>
              <a:t>postadministración</a:t>
            </a:r>
            <a:r>
              <a:rPr lang="es-ES" sz="1400" dirty="0"/>
              <a:t>. En los estudios para la prevención, las variables de medida son: reducción del número de DMM y porcentaje de pacientes con reducción ≥ 50% en los DMM.</a:t>
            </a:r>
          </a:p>
          <a:p>
            <a:pPr algn="just"/>
            <a:endParaRPr lang="es-ES" sz="14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Según las actuales guías, los </a:t>
            </a:r>
            <a:r>
              <a:rPr lang="es-ES" sz="1400" b="1" dirty="0" err="1"/>
              <a:t>triptanes</a:t>
            </a:r>
            <a:r>
              <a:rPr lang="es-ES" sz="1400" dirty="0"/>
              <a:t> se consideran de elección para el tratamiento agudo de la migraña episódica moderada/grave. Para la prevención, los </a:t>
            </a:r>
            <a:r>
              <a:rPr lang="es-ES" sz="1400" b="1" dirty="0"/>
              <a:t>anticuerpos monoclonales anti-CGRP </a:t>
            </a:r>
            <a:r>
              <a:rPr lang="es-ES" sz="1400" dirty="0"/>
              <a:t>son la actual alternativa a los fármacos orales inespecíficos y a la toxina botulínica.</a:t>
            </a:r>
          </a:p>
          <a:p>
            <a:pPr algn="just"/>
            <a:endParaRPr lang="es-ES" sz="14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Los </a:t>
            </a:r>
            <a:r>
              <a:rPr lang="es-ES" sz="1400" b="1" dirty="0" err="1"/>
              <a:t>gepantes</a:t>
            </a:r>
            <a:r>
              <a:rPr lang="es-ES" sz="1400" dirty="0"/>
              <a:t>, o antagonistas de los receptores CGRP, constituyen una nueva clase terapéutica, comparten mecanismo de acción con los monoclonales anti-CGRP, pero pueden administrarse vía oral. Están comercializados </a:t>
            </a:r>
            <a:r>
              <a:rPr lang="es-ES" sz="1400" dirty="0" err="1"/>
              <a:t>rimegepant</a:t>
            </a:r>
            <a:r>
              <a:rPr lang="es-ES" sz="1400" dirty="0"/>
              <a:t> (para tratamiento y prevención) y </a:t>
            </a:r>
            <a:r>
              <a:rPr lang="es-ES" sz="1400" dirty="0" err="1"/>
              <a:t>atogepant</a:t>
            </a:r>
            <a:r>
              <a:rPr lang="es-ES" sz="1400" dirty="0"/>
              <a:t> (sólo para prevención).</a:t>
            </a:r>
          </a:p>
          <a:p>
            <a:pPr algn="just"/>
            <a:endParaRPr lang="es-ES" sz="14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De los </a:t>
            </a:r>
            <a:r>
              <a:rPr lang="es-ES" sz="1400" b="1" dirty="0" err="1"/>
              <a:t>ditanes</a:t>
            </a:r>
            <a:r>
              <a:rPr lang="es-ES" sz="1400" dirty="0"/>
              <a:t>, otro nuevo grupo terapéutico, sólo está comercializado </a:t>
            </a:r>
            <a:r>
              <a:rPr lang="es-ES" sz="1400" dirty="0" err="1"/>
              <a:t>lasmiditán</a:t>
            </a:r>
            <a:r>
              <a:rPr lang="es-ES" sz="1400" dirty="0"/>
              <a:t> para el tratamiento agudo de la migraña por vía oral. Comparte mecanismo de acción con los </a:t>
            </a:r>
            <a:r>
              <a:rPr lang="es-ES" sz="1400" dirty="0" err="1"/>
              <a:t>triptanes</a:t>
            </a:r>
            <a:r>
              <a:rPr lang="es-ES" sz="1400" dirty="0"/>
              <a:t>, aunque actúa sobre otro receptor diferente de la 5-hidroxitriptamina y parece exento de efectos adversos cardiovasculares graves.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Los </a:t>
            </a:r>
            <a:r>
              <a:rPr lang="es-ES" sz="1400" b="1" dirty="0"/>
              <a:t>anticuerpos monoclonales anti-PACAP</a:t>
            </a:r>
            <a:r>
              <a:rPr lang="es-ES" sz="1400" dirty="0"/>
              <a:t> son otro nuevo grupo terapéutico, actualmente con un fármaco en investigación, que actuarían bloqueando la acción del péptido activador la </a:t>
            </a:r>
            <a:r>
              <a:rPr lang="es-ES" sz="1400" dirty="0" err="1"/>
              <a:t>adenilato-ciclasa</a:t>
            </a:r>
            <a:r>
              <a:rPr lang="es-ES" sz="1400" dirty="0"/>
              <a:t> pituitaria (PACAP). </a:t>
            </a:r>
          </a:p>
        </p:txBody>
      </p:sp>
    </p:spTree>
    <p:extLst>
      <p:ext uri="{BB962C8B-B14F-4D97-AF65-F5344CB8AC3E}">
        <p14:creationId xmlns:p14="http://schemas.microsoft.com/office/powerpoint/2010/main" val="110866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88640"/>
            <a:ext cx="727280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Bibliografía recomendada:</a:t>
            </a:r>
            <a:endParaRPr lang="es-ES" altLang="es-ES" sz="3600" b="1" dirty="0">
              <a:solidFill>
                <a:srgbClr val="EF334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6C8DE4-CB38-439C-8E73-D1835876D334}"/>
              </a:ext>
            </a:extLst>
          </p:cNvPr>
          <p:cNvSpPr txBox="1"/>
          <p:nvPr/>
        </p:nvSpPr>
        <p:spPr>
          <a:xfrm>
            <a:off x="1115616" y="1196752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</a:rPr>
              <a:t>Informes de Posicionamiento Terapéutico (</a:t>
            </a:r>
            <a:r>
              <a:rPr lang="es-ES" sz="1200" dirty="0" err="1">
                <a:latin typeface="+mj-lt"/>
              </a:rPr>
              <a:t>atogepant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eptinezumab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erenumab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fremanezumab</a:t>
            </a:r>
            <a:r>
              <a:rPr lang="es-ES" sz="1200" dirty="0">
                <a:latin typeface="+mj-lt"/>
              </a:rPr>
              <a:t>, </a:t>
            </a:r>
            <a:r>
              <a:rPr lang="es-ES" sz="1200" dirty="0" err="1">
                <a:latin typeface="+mj-lt"/>
              </a:rPr>
              <a:t>galcanezumab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rimegepant</a:t>
            </a:r>
            <a:r>
              <a:rPr lang="es-ES" sz="1200" dirty="0">
                <a:latin typeface="+mj-lt"/>
              </a:rPr>
              <a:t>). </a:t>
            </a:r>
            <a:r>
              <a:rPr lang="es-ES" sz="1200" dirty="0">
                <a:latin typeface="+mj-lt"/>
                <a:hlinkClick r:id="rId2"/>
              </a:rPr>
              <a:t>AEMPS</a:t>
            </a:r>
            <a:r>
              <a:rPr lang="es-ES" sz="1200" dirty="0">
                <a:latin typeface="+mj-l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Pharmacological management of migraine. </a:t>
            </a:r>
            <a:r>
              <a:rPr lang="en-U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SIGN 155. 2018. (Update 2023)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>
              <a:latin typeface="+mj-lt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Belvis Nieto R et al. Recomendaciones prácticas de cefaleas para Atención Primaria. Recomendaciones diagnósticas y terapéuticas de la Sociedad Española de Neurología. </a:t>
            </a:r>
            <a:r>
              <a:rPr lang="en-U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SEN. 2022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AEMICE, SEFH, SEDENE, SEMERGEN, SEMES, SEN, Consejo General de </a:t>
            </a:r>
            <a:r>
              <a:rPr lang="es-ES" sz="1200" dirty="0" err="1">
                <a:latin typeface="+mj-lt"/>
                <a:ea typeface="Times New Roman" panose="02020603050405020304" pitchFamily="18" charset="0"/>
              </a:rPr>
              <a:t>ColegiosFarmacéuticos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. Libro Blanco de la Migraña en España. 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Lilly. 2021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ea typeface="Times New Roman" panose="02020603050405020304" pitchFamily="18" charset="0"/>
              </a:rPr>
              <a:t>Sacco S et al. European Headache Federation guideline on the use of monoclonal antibodies targeting the calcitonin gene related peptide pathway for migraine prevention - 2022 update. </a:t>
            </a:r>
            <a:r>
              <a:rPr lang="en-U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 Headache Pain. 2022;23(1):67.</a:t>
            </a:r>
            <a:endParaRPr lang="en-U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Santos-</a:t>
            </a:r>
            <a:r>
              <a:rPr lang="es-ES" sz="1200" dirty="0" err="1">
                <a:latin typeface="+mj-lt"/>
                <a:ea typeface="Times New Roman" panose="02020603050405020304" pitchFamily="18" charset="0"/>
              </a:rPr>
              <a:t>Lasaosa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 S et al. CGRP en migraña: de la fisiopatología a la terapéutica. 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Neurología. 2022; 37(5):390-402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Zhang N et al.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Migraine. </a:t>
            </a:r>
            <a:r>
              <a:rPr lang="en-U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Ann Intern Med. 2023;176(1): ITC1-ITC16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Mínguez-</a:t>
            </a:r>
            <a:r>
              <a:rPr lang="es-ES" sz="1200" dirty="0" err="1">
                <a:latin typeface="+mj-lt"/>
                <a:ea typeface="Times New Roman" panose="02020603050405020304" pitchFamily="18" charset="0"/>
              </a:rPr>
              <a:t>Olaondo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 A et al. Nueva era terapéutica para el ataque de migraña con los recientemente aprobados anticuerpos monoclonales, </a:t>
            </a:r>
            <a:r>
              <a:rPr lang="es-ES" sz="1200" dirty="0" err="1">
                <a:latin typeface="+mj-lt"/>
                <a:ea typeface="Times New Roman" panose="02020603050405020304" pitchFamily="18" charset="0"/>
              </a:rPr>
              <a:t>ditanes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 y </a:t>
            </a:r>
            <a:r>
              <a:rPr lang="es-ES" sz="1200" dirty="0" err="1">
                <a:latin typeface="+mj-lt"/>
                <a:ea typeface="Times New Roman" panose="02020603050405020304" pitchFamily="18" charset="0"/>
              </a:rPr>
              <a:t>gepantes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Rev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Neurol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. 2024; 78(2):47-57</a:t>
            </a:r>
            <a:r>
              <a:rPr lang="es-ES" sz="12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Pérez Rodríguez A et al. Seguridad cardiovascular de los nuevos fármacos para el tratamiento agudo y preventivo de la migraña: </a:t>
            </a:r>
            <a:r>
              <a:rPr lang="es-E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gepantes</a:t>
            </a:r>
            <a:r>
              <a:rPr lang="es-E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1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ditanes</a:t>
            </a:r>
            <a:r>
              <a:rPr lang="es-E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Rev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Neurol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. </a:t>
            </a:r>
            <a:r>
              <a:rPr lang="en-U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2023;76(9):295-308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Guo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s et al. Role of PACAP in migraine: An alternative to CGRP?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Neurobiol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lang="es-ES" sz="1200" u="sng" dirty="0" err="1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Dis</a:t>
            </a:r>
            <a:r>
              <a:rPr lang="es-ES" sz="1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 2023 enero: 176: 105946. </a:t>
            </a:r>
            <a:endParaRPr lang="es-ES" sz="12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2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</a:t>
            </a:r>
            <a:r>
              <a:rPr lang="es-ES" altLang="es-ES" i="1" dirty="0" err="1"/>
              <a:t>Andal</a:t>
            </a:r>
            <a:r>
              <a:rPr lang="es-ES" altLang="es-ES" i="1" dirty="0"/>
              <a:t>. 2024; 39(02)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51B3FB-0E8D-4122-930D-24391306D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1" y="3356992"/>
            <a:ext cx="4239404" cy="2952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10116" y="1414517"/>
            <a:ext cx="72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Justificación:</a:t>
            </a:r>
            <a:endParaRPr lang="es-ES" altLang="es-ES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4092173"/>
            <a:ext cx="7056784" cy="207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Objetivo:</a:t>
            </a:r>
          </a:p>
          <a:p>
            <a:pPr lvl="0" algn="just" eaLnBrk="1" hangingPunct="1">
              <a:spcBef>
                <a:spcPct val="20000"/>
              </a:spcBef>
              <a:defRPr/>
            </a:pPr>
            <a:r>
              <a:rPr lang="es-ES" altLang="es-ES" i="1" dirty="0">
                <a:solidFill>
                  <a:srgbClr val="000000"/>
                </a:solidFill>
              </a:rPr>
              <a:t>Actualizar la información sobre nuevos fármacos para la prevención</a:t>
            </a:r>
          </a:p>
          <a:p>
            <a:pPr marL="0" lvl="0" indent="20638" algn="just" defTabSz="893763" eaLnBrk="1" hangingPunct="1">
              <a:spcBef>
                <a:spcPct val="20000"/>
              </a:spcBef>
              <a:defRPr/>
            </a:pPr>
            <a:r>
              <a:rPr lang="es-ES" altLang="es-ES" i="1" dirty="0">
                <a:solidFill>
                  <a:srgbClr val="000000"/>
                </a:solidFill>
              </a:rPr>
              <a:t>y el tratamiento de la migraña: comercializados, en fase de autorización, o en investigación.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1B7B33-6FFD-C75B-EAD3-A21375682280}"/>
              </a:ext>
            </a:extLst>
          </p:cNvPr>
          <p:cNvSpPr txBox="1"/>
          <p:nvPr/>
        </p:nvSpPr>
        <p:spPr>
          <a:xfrm>
            <a:off x="1310116" y="206084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ES" i="1" dirty="0"/>
              <a:t>El aumento de prevalencia de la migraña induce la investigación de nuevos fármacos, que deben demostrar un mejor perfil de eficacia y/o seguridad.</a:t>
            </a:r>
          </a:p>
          <a:p>
            <a:pPr algn="just"/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88640"/>
            <a:ext cx="7776864" cy="56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Variantes clínicas</a:t>
            </a:r>
            <a:endParaRPr lang="es-ES" altLang="es-ES" sz="3600" b="1" dirty="0">
              <a:solidFill>
                <a:srgbClr val="EF334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43796D-415F-419B-85B8-7A86402B5BBF}"/>
              </a:ext>
            </a:extLst>
          </p:cNvPr>
          <p:cNvSpPr/>
          <p:nvPr/>
        </p:nvSpPr>
        <p:spPr>
          <a:xfrm>
            <a:off x="1119598" y="1268760"/>
            <a:ext cx="7772882" cy="504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+mn-lt"/>
                <a:ea typeface="Times New Roman" panose="02020603050405020304" pitchFamily="18" charset="0"/>
              </a:rPr>
              <a:t>Según los </a:t>
            </a:r>
            <a:r>
              <a:rPr lang="es-ES" b="1" dirty="0">
                <a:latin typeface="+mn-lt"/>
                <a:ea typeface="Times New Roman" panose="02020603050405020304" pitchFamily="18" charset="0"/>
              </a:rPr>
              <a:t>DMM (días de migraña al mes)</a:t>
            </a:r>
            <a:r>
              <a:rPr lang="es-ES" dirty="0">
                <a:latin typeface="+mn-lt"/>
                <a:ea typeface="Times New Roman" panose="02020603050405020304" pitchFamily="18" charset="0"/>
              </a:rPr>
              <a:t>, se distinguen: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EF3340"/>
              </a:solidFill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Migraña episódica (ME)</a:t>
            </a:r>
            <a:r>
              <a:rPr lang="es-ES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+mn-lt"/>
                <a:ea typeface="Times New Roman" panose="02020603050405020304" pitchFamily="18" charset="0"/>
              </a:rPr>
              <a:t>………….. 1-14 DMM                                                                    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+mn-lt"/>
                <a:ea typeface="Times New Roman" panose="02020603050405020304" pitchFamily="18" charset="0"/>
              </a:rPr>
              <a:t>ME de baja frecuencia ………...   &lt; 8 DMM 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+mn-lt"/>
                <a:ea typeface="Times New Roman" panose="02020603050405020304" pitchFamily="18" charset="0"/>
              </a:rPr>
              <a:t>ME de alta frecuencia ……….... 8-14 DMM</a:t>
            </a:r>
            <a:r>
              <a:rPr lang="es-ES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                                                                 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Migraña crónica (MC)</a:t>
            </a:r>
            <a:r>
              <a:rPr lang="es-ES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+mn-lt"/>
                <a:ea typeface="Times New Roman" panose="02020603050405020304" pitchFamily="18" charset="0"/>
              </a:rPr>
              <a:t>……………….  15 DMM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solidFill>
                <a:srgbClr val="EF3340"/>
              </a:solidFill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Migraña refractaria (MR)</a:t>
            </a:r>
            <a:r>
              <a:rPr lang="es-ES" dirty="0">
                <a:solidFill>
                  <a:srgbClr val="EF3340"/>
                </a:solidFill>
                <a:latin typeface="+mn-lt"/>
                <a:ea typeface="Times New Roman" panose="02020603050405020304" pitchFamily="18" charset="0"/>
              </a:rPr>
              <a:t>:</a:t>
            </a:r>
            <a:r>
              <a:rPr lang="es-ES" dirty="0">
                <a:latin typeface="+mn-lt"/>
                <a:ea typeface="Times New Roman" panose="02020603050405020304" pitchFamily="18" charset="0"/>
              </a:rPr>
              <a:t> ausencia de respuesta o intolerancia a varios tratamientos preventivos, pautados en monoterapia o en terapia combinada. En las directrices europeas sólo se aplica a MC, estableciendo el fracaso en al menos 3 grupos terapéuticos (incluyendo la toxina botulínica) que deberían mantenerse durante un mínimo de 3 meses   </a:t>
            </a:r>
            <a:endParaRPr lang="es-ES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AB6A71-0D17-4425-9A1C-B1530977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42" y="2204864"/>
            <a:ext cx="229793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bujo para colorear balanza | Coloring pages, Weighing scale, Free  coloring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DF70CF3-F655-47AC-B9F4-13882EE10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26340"/>
            <a:ext cx="2664296" cy="2476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>
                <a:solidFill>
                  <a:srgbClr val="EF3340"/>
                </a:solidFill>
              </a:rPr>
              <a:t>Algoritmo:</a:t>
            </a:r>
            <a:br>
              <a:rPr lang="es-ES" altLang="es-ES" sz="3200" b="1" dirty="0">
                <a:solidFill>
                  <a:srgbClr val="EF3340"/>
                </a:solidFill>
              </a:rPr>
            </a:br>
            <a:br>
              <a:rPr lang="es-ES" altLang="es-ES" sz="2400" b="1" dirty="0">
                <a:solidFill>
                  <a:srgbClr val="EF3340"/>
                </a:solidFill>
              </a:rPr>
            </a:br>
            <a:r>
              <a:rPr lang="es-ES" altLang="es-ES" sz="2400" b="1" dirty="0">
                <a:solidFill>
                  <a:srgbClr val="EF3340"/>
                </a:solidFill>
              </a:rPr>
              <a:t>tratamiento</a:t>
            </a:r>
            <a:br>
              <a:rPr lang="es-ES" altLang="es-ES" sz="2400" b="1" dirty="0">
                <a:solidFill>
                  <a:srgbClr val="EF3340"/>
                </a:solidFill>
              </a:rPr>
            </a:br>
            <a:r>
              <a:rPr lang="es-ES" altLang="es-ES" sz="2400" b="1" dirty="0">
                <a:solidFill>
                  <a:srgbClr val="EF3340"/>
                </a:solidFill>
              </a:rPr>
              <a:t>y prevención</a:t>
            </a:r>
            <a:br>
              <a:rPr lang="es-ES" altLang="es-ES" sz="2400" b="1" dirty="0">
                <a:solidFill>
                  <a:srgbClr val="EF3340"/>
                </a:solidFill>
              </a:rPr>
            </a:br>
            <a:r>
              <a:rPr lang="es-ES" altLang="es-ES" sz="2400" b="1" dirty="0">
                <a:solidFill>
                  <a:srgbClr val="EF3340"/>
                </a:solidFill>
              </a:rPr>
              <a:t>de la migraña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905B80D-6D0D-419F-B44C-37C1B615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714" y="0"/>
            <a:ext cx="5541286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B52B5C-C1BD-4AC9-8AC6-58113D29E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3016"/>
            <a:ext cx="2087198" cy="21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9328"/>
            <a:ext cx="7488832" cy="1281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M</a:t>
            </a:r>
            <a:r>
              <a:rPr lang="es-ES" altLang="es-ES" sz="3600" b="1" dirty="0" err="1">
                <a:solidFill>
                  <a:srgbClr val="EF3340"/>
                </a:solidFill>
              </a:rPr>
              <a:t>ecanismo</a:t>
            </a:r>
            <a:r>
              <a:rPr lang="es-ES" altLang="es-ES" sz="3600" b="1" dirty="0">
                <a:solidFill>
                  <a:srgbClr val="EF3340"/>
                </a:solidFill>
              </a:rPr>
              <a:t> de acción de antimigrañosos específicos</a:t>
            </a:r>
            <a:endParaRPr lang="es-ES" altLang="es-ES" sz="4000" b="1" dirty="0">
              <a:solidFill>
                <a:srgbClr val="EF3340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E1C7BB-F6B9-4594-8279-DB5369C35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F04565-7A97-49FA-8F85-8367D74C38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5201" r="29525" b="8001"/>
          <a:stretch/>
        </p:blipFill>
        <p:spPr>
          <a:xfrm>
            <a:off x="1475656" y="1477026"/>
            <a:ext cx="1518713" cy="17437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F2FDFF-283E-4E21-9CC1-D731D7330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5729"/>
          <a:stretch/>
        </p:blipFill>
        <p:spPr>
          <a:xfrm>
            <a:off x="1115616" y="3235944"/>
            <a:ext cx="78843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42646"/>
            <a:ext cx="7272808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S</a:t>
            </a:r>
            <a:r>
              <a:rPr lang="es-ES" altLang="es-ES" sz="3600" b="1" dirty="0" err="1">
                <a:solidFill>
                  <a:srgbClr val="EF3340"/>
                </a:solidFill>
              </a:rPr>
              <a:t>eguridad</a:t>
            </a:r>
            <a:r>
              <a:rPr lang="es-ES" altLang="es-ES" sz="3600" b="1" dirty="0">
                <a:solidFill>
                  <a:srgbClr val="EF3340"/>
                </a:solidFill>
              </a:rPr>
              <a:t> cardiovascular (CV):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44F5294-6B5F-45AE-B114-8E0BA9B34DC6}"/>
              </a:ext>
            </a:extLst>
          </p:cNvPr>
          <p:cNvSpPr/>
          <p:nvPr/>
        </p:nvSpPr>
        <p:spPr>
          <a:xfrm>
            <a:off x="1048882" y="1196752"/>
            <a:ext cx="78192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MIGRAÑA:</a:t>
            </a:r>
            <a:r>
              <a:rPr lang="es-ES" sz="1600" b="1" dirty="0">
                <a:solidFill>
                  <a:srgbClr val="EF3340"/>
                </a:solidFill>
              </a:rPr>
              <a:t> </a:t>
            </a:r>
            <a:r>
              <a:rPr lang="es-ES" sz="1400" dirty="0"/>
              <a:t>es un trastorno </a:t>
            </a:r>
            <a:r>
              <a:rPr lang="es-ES" sz="1400" dirty="0" err="1"/>
              <a:t>neurovascular</a:t>
            </a:r>
            <a:r>
              <a:rPr lang="es-ES" sz="1400" dirty="0"/>
              <a:t>, en el que la inflamación </a:t>
            </a:r>
            <a:r>
              <a:rPr lang="es-ES" sz="1400" dirty="0" err="1"/>
              <a:t>neurogénica</a:t>
            </a:r>
            <a:r>
              <a:rPr lang="es-ES" sz="1400" dirty="0"/>
              <a:t> libera </a:t>
            </a:r>
            <a:r>
              <a:rPr lang="es-ES" sz="1400" dirty="0" err="1"/>
              <a:t>neuropéptidos</a:t>
            </a:r>
            <a:r>
              <a:rPr lang="es-ES" sz="1400" dirty="0"/>
              <a:t> (CGRP, PACAP, etc.) que inducirían un incremento del flujo sanguíneo y edema.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</a:t>
            </a:r>
            <a:r>
              <a:rPr lang="es-ES" sz="1400" b="1" dirty="0"/>
              <a:t>activación</a:t>
            </a:r>
            <a:r>
              <a:rPr lang="es-ES" sz="1400" dirty="0"/>
              <a:t> de los receptores de </a:t>
            </a:r>
            <a:r>
              <a:rPr lang="es-ES" sz="1400" b="1" dirty="0"/>
              <a:t>5-hidroxitriptamina (5-HT)</a:t>
            </a:r>
            <a:r>
              <a:rPr lang="es-ES" sz="1400" dirty="0"/>
              <a:t> inhibe la liberación de </a:t>
            </a:r>
            <a:r>
              <a:rPr lang="es-ES" sz="1400" dirty="0" err="1"/>
              <a:t>neuropéptidos</a:t>
            </a:r>
            <a:r>
              <a:rPr lang="es-ES" sz="1400" dirty="0"/>
              <a:t> (como el CGRP). Se distinguen:</a:t>
            </a:r>
          </a:p>
          <a:p>
            <a:pPr algn="just"/>
            <a:endParaRPr lang="es-ES" sz="1400" dirty="0"/>
          </a:p>
          <a:p>
            <a:pPr lvl="1"/>
            <a:r>
              <a:rPr lang="es-ES" sz="1400" b="1" dirty="0">
                <a:solidFill>
                  <a:srgbClr val="EF3340"/>
                </a:solidFill>
              </a:rPr>
              <a:t>- </a:t>
            </a:r>
            <a:r>
              <a:rPr lang="es-ES" sz="1400" b="1" dirty="0" err="1">
                <a:solidFill>
                  <a:srgbClr val="EF3340"/>
                </a:solidFill>
              </a:rPr>
              <a:t>Triptanes</a:t>
            </a:r>
            <a:r>
              <a:rPr lang="es-ES" sz="1400" dirty="0"/>
              <a:t> (agonistas 5-HT1B y 5-HT1D), </a:t>
            </a:r>
          </a:p>
          <a:p>
            <a:pPr lvl="1"/>
            <a:r>
              <a:rPr lang="es-ES" sz="1400" dirty="0"/>
              <a:t>   que </a:t>
            </a:r>
            <a:r>
              <a:rPr lang="es-ES" sz="1400" b="1" u="sng" dirty="0"/>
              <a:t>causan vasoconstricción </a:t>
            </a:r>
            <a:r>
              <a:rPr lang="es-ES" sz="1400" dirty="0"/>
              <a:t>de los </a:t>
            </a:r>
          </a:p>
          <a:p>
            <a:pPr lvl="1"/>
            <a:r>
              <a:rPr lang="es-ES" sz="1400" dirty="0"/>
              <a:t>   vasos cerebrales.</a:t>
            </a:r>
          </a:p>
          <a:p>
            <a:pPr lvl="1"/>
            <a:endParaRPr lang="es-ES" sz="1400" dirty="0"/>
          </a:p>
          <a:p>
            <a:pPr lvl="1"/>
            <a:r>
              <a:rPr lang="es-ES" sz="1400" b="1" dirty="0">
                <a:solidFill>
                  <a:srgbClr val="EF3340"/>
                </a:solidFill>
              </a:rPr>
              <a:t>- </a:t>
            </a:r>
            <a:r>
              <a:rPr lang="es-ES" sz="1400" b="1" dirty="0" err="1">
                <a:solidFill>
                  <a:srgbClr val="EF3340"/>
                </a:solidFill>
              </a:rPr>
              <a:t>Ditanes</a:t>
            </a:r>
            <a:r>
              <a:rPr lang="es-ES" sz="1400" dirty="0"/>
              <a:t> (agonistas 5-HT1F), que </a:t>
            </a:r>
          </a:p>
          <a:p>
            <a:pPr lvl="1"/>
            <a:r>
              <a:rPr lang="es-ES" sz="1400" b="1" dirty="0"/>
              <a:t>   </a:t>
            </a:r>
            <a:r>
              <a:rPr lang="es-ES" sz="1400" b="1" u="sng" dirty="0"/>
              <a:t>supuestamente no inducen vasoconstricción</a:t>
            </a:r>
            <a:r>
              <a:rPr lang="es-ES" sz="1400" dirty="0"/>
              <a:t>, </a:t>
            </a:r>
          </a:p>
          <a:p>
            <a:pPr lvl="1"/>
            <a:r>
              <a:rPr lang="es-ES" sz="1400" dirty="0"/>
              <a:t>   por lo que ofrecerían un mejor perfil de </a:t>
            </a:r>
          </a:p>
          <a:p>
            <a:pPr lvl="1"/>
            <a:r>
              <a:rPr lang="es-ES" sz="1400" dirty="0"/>
              <a:t>   seguridad CV.</a:t>
            </a:r>
          </a:p>
          <a:p>
            <a:endParaRPr lang="es-ES" sz="1400" dirty="0"/>
          </a:p>
          <a:p>
            <a:endParaRPr lang="es-E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400" dirty="0"/>
              <a:t>La </a:t>
            </a:r>
            <a:r>
              <a:rPr lang="es-ES" sz="1400" b="1" dirty="0"/>
              <a:t>inhibición del CGRP </a:t>
            </a:r>
            <a:r>
              <a:rPr lang="es-ES" sz="1400" dirty="0"/>
              <a:t>alivia la migraña bloqueando la vasodilatación </a:t>
            </a:r>
            <a:r>
              <a:rPr lang="es-ES" sz="1400" dirty="0" err="1"/>
              <a:t>neurogénica</a:t>
            </a:r>
            <a:r>
              <a:rPr lang="es-ES" sz="1400" dirty="0"/>
              <a:t> y deteniendo la cascada de inflamación. Así actúan los </a:t>
            </a:r>
            <a:r>
              <a:rPr lang="es-ES" sz="1400" b="1" dirty="0">
                <a:solidFill>
                  <a:srgbClr val="EF3340"/>
                </a:solidFill>
              </a:rPr>
              <a:t>Monoclonales anti-CGRP </a:t>
            </a:r>
            <a:r>
              <a:rPr lang="es-ES" sz="1400" dirty="0"/>
              <a:t>(vía parenteral) y los </a:t>
            </a:r>
            <a:r>
              <a:rPr lang="es-ES" sz="1400" b="1" dirty="0" err="1">
                <a:solidFill>
                  <a:srgbClr val="EF3340"/>
                </a:solidFill>
              </a:rPr>
              <a:t>Gepantes</a:t>
            </a:r>
            <a:r>
              <a:rPr lang="es-ES" sz="1400" b="1" dirty="0">
                <a:solidFill>
                  <a:srgbClr val="EF3340"/>
                </a:solidFill>
              </a:rPr>
              <a:t> </a:t>
            </a:r>
            <a:r>
              <a:rPr lang="es-ES" sz="1400" dirty="0"/>
              <a:t>(vía oral). Los estudios excluyeron pacientes con enfermedades CV o cerebrovasculares recientes o significativas; no observándose incremento de efectos CV destacables a corto plazo.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/>
              <a:t>La </a:t>
            </a:r>
            <a:r>
              <a:rPr lang="es-ES" sz="1400" b="1" dirty="0"/>
              <a:t>inhibición de PACAP</a:t>
            </a:r>
            <a:r>
              <a:rPr lang="es-ES" sz="1400" dirty="0"/>
              <a:t>, con </a:t>
            </a:r>
            <a:r>
              <a:rPr lang="es-ES" sz="1400" b="1" dirty="0">
                <a:solidFill>
                  <a:srgbClr val="EF3340"/>
                </a:solidFill>
              </a:rPr>
              <a:t>Monoclonales</a:t>
            </a:r>
            <a:r>
              <a:rPr lang="es-ES" sz="1400" dirty="0"/>
              <a:t> </a:t>
            </a:r>
            <a:r>
              <a:rPr lang="es-ES" sz="1400" b="1" dirty="0">
                <a:solidFill>
                  <a:srgbClr val="EF3340"/>
                </a:solidFill>
              </a:rPr>
              <a:t>anti-PACAP</a:t>
            </a:r>
            <a:r>
              <a:rPr lang="es-ES" sz="1400" dirty="0"/>
              <a:t>, está en investigación. </a:t>
            </a:r>
          </a:p>
          <a:p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9707D4-DECF-4F48-9125-3143BFD4F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7600" r="26375" b="20600"/>
          <a:stretch/>
        </p:blipFill>
        <p:spPr>
          <a:xfrm>
            <a:off x="5724904" y="2456892"/>
            <a:ext cx="315278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63">
            <a:extLst>
              <a:ext uri="{FF2B5EF4-FFF2-40B4-BE49-F238E27FC236}">
                <a16:creationId xmlns:a16="http://schemas.microsoft.com/office/drawing/2014/main" id="{A2D88CA5-6207-44CF-9264-341C5A852A1E}"/>
              </a:ext>
            </a:extLst>
          </p:cNvPr>
          <p:cNvGrpSpPr/>
          <p:nvPr/>
        </p:nvGrpSpPr>
        <p:grpSpPr>
          <a:xfrm>
            <a:off x="8061083" y="767241"/>
            <a:ext cx="850451" cy="5847057"/>
            <a:chOff x="8061083" y="767241"/>
            <a:chExt cx="850451" cy="5398063"/>
          </a:xfrm>
        </p:grpSpPr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51FD2E7F-59DF-4824-B70C-0D9D9E12DDD1}"/>
                </a:ext>
              </a:extLst>
            </p:cNvPr>
            <p:cNvSpPr/>
            <p:nvPr/>
          </p:nvSpPr>
          <p:spPr>
            <a:xfrm>
              <a:off x="8061083" y="795586"/>
              <a:ext cx="850451" cy="5369718"/>
            </a:xfrm>
            <a:prstGeom prst="rect">
              <a:avLst/>
            </a:prstGeom>
            <a:solidFill>
              <a:srgbClr val="FFE1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B8739762-065A-45EE-B088-B8E1A139D6DF}"/>
                </a:ext>
              </a:extLst>
            </p:cNvPr>
            <p:cNvSpPr txBox="1"/>
            <p:nvPr/>
          </p:nvSpPr>
          <p:spPr>
            <a:xfrm>
              <a:off x="8113093" y="76724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 </a:t>
              </a:r>
              <a:r>
                <a:rPr lang="es-ES" b="1" u="sng" dirty="0"/>
                <a:t>NNT</a:t>
              </a:r>
            </a:p>
          </p:txBody>
        </p:sp>
      </p:grpSp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036519" y="80323"/>
            <a:ext cx="8100391" cy="648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_tradnl" altLang="es-ES" sz="3600" b="1" dirty="0">
                <a:solidFill>
                  <a:srgbClr val="EF3340"/>
                </a:solidFill>
              </a:rPr>
              <a:t>E</a:t>
            </a:r>
            <a:r>
              <a:rPr lang="es-ES" altLang="es-ES" sz="3600" b="1" dirty="0" err="1">
                <a:solidFill>
                  <a:srgbClr val="EF3340"/>
                </a:solidFill>
              </a:rPr>
              <a:t>ficacia</a:t>
            </a:r>
            <a:r>
              <a:rPr lang="es-ES" altLang="es-ES" sz="3600" b="1" dirty="0">
                <a:solidFill>
                  <a:srgbClr val="EF3340"/>
                </a:solidFill>
              </a:rPr>
              <a:t> del tratamiento agudo: NNT</a:t>
            </a:r>
          </a:p>
        </p:txBody>
      </p:sp>
      <p:sp>
        <p:nvSpPr>
          <p:cNvPr id="2" name="AutoShape 2" descr="Dibujo para colorear balanza | Coloring pages, Weighing scale, Free  coloring she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7EEB84-90CE-40C3-A950-909A400E5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7600" r="24012" b="29000"/>
          <a:stretch/>
        </p:blipFill>
        <p:spPr>
          <a:xfrm>
            <a:off x="2987824" y="908721"/>
            <a:ext cx="3168352" cy="1364152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3337A98-1633-40B8-8B88-D29301105766}"/>
              </a:ext>
            </a:extLst>
          </p:cNvPr>
          <p:cNvSpPr txBox="1"/>
          <p:nvPr/>
        </p:nvSpPr>
        <p:spPr>
          <a:xfrm>
            <a:off x="1945958" y="3351098"/>
            <a:ext cx="2059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/>
          </a:p>
          <a:p>
            <a:endParaRPr lang="es-ES" b="1" i="1" dirty="0"/>
          </a:p>
          <a:p>
            <a:endParaRPr lang="es-ES" b="1" i="1" dirty="0"/>
          </a:p>
          <a:p>
            <a:r>
              <a:rPr lang="es-ES" b="1" i="1" dirty="0"/>
              <a:t>TRIPTANES</a:t>
            </a:r>
          </a:p>
          <a:p>
            <a:endParaRPr lang="es-ES" b="1" i="1" dirty="0"/>
          </a:p>
          <a:p>
            <a:endParaRPr lang="es-ES" b="1" i="1" dirty="0"/>
          </a:p>
          <a:p>
            <a:endParaRPr lang="es-ES" b="1" i="1" dirty="0"/>
          </a:p>
          <a:p>
            <a:endParaRPr lang="es-ES" b="1" i="1" dirty="0"/>
          </a:p>
          <a:p>
            <a:r>
              <a:rPr lang="es-ES" b="1" i="1" dirty="0"/>
              <a:t>GEPANTES</a:t>
            </a:r>
          </a:p>
          <a:p>
            <a:endParaRPr lang="es-ES" b="1" i="1" dirty="0"/>
          </a:p>
          <a:p>
            <a:r>
              <a:rPr lang="es-ES" b="1" i="1" dirty="0"/>
              <a:t>DITANES</a:t>
            </a:r>
          </a:p>
          <a:p>
            <a:endParaRPr lang="es-ES" b="1" i="1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55A6D23-FF2E-4981-91E0-D2378690BC1A}"/>
              </a:ext>
            </a:extLst>
          </p:cNvPr>
          <p:cNvGrpSpPr/>
          <p:nvPr/>
        </p:nvGrpSpPr>
        <p:grpSpPr>
          <a:xfrm>
            <a:off x="1162940" y="2394117"/>
            <a:ext cx="7802841" cy="4220185"/>
            <a:chOff x="1184050" y="2017127"/>
            <a:chExt cx="7802841" cy="4220185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1BB58F3-17DD-469D-AB49-5B409A8F0EAF}"/>
                </a:ext>
              </a:extLst>
            </p:cNvPr>
            <p:cNvSpPr txBox="1"/>
            <p:nvPr/>
          </p:nvSpPr>
          <p:spPr>
            <a:xfrm>
              <a:off x="4214438" y="3156131"/>
              <a:ext cx="4688371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     </a:t>
              </a:r>
              <a:r>
                <a:rPr lang="es-ES" sz="1400" dirty="0" err="1"/>
                <a:t>Almotriptán</a:t>
              </a:r>
              <a:r>
                <a:rPr lang="es-ES" sz="1400" dirty="0"/>
                <a:t> [oral]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Eletriptán</a:t>
              </a:r>
              <a:r>
                <a:rPr lang="es-ES" sz="1400" dirty="0"/>
                <a:t> [oral]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Frovatriptán</a:t>
              </a:r>
              <a:r>
                <a:rPr lang="es-ES" sz="1400" dirty="0"/>
                <a:t> [oral]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Naratriptán</a:t>
              </a:r>
              <a:r>
                <a:rPr lang="es-ES" sz="1400" dirty="0"/>
                <a:t> [oral]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Rizatriptán</a:t>
              </a:r>
              <a:r>
                <a:rPr lang="es-ES" sz="1400" dirty="0"/>
                <a:t> [oral]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Sumatriptán</a:t>
              </a:r>
              <a:r>
                <a:rPr lang="es-ES" sz="1400" dirty="0"/>
                <a:t> [oral, nasal, SC]</a:t>
              </a:r>
            </a:p>
            <a:p>
              <a:r>
                <a:rPr lang="es-ES" sz="1400" dirty="0"/>
                <a:t>     </a:t>
              </a:r>
              <a:r>
                <a:rPr lang="es-ES" sz="1400" dirty="0" err="1"/>
                <a:t>Zolmatriptán</a:t>
              </a:r>
              <a:r>
                <a:rPr lang="es-ES" sz="1400" dirty="0"/>
                <a:t> [oral, nasal]</a:t>
              </a:r>
            </a:p>
            <a:p>
              <a:endParaRPr lang="es-ES" sz="1400" dirty="0"/>
            </a:p>
            <a:p>
              <a:r>
                <a:rPr lang="es-ES" sz="1400" dirty="0"/>
                <a:t>     </a:t>
              </a:r>
              <a:r>
                <a:rPr lang="es-ES" sz="1400" dirty="0" err="1"/>
                <a:t>Rimegepant</a:t>
              </a:r>
              <a:r>
                <a:rPr lang="es-ES" sz="1400" dirty="0"/>
                <a:t> ………………………………….      10 - 20</a:t>
              </a:r>
            </a:p>
            <a:p>
              <a:pPr lvl="0"/>
              <a:r>
                <a:rPr lang="es-ES" sz="1400" dirty="0"/>
                <a:t>     </a:t>
              </a:r>
              <a:r>
                <a:rPr lang="es-ES" sz="1400" dirty="0" err="1"/>
                <a:t>Ubrogepant</a:t>
              </a:r>
              <a:r>
                <a:rPr lang="es-ES" sz="1400" dirty="0"/>
                <a:t> </a:t>
              </a:r>
              <a:r>
                <a:rPr lang="es-ES" sz="1400" b="1" dirty="0">
                  <a:solidFill>
                    <a:srgbClr val="EF3340"/>
                  </a:solidFill>
                </a:rPr>
                <a:t>(*) </a:t>
              </a:r>
              <a:r>
                <a:rPr lang="es-ES" sz="1400" dirty="0"/>
                <a:t>……..………………………..      11 - 13</a:t>
              </a:r>
            </a:p>
            <a:p>
              <a:pPr lvl="0"/>
              <a:r>
                <a:rPr lang="es-ES" sz="1400" b="1" dirty="0">
                  <a:solidFill>
                    <a:srgbClr val="EF3340"/>
                  </a:solidFill>
                </a:rPr>
                <a:t>    </a:t>
              </a:r>
              <a:r>
                <a:rPr lang="es-ES" sz="1400" b="1" dirty="0">
                  <a:solidFill>
                    <a:srgbClr val="FF0000"/>
                  </a:solidFill>
                </a:rPr>
                <a:t> </a:t>
              </a:r>
              <a:r>
                <a:rPr lang="es-ES" sz="1400" dirty="0" err="1"/>
                <a:t>Zavegepant</a:t>
              </a:r>
              <a:r>
                <a:rPr lang="es-ES" sz="1400" dirty="0"/>
                <a:t> </a:t>
              </a:r>
              <a:r>
                <a:rPr lang="es-ES" sz="1400" b="1" dirty="0">
                  <a:solidFill>
                    <a:srgbClr val="EF3340"/>
                  </a:solidFill>
                </a:rPr>
                <a:t>(*) </a:t>
              </a:r>
              <a:r>
                <a:rPr lang="es-ES" sz="1400" dirty="0"/>
                <a:t>……..………………………..         11</a:t>
              </a:r>
              <a:endParaRPr lang="es-ES" sz="1400" b="1" dirty="0">
                <a:solidFill>
                  <a:srgbClr val="FF0000"/>
                </a:solidFill>
              </a:endParaRPr>
            </a:p>
            <a:p>
              <a:endParaRPr lang="es-ES" sz="1400" dirty="0"/>
            </a:p>
            <a:p>
              <a:r>
                <a:rPr lang="es-ES" sz="1400" dirty="0"/>
                <a:t>     </a:t>
              </a:r>
            </a:p>
          </p:txBody>
        </p:sp>
        <p:sp>
          <p:nvSpPr>
            <p:cNvPr id="41" name="Abrir llave 40">
              <a:extLst>
                <a:ext uri="{FF2B5EF4-FFF2-40B4-BE49-F238E27FC236}">
                  <a16:creationId xmlns:a16="http://schemas.microsoft.com/office/drawing/2014/main" id="{2D258C3C-EE1E-4CD4-BAFF-B388D9CB9A32}"/>
                </a:ext>
              </a:extLst>
            </p:cNvPr>
            <p:cNvSpPr/>
            <p:nvPr/>
          </p:nvSpPr>
          <p:spPr>
            <a:xfrm>
              <a:off x="4230567" y="3224565"/>
              <a:ext cx="157718" cy="1519172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Abrir llave 42">
              <a:extLst>
                <a:ext uri="{FF2B5EF4-FFF2-40B4-BE49-F238E27FC236}">
                  <a16:creationId xmlns:a16="http://schemas.microsoft.com/office/drawing/2014/main" id="{B941F24E-E1E5-4B09-8154-952BF568D44A}"/>
                </a:ext>
              </a:extLst>
            </p:cNvPr>
            <p:cNvSpPr/>
            <p:nvPr/>
          </p:nvSpPr>
          <p:spPr>
            <a:xfrm>
              <a:off x="4242274" y="4969928"/>
              <a:ext cx="109191" cy="630707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CCDF1108-7F41-44EC-BDB4-DEA8C5727C21}"/>
                </a:ext>
              </a:extLst>
            </p:cNvPr>
            <p:cNvCxnSpPr/>
            <p:nvPr/>
          </p:nvCxnSpPr>
          <p:spPr>
            <a:xfrm>
              <a:off x="3368974" y="3984151"/>
              <a:ext cx="720080" cy="0"/>
            </a:xfrm>
            <a:prstGeom prst="straightConnector1">
              <a:avLst/>
            </a:prstGeom>
            <a:ln w="31750">
              <a:solidFill>
                <a:srgbClr val="EF334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CF562C44-BA7E-4BB5-A274-86BA97B73164}"/>
                </a:ext>
              </a:extLst>
            </p:cNvPr>
            <p:cNvCxnSpPr/>
            <p:nvPr/>
          </p:nvCxnSpPr>
          <p:spPr>
            <a:xfrm>
              <a:off x="3422158" y="5356266"/>
              <a:ext cx="720080" cy="0"/>
            </a:xfrm>
            <a:prstGeom prst="straightConnector1">
              <a:avLst/>
            </a:prstGeom>
            <a:ln w="31750">
              <a:solidFill>
                <a:srgbClr val="EF334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5E90C358-1745-49B5-BFA4-029CDFA7648A}"/>
                </a:ext>
              </a:extLst>
            </p:cNvPr>
            <p:cNvCxnSpPr/>
            <p:nvPr/>
          </p:nvCxnSpPr>
          <p:spPr>
            <a:xfrm>
              <a:off x="3198382" y="5947603"/>
              <a:ext cx="1263267" cy="0"/>
            </a:xfrm>
            <a:prstGeom prst="straightConnector1">
              <a:avLst/>
            </a:prstGeom>
            <a:ln w="31750">
              <a:solidFill>
                <a:srgbClr val="EF334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56BC0036-7BA4-4D39-8329-2DC438432A4E}"/>
                </a:ext>
              </a:extLst>
            </p:cNvPr>
            <p:cNvSpPr txBox="1"/>
            <p:nvPr/>
          </p:nvSpPr>
          <p:spPr>
            <a:xfrm>
              <a:off x="1184050" y="2031267"/>
              <a:ext cx="286767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EF3340"/>
                  </a:solidFill>
                </a:rPr>
                <a:t>ANTIMIGRAÑOSOS</a:t>
              </a:r>
            </a:p>
            <a:p>
              <a:r>
                <a:rPr lang="es-ES" sz="2000" b="1" dirty="0">
                  <a:solidFill>
                    <a:srgbClr val="EF3340"/>
                  </a:solidFill>
                </a:rPr>
                <a:t>CONVENCIONALES</a:t>
              </a:r>
            </a:p>
            <a:p>
              <a:r>
                <a:rPr lang="es-ES" sz="1400" dirty="0"/>
                <a:t>(AINE/Analgésico ± Antiemético)</a:t>
              </a:r>
            </a:p>
            <a:p>
              <a:endParaRPr lang="es-ES" sz="1400" dirty="0"/>
            </a:p>
          </p:txBody>
        </p:sp>
        <p:sp>
          <p:nvSpPr>
            <p:cNvPr id="57" name="Rectángulo redondeado 9">
              <a:extLst>
                <a:ext uri="{FF2B5EF4-FFF2-40B4-BE49-F238E27FC236}">
                  <a16:creationId xmlns:a16="http://schemas.microsoft.com/office/drawing/2014/main" id="{3DB60EE4-0336-47F8-B9E0-2FA7E00DD641}"/>
                </a:ext>
              </a:extLst>
            </p:cNvPr>
            <p:cNvSpPr/>
            <p:nvPr/>
          </p:nvSpPr>
          <p:spPr>
            <a:xfrm>
              <a:off x="1218796" y="3146860"/>
              <a:ext cx="680174" cy="3090452"/>
            </a:xfrm>
            <a:prstGeom prst="roundRect">
              <a:avLst/>
            </a:prstGeom>
            <a:noFill/>
            <a:ln w="25400">
              <a:solidFill>
                <a:srgbClr val="EF3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spcAft>
                  <a:spcPts val="0"/>
                </a:spcAft>
              </a:pPr>
              <a:r>
                <a:rPr lang="es-ES" sz="2000" b="1" dirty="0"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ANTIMIGRAÑOSOS</a:t>
              </a:r>
            </a:p>
            <a:p>
              <a:pPr algn="ctr">
                <a:spcAft>
                  <a:spcPts val="0"/>
                </a:spcAft>
              </a:pPr>
              <a:r>
                <a:rPr lang="es-ES" sz="2000" b="1" dirty="0"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ESPECÍFICOS</a:t>
              </a:r>
              <a:endParaRPr lang="es-ES" sz="2000" dirty="0">
                <a:solidFill>
                  <a:srgbClr val="EF334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9F3E37CD-CAB3-43E1-A63F-7019D6F2B11C}"/>
                </a:ext>
              </a:extLst>
            </p:cNvPr>
            <p:cNvSpPr txBox="1"/>
            <p:nvPr/>
          </p:nvSpPr>
          <p:spPr>
            <a:xfrm>
              <a:off x="4208290" y="5793715"/>
              <a:ext cx="4778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sz="1400" b="1" dirty="0">
                  <a:solidFill>
                    <a:srgbClr val="FF0000"/>
                  </a:solidFill>
                </a:rPr>
                <a:t>     </a:t>
              </a:r>
              <a:r>
                <a:rPr lang="es-ES" sz="1400" dirty="0" err="1"/>
                <a:t>Lasmiditán</a:t>
              </a:r>
              <a:r>
                <a:rPr lang="es-ES" sz="1400" dirty="0"/>
                <a:t> ……………………………………      5 – 13</a:t>
              </a:r>
              <a:endParaRPr lang="es-E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Abrir llave 58">
              <a:extLst>
                <a:ext uri="{FF2B5EF4-FFF2-40B4-BE49-F238E27FC236}">
                  <a16:creationId xmlns:a16="http://schemas.microsoft.com/office/drawing/2014/main" id="{1D15D3DC-B628-4D15-B55B-50D2AC955CE4}"/>
                </a:ext>
              </a:extLst>
            </p:cNvPr>
            <p:cNvSpPr/>
            <p:nvPr/>
          </p:nvSpPr>
          <p:spPr>
            <a:xfrm>
              <a:off x="7256693" y="4078750"/>
              <a:ext cx="54596" cy="630707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881FC00A-D6BD-4609-899D-BB5E9A035DD6}"/>
                </a:ext>
              </a:extLst>
            </p:cNvPr>
            <p:cNvCxnSpPr/>
            <p:nvPr/>
          </p:nvCxnSpPr>
          <p:spPr>
            <a:xfrm>
              <a:off x="6876256" y="4394104"/>
              <a:ext cx="311835" cy="0"/>
            </a:xfrm>
            <a:prstGeom prst="straightConnector1">
              <a:avLst/>
            </a:prstGeom>
            <a:ln w="31750">
              <a:solidFill>
                <a:srgbClr val="EF334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7773CDED-4557-49C0-9885-D7579E866A9D}"/>
                </a:ext>
              </a:extLst>
            </p:cNvPr>
            <p:cNvSpPr txBox="1"/>
            <p:nvPr/>
          </p:nvSpPr>
          <p:spPr>
            <a:xfrm>
              <a:off x="4442365" y="2020001"/>
              <a:ext cx="45445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Acetilsalicílico, ácido ………………………...        8,1</a:t>
              </a:r>
            </a:p>
            <a:p>
              <a:r>
                <a:rPr lang="es-ES" sz="1400" dirty="0">
                  <a:solidFill>
                    <a:srgbClr val="000000"/>
                  </a:solidFill>
                </a:rPr>
                <a:t>Ibuprofeno …………………………………….    7,2 – 9,7</a:t>
              </a:r>
            </a:p>
            <a:p>
              <a:r>
                <a:rPr lang="es-ES" sz="1400" dirty="0">
                  <a:solidFill>
                    <a:srgbClr val="000000"/>
                  </a:solidFill>
                </a:rPr>
                <a:t>Naproxeno ...................................................         11</a:t>
              </a:r>
            </a:p>
            <a:p>
              <a:r>
                <a:rPr lang="es-ES" sz="1400" dirty="0">
                  <a:solidFill>
                    <a:srgbClr val="000000"/>
                  </a:solidFill>
                </a:rPr>
                <a:t>Paracetamol …………………………………..        12</a:t>
              </a:r>
              <a:endParaRPr lang="es-ES" dirty="0"/>
            </a:p>
          </p:txBody>
        </p:sp>
        <p:cxnSp>
          <p:nvCxnSpPr>
            <p:cNvPr id="62" name="Conector recto de flecha 61">
              <a:extLst>
                <a:ext uri="{FF2B5EF4-FFF2-40B4-BE49-F238E27FC236}">
                  <a16:creationId xmlns:a16="http://schemas.microsoft.com/office/drawing/2014/main" id="{8044BA29-141D-4322-B7BD-11C047B1DF01}"/>
                </a:ext>
              </a:extLst>
            </p:cNvPr>
            <p:cNvCxnSpPr/>
            <p:nvPr/>
          </p:nvCxnSpPr>
          <p:spPr>
            <a:xfrm>
              <a:off x="3708992" y="2437260"/>
              <a:ext cx="481064" cy="0"/>
            </a:xfrm>
            <a:prstGeom prst="straightConnector1">
              <a:avLst/>
            </a:prstGeom>
            <a:ln w="31750">
              <a:solidFill>
                <a:srgbClr val="EF334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Abrir llave 62">
              <a:extLst>
                <a:ext uri="{FF2B5EF4-FFF2-40B4-BE49-F238E27FC236}">
                  <a16:creationId xmlns:a16="http://schemas.microsoft.com/office/drawing/2014/main" id="{6E3601BE-D5B5-420F-9567-DB4439BC9E5D}"/>
                </a:ext>
              </a:extLst>
            </p:cNvPr>
            <p:cNvSpPr/>
            <p:nvPr/>
          </p:nvSpPr>
          <p:spPr>
            <a:xfrm>
              <a:off x="4284316" y="2017127"/>
              <a:ext cx="90890" cy="879185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8C0ABCD-DFBA-4BAF-82DF-1D4CB547F169}"/>
              </a:ext>
            </a:extLst>
          </p:cNvPr>
          <p:cNvSpPr txBox="1"/>
          <p:nvPr/>
        </p:nvSpPr>
        <p:spPr>
          <a:xfrm>
            <a:off x="7167672" y="4423315"/>
            <a:ext cx="1890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 oral …..    6,1 – 4,7</a:t>
            </a:r>
          </a:p>
          <a:p>
            <a:r>
              <a:rPr lang="es-ES" sz="1400" dirty="0"/>
              <a:t> nasal ...    4,7 – 3,0</a:t>
            </a:r>
          </a:p>
          <a:p>
            <a:r>
              <a:rPr lang="es-ES" sz="1400" dirty="0"/>
              <a:t> SC ….          2,3</a:t>
            </a:r>
          </a:p>
        </p:txBody>
      </p:sp>
      <p:sp>
        <p:nvSpPr>
          <p:cNvPr id="68" name="Rectángulo redondeado 46">
            <a:extLst>
              <a:ext uri="{FF2B5EF4-FFF2-40B4-BE49-F238E27FC236}">
                <a16:creationId xmlns:a16="http://schemas.microsoft.com/office/drawing/2014/main" id="{B6F6F562-66BB-4EF4-991B-2130FAC845AB}"/>
              </a:ext>
            </a:extLst>
          </p:cNvPr>
          <p:cNvSpPr/>
          <p:nvPr/>
        </p:nvSpPr>
        <p:spPr>
          <a:xfrm>
            <a:off x="5833178" y="6501990"/>
            <a:ext cx="2183868" cy="289134"/>
          </a:xfrm>
          <a:prstGeom prst="roundRect">
            <a:avLst/>
          </a:prstGeom>
          <a:noFill/>
          <a:ln w="222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49CA325-5316-4A83-9260-FBD1CA73A065}"/>
              </a:ext>
            </a:extLst>
          </p:cNvPr>
          <p:cNvSpPr txBox="1"/>
          <p:nvPr/>
        </p:nvSpPr>
        <p:spPr>
          <a:xfrm>
            <a:off x="5803822" y="6521077"/>
            <a:ext cx="230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EF3340"/>
                </a:solidFill>
              </a:rPr>
              <a:t>(*)</a:t>
            </a:r>
            <a:r>
              <a:rPr lang="es-ES" sz="1100" b="1" dirty="0">
                <a:solidFill>
                  <a:srgbClr val="FF0000"/>
                </a:solidFill>
              </a:rPr>
              <a:t> </a:t>
            </a:r>
            <a:r>
              <a:rPr lang="es-ES" sz="900" dirty="0"/>
              <a:t>pendiente de aprobación por la EMA</a:t>
            </a:r>
          </a:p>
        </p:txBody>
      </p:sp>
    </p:spTree>
    <p:extLst>
      <p:ext uri="{BB962C8B-B14F-4D97-AF65-F5344CB8AC3E}">
        <p14:creationId xmlns:p14="http://schemas.microsoft.com/office/powerpoint/2010/main" val="233211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0003"/>
            <a:ext cx="7704856" cy="8267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 err="1">
                <a:solidFill>
                  <a:srgbClr val="EF3340"/>
                </a:solidFill>
              </a:rPr>
              <a:t>Metanálisis</a:t>
            </a:r>
            <a:r>
              <a:rPr lang="es-ES" altLang="es-ES" sz="3600" b="1" dirty="0">
                <a:solidFill>
                  <a:srgbClr val="EF3340"/>
                </a:solidFill>
              </a:rPr>
              <a:t> del tratamiento agudo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438DA3-CFDF-478B-8FFB-E255D5AC967E}"/>
              </a:ext>
            </a:extLst>
          </p:cNvPr>
          <p:cNvSpPr/>
          <p:nvPr/>
        </p:nvSpPr>
        <p:spPr>
          <a:xfrm>
            <a:off x="1043608" y="1124744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   </a:t>
            </a:r>
            <a:r>
              <a:rPr lang="es-ES" sz="1600" b="1" dirty="0">
                <a:solidFill>
                  <a:srgbClr val="EF3340"/>
                </a:solidFill>
              </a:rPr>
              <a:t>EFICACIA: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Rimegepant</a:t>
            </a:r>
            <a:r>
              <a:rPr lang="es-ES" sz="1600" b="1" dirty="0"/>
              <a:t>, </a:t>
            </a:r>
            <a:r>
              <a:rPr lang="es-ES" sz="1600" b="1" dirty="0" err="1"/>
              <a:t>ubrogepant</a:t>
            </a:r>
            <a:r>
              <a:rPr lang="es-ES" sz="1600" b="1" dirty="0"/>
              <a:t> y </a:t>
            </a:r>
            <a:r>
              <a:rPr lang="es-ES" sz="1600" b="1" dirty="0" err="1"/>
              <a:t>lasmiditán</a:t>
            </a:r>
            <a:r>
              <a:rPr lang="es-ES" sz="1600" b="1" dirty="0"/>
              <a:t> </a:t>
            </a:r>
            <a:r>
              <a:rPr lang="es-ES" sz="1600" dirty="0"/>
              <a:t>serían menos eficaces que los </a:t>
            </a:r>
            <a:r>
              <a:rPr lang="es-ES" sz="1600" b="1" dirty="0" err="1"/>
              <a:t>triptanes</a:t>
            </a:r>
            <a:r>
              <a:rPr lang="es-ES" sz="1600" dirty="0"/>
              <a:t> en ausencia y mejoría del dolor a las 2 horas.</a:t>
            </a:r>
          </a:p>
          <a:p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Rimegepant</a:t>
            </a:r>
            <a:r>
              <a:rPr lang="es-ES" sz="1600" b="1" dirty="0"/>
              <a:t> y </a:t>
            </a:r>
            <a:r>
              <a:rPr lang="es-ES" sz="1600" b="1" dirty="0" err="1"/>
              <a:t>lasmiditán</a:t>
            </a:r>
            <a:r>
              <a:rPr lang="es-ES" sz="1600" b="1" dirty="0"/>
              <a:t> </a:t>
            </a:r>
            <a:r>
              <a:rPr lang="es-ES" sz="1600" dirty="0"/>
              <a:t>muestran tasas de eficacia similares; aunque </a:t>
            </a:r>
            <a:r>
              <a:rPr lang="es-ES" sz="1600" b="1" dirty="0" err="1"/>
              <a:t>lasmiditán</a:t>
            </a:r>
            <a:r>
              <a:rPr lang="es-ES" sz="1600" dirty="0"/>
              <a:t> (a dosis de 200 mg) parece ofrecer un inicio de acción más rápido.</a:t>
            </a:r>
          </a:p>
          <a:p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Lasmiditán</a:t>
            </a:r>
            <a:r>
              <a:rPr lang="es-ES" sz="1600" dirty="0"/>
              <a:t> ha mostrado ser eficaz en pacientes en los que han fracasado los </a:t>
            </a:r>
            <a:r>
              <a:rPr lang="es-ES" sz="1600" b="1" dirty="0" err="1"/>
              <a:t>triptanes</a:t>
            </a:r>
            <a:r>
              <a:rPr lang="es-ES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dirty="0"/>
          </a:p>
          <a:p>
            <a:r>
              <a:rPr lang="es-ES" sz="1600" b="1" dirty="0"/>
              <a:t>   </a:t>
            </a:r>
            <a:r>
              <a:rPr lang="es-ES" sz="1600" b="1" dirty="0">
                <a:solidFill>
                  <a:srgbClr val="EF3340"/>
                </a:solidFill>
              </a:rPr>
              <a:t>SEGURIDAD:</a:t>
            </a:r>
            <a:endParaRPr lang="es-ES" sz="1600" dirty="0">
              <a:solidFill>
                <a:srgbClr val="EF3340"/>
              </a:solidFill>
            </a:endParaRPr>
          </a:p>
          <a:p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/>
              <a:t>Los </a:t>
            </a:r>
            <a:r>
              <a:rPr lang="es-ES" sz="1600" b="1" dirty="0" err="1"/>
              <a:t>gepantes</a:t>
            </a:r>
            <a:r>
              <a:rPr lang="es-ES" sz="1600" dirty="0"/>
              <a:t> son mejor tolerados que </a:t>
            </a:r>
            <a:r>
              <a:rPr lang="es-ES" sz="1600" b="1" dirty="0" err="1"/>
              <a:t>lasmiditán</a:t>
            </a:r>
            <a:r>
              <a:rPr lang="es-ES" sz="1600" dirty="0"/>
              <a:t>.</a:t>
            </a:r>
          </a:p>
          <a:p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Lasmiditán</a:t>
            </a:r>
            <a:r>
              <a:rPr lang="es-ES" sz="1600" dirty="0"/>
              <a:t> (a todas las dosis) presenta mayor probabilidad de efectos adversos que </a:t>
            </a:r>
            <a:r>
              <a:rPr lang="es-ES" sz="1600" b="1" dirty="0" err="1"/>
              <a:t>rimegepant</a:t>
            </a:r>
            <a:r>
              <a:rPr lang="es-ES" sz="1600" b="1" dirty="0"/>
              <a:t> y </a:t>
            </a:r>
            <a:r>
              <a:rPr lang="es-ES" sz="1600" b="1" dirty="0" err="1"/>
              <a:t>ubrogepant</a:t>
            </a:r>
            <a:r>
              <a:rPr lang="es-ES" sz="16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Ubrogepant</a:t>
            </a:r>
            <a:r>
              <a:rPr lang="es-ES" sz="1600" dirty="0"/>
              <a:t> parece presentar mejor tolerancia.</a:t>
            </a:r>
          </a:p>
          <a:p>
            <a:endParaRPr lang="es-E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b="1" dirty="0" err="1"/>
              <a:t>Lasmiditán</a:t>
            </a:r>
            <a:r>
              <a:rPr lang="es-ES" sz="1600" dirty="0"/>
              <a:t> ha demostrado ser un fármaco seguro en pacientes con riesgo cardiovascular. No se dispone de suficiente información en el caso de los </a:t>
            </a:r>
            <a:r>
              <a:rPr lang="es-ES" sz="1600" b="1" dirty="0" err="1"/>
              <a:t>gepantes</a:t>
            </a:r>
            <a:r>
              <a:rPr lang="es-ES" sz="1600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CB34AE-E92B-4DE6-AEE8-E66E35224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201" r="24013" b="30400"/>
          <a:stretch/>
        </p:blipFill>
        <p:spPr>
          <a:xfrm>
            <a:off x="6696236" y="3429000"/>
            <a:ext cx="1908212" cy="12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6632"/>
            <a:ext cx="792088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altLang="es-ES" sz="3600" b="1" dirty="0">
                <a:solidFill>
                  <a:srgbClr val="EF3340"/>
                </a:solidFill>
              </a:rPr>
              <a:t>E</a:t>
            </a:r>
            <a:r>
              <a:rPr lang="es-ES" altLang="es-ES" sz="3600" b="1" dirty="0" err="1">
                <a:solidFill>
                  <a:srgbClr val="EF3340"/>
                </a:solidFill>
              </a:rPr>
              <a:t>ficacia</a:t>
            </a:r>
            <a:r>
              <a:rPr lang="es-ES" altLang="es-ES" sz="3600" b="1" dirty="0">
                <a:solidFill>
                  <a:srgbClr val="EF3340"/>
                </a:solidFill>
              </a:rPr>
              <a:t> de la prevención: NNT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32B7A10-86C7-44C4-A264-58FA4611ABD0}"/>
              </a:ext>
            </a:extLst>
          </p:cNvPr>
          <p:cNvGrpSpPr/>
          <p:nvPr/>
        </p:nvGrpSpPr>
        <p:grpSpPr>
          <a:xfrm>
            <a:off x="1102035" y="2236232"/>
            <a:ext cx="7934461" cy="4192353"/>
            <a:chOff x="1102035" y="2236232"/>
            <a:chExt cx="7934461" cy="419235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ABE8E00-FAA0-4605-9952-A8D982B06E94}"/>
                </a:ext>
              </a:extLst>
            </p:cNvPr>
            <p:cNvSpPr/>
            <p:nvPr/>
          </p:nvSpPr>
          <p:spPr>
            <a:xfrm>
              <a:off x="8047289" y="2236232"/>
              <a:ext cx="850451" cy="3497023"/>
            </a:xfrm>
            <a:prstGeom prst="rect">
              <a:avLst/>
            </a:prstGeom>
            <a:solidFill>
              <a:srgbClr val="DAEF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449AB76-ACA1-4CA9-ADD1-191B3CB278B4}"/>
                </a:ext>
              </a:extLst>
            </p:cNvPr>
            <p:cNvSpPr txBox="1"/>
            <p:nvPr/>
          </p:nvSpPr>
          <p:spPr>
            <a:xfrm>
              <a:off x="4103557" y="4053268"/>
              <a:ext cx="49329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      </a:t>
              </a:r>
              <a:r>
                <a:rPr lang="es-ES" sz="1400" dirty="0" err="1"/>
                <a:t>Galcanezumab</a:t>
              </a:r>
              <a:r>
                <a:rPr lang="es-ES" sz="1400" dirty="0"/>
                <a:t> ………………………………..       5 – 8   </a:t>
              </a:r>
            </a:p>
            <a:p>
              <a:r>
                <a:rPr lang="es-ES" sz="1400" dirty="0"/>
                <a:t>      </a:t>
              </a:r>
              <a:r>
                <a:rPr lang="es-ES" sz="1400" dirty="0" err="1"/>
                <a:t>Erenumab</a:t>
              </a:r>
              <a:r>
                <a:rPr lang="es-ES" sz="1400" dirty="0"/>
                <a:t> ……………………………………..       4 – 6</a:t>
              </a:r>
            </a:p>
            <a:p>
              <a:r>
                <a:rPr lang="es-ES" sz="1400" dirty="0"/>
                <a:t>      </a:t>
              </a:r>
              <a:r>
                <a:rPr lang="es-ES" sz="1400" dirty="0" err="1"/>
                <a:t>Fremanezumab</a:t>
              </a:r>
              <a:r>
                <a:rPr lang="es-ES" sz="1400" dirty="0"/>
                <a:t> ……………………………….       4 – 6</a:t>
              </a:r>
            </a:p>
            <a:p>
              <a:r>
                <a:rPr lang="es-ES" sz="1400" dirty="0"/>
                <a:t>      </a:t>
              </a:r>
              <a:r>
                <a:rPr lang="es-ES" sz="1400" dirty="0" err="1"/>
                <a:t>Eptinezumab</a:t>
              </a:r>
              <a:r>
                <a:rPr lang="es-ES" sz="1400" dirty="0"/>
                <a:t> …………………………………..       5 – 8</a:t>
              </a:r>
            </a:p>
            <a:p>
              <a:r>
                <a:rPr lang="es-ES" sz="1400" dirty="0"/>
                <a:t>     </a:t>
              </a:r>
            </a:p>
            <a:p>
              <a:r>
                <a:rPr lang="es-ES" sz="1400" dirty="0"/>
                <a:t>      </a:t>
              </a:r>
              <a:r>
                <a:rPr lang="es-ES" sz="1400" dirty="0" err="1"/>
                <a:t>Rimegepant</a:t>
              </a:r>
              <a:r>
                <a:rPr lang="es-ES" sz="1400" dirty="0"/>
                <a:t> …………………………..……….         13</a:t>
              </a:r>
            </a:p>
            <a:p>
              <a:pPr lvl="0"/>
              <a:r>
                <a:rPr lang="es-ES" sz="1400" dirty="0"/>
                <a:t>      </a:t>
              </a:r>
              <a:r>
                <a:rPr lang="es-ES" sz="1400" dirty="0" err="1"/>
                <a:t>Atogepant</a:t>
              </a:r>
              <a:r>
                <a:rPr lang="es-ES" sz="1400" dirty="0"/>
                <a:t> ……………………..……..………..        3 – 7</a:t>
              </a:r>
            </a:p>
            <a:p>
              <a:endParaRPr lang="es-ES" sz="1400" dirty="0"/>
            </a:p>
            <a:p>
              <a:r>
                <a:rPr lang="es-ES" sz="1400" dirty="0"/>
                <a:t>     </a:t>
              </a:r>
            </a:p>
          </p:txBody>
        </p:sp>
        <p:sp>
          <p:nvSpPr>
            <p:cNvPr id="10" name="Abrir llave 9">
              <a:extLst>
                <a:ext uri="{FF2B5EF4-FFF2-40B4-BE49-F238E27FC236}">
                  <a16:creationId xmlns:a16="http://schemas.microsoft.com/office/drawing/2014/main" id="{F78FD1FA-9403-465C-B458-A97FBF20EAD6}"/>
                </a:ext>
              </a:extLst>
            </p:cNvPr>
            <p:cNvSpPr/>
            <p:nvPr/>
          </p:nvSpPr>
          <p:spPr>
            <a:xfrm>
              <a:off x="4245902" y="4085271"/>
              <a:ext cx="91433" cy="866681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Abrir llave 10">
              <a:extLst>
                <a:ext uri="{FF2B5EF4-FFF2-40B4-BE49-F238E27FC236}">
                  <a16:creationId xmlns:a16="http://schemas.microsoft.com/office/drawing/2014/main" id="{BF0D707B-0949-4EB0-9726-0BD432C03D45}"/>
                </a:ext>
              </a:extLst>
            </p:cNvPr>
            <p:cNvSpPr/>
            <p:nvPr/>
          </p:nvSpPr>
          <p:spPr>
            <a:xfrm>
              <a:off x="4232366" y="5090559"/>
              <a:ext cx="79828" cy="474783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596633AE-E3CF-4159-9FB5-152A0132F1DE}"/>
                </a:ext>
              </a:extLst>
            </p:cNvPr>
            <p:cNvCxnSpPr/>
            <p:nvPr/>
          </p:nvCxnSpPr>
          <p:spPr>
            <a:xfrm>
              <a:off x="3383477" y="5353262"/>
              <a:ext cx="720080" cy="0"/>
            </a:xfrm>
            <a:prstGeom prst="straightConnector1">
              <a:avLst/>
            </a:prstGeom>
            <a:ln w="31750">
              <a:solidFill>
                <a:srgbClr val="005C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555AA5C6-3DF2-4D79-858D-2AAD040483B6}"/>
                </a:ext>
              </a:extLst>
            </p:cNvPr>
            <p:cNvCxnSpPr/>
            <p:nvPr/>
          </p:nvCxnSpPr>
          <p:spPr>
            <a:xfrm>
              <a:off x="3822190" y="4518611"/>
              <a:ext cx="284107" cy="0"/>
            </a:xfrm>
            <a:prstGeom prst="straightConnector1">
              <a:avLst/>
            </a:prstGeom>
            <a:ln w="31750">
              <a:solidFill>
                <a:srgbClr val="005C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90CCD33-D280-4564-A93D-D7055139373A}"/>
                </a:ext>
              </a:extLst>
            </p:cNvPr>
            <p:cNvSpPr txBox="1"/>
            <p:nvPr/>
          </p:nvSpPr>
          <p:spPr>
            <a:xfrm>
              <a:off x="1102035" y="2789591"/>
              <a:ext cx="2867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005C00"/>
                  </a:solidFill>
                </a:rPr>
                <a:t>ANTIMIGRAÑOSOS</a:t>
              </a:r>
            </a:p>
            <a:p>
              <a:r>
                <a:rPr lang="es-ES" sz="2000" b="1" dirty="0">
                  <a:solidFill>
                    <a:srgbClr val="005C00"/>
                  </a:solidFill>
                </a:rPr>
                <a:t>CONVENCIONALES</a:t>
              </a:r>
              <a:endParaRPr lang="es-ES" sz="1400" dirty="0">
                <a:solidFill>
                  <a:srgbClr val="005C00"/>
                </a:solidFill>
              </a:endParaRPr>
            </a:p>
          </p:txBody>
        </p:sp>
        <p:sp>
          <p:nvSpPr>
            <p:cNvPr id="15" name="Rectángulo redondeado 9">
              <a:extLst>
                <a:ext uri="{FF2B5EF4-FFF2-40B4-BE49-F238E27FC236}">
                  <a16:creationId xmlns:a16="http://schemas.microsoft.com/office/drawing/2014/main" id="{EE89CB2F-1AF5-42BE-98A1-8CF00A9B8519}"/>
                </a:ext>
              </a:extLst>
            </p:cNvPr>
            <p:cNvSpPr/>
            <p:nvPr/>
          </p:nvSpPr>
          <p:spPr>
            <a:xfrm>
              <a:off x="1202775" y="3775104"/>
              <a:ext cx="680174" cy="2653481"/>
            </a:xfrm>
            <a:prstGeom prst="roundRect">
              <a:avLst/>
            </a:prstGeom>
            <a:noFill/>
            <a:ln w="25400">
              <a:solidFill>
                <a:srgbClr val="005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spcAft>
                  <a:spcPts val="0"/>
                </a:spcAft>
              </a:pPr>
              <a:r>
                <a:rPr lang="es-ES" sz="2000" b="1" dirty="0">
                  <a:solidFill>
                    <a:srgbClr val="005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ANTIMIGRAÑOSOS</a:t>
              </a:r>
            </a:p>
            <a:p>
              <a:pPr algn="ctr">
                <a:spcAft>
                  <a:spcPts val="0"/>
                </a:spcAft>
              </a:pPr>
              <a:r>
                <a:rPr lang="es-ES" sz="2000" b="1" dirty="0">
                  <a:solidFill>
                    <a:srgbClr val="005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ESPECÍFICOS</a:t>
              </a:r>
              <a:endParaRPr lang="es-ES" sz="2000" dirty="0">
                <a:solidFill>
                  <a:srgbClr val="005C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A5C8DF3-352D-480A-9453-909C69CCC40F}"/>
                </a:ext>
              </a:extLst>
            </p:cNvPr>
            <p:cNvSpPr txBox="1"/>
            <p:nvPr/>
          </p:nvSpPr>
          <p:spPr>
            <a:xfrm>
              <a:off x="8108263" y="2236233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 </a:t>
              </a:r>
              <a:r>
                <a:rPr lang="es-ES" b="1" u="sng" dirty="0"/>
                <a:t>NNT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AFB1AB9-3AA3-4FE1-8120-EB4F30361174}"/>
                </a:ext>
              </a:extLst>
            </p:cNvPr>
            <p:cNvSpPr txBox="1"/>
            <p:nvPr/>
          </p:nvSpPr>
          <p:spPr>
            <a:xfrm>
              <a:off x="4417840" y="2762632"/>
              <a:ext cx="45466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rgbClr val="000000"/>
                  </a:solidFill>
                </a:rPr>
                <a:t>Topiramato</a:t>
              </a:r>
              <a:r>
                <a:rPr lang="es-ES" sz="1400" dirty="0">
                  <a:solidFill>
                    <a:srgbClr val="000000"/>
                  </a:solidFill>
                </a:rPr>
                <a:t> …………………………………….       4,95</a:t>
              </a:r>
            </a:p>
            <a:p>
              <a:r>
                <a:rPr lang="es-ES" sz="1400" dirty="0" err="1">
                  <a:solidFill>
                    <a:srgbClr val="000000"/>
                  </a:solidFill>
                </a:rPr>
                <a:t>Propranolol</a:t>
              </a:r>
              <a:r>
                <a:rPr lang="es-ES" sz="1400" dirty="0">
                  <a:solidFill>
                    <a:srgbClr val="000000"/>
                  </a:solidFill>
                </a:rPr>
                <a:t> …………………………………….      4,95</a:t>
              </a:r>
            </a:p>
            <a:p>
              <a:r>
                <a:rPr lang="es-ES" sz="1400" dirty="0" err="1">
                  <a:solidFill>
                    <a:srgbClr val="000000"/>
                  </a:solidFill>
                </a:rPr>
                <a:t>Valproico</a:t>
              </a:r>
              <a:r>
                <a:rPr lang="es-ES" sz="1400" dirty="0">
                  <a:solidFill>
                    <a:srgbClr val="000000"/>
                  </a:solidFill>
                </a:rPr>
                <a:t> ……………………………………….      3,95</a:t>
              </a:r>
              <a:endParaRPr lang="es-ES" dirty="0"/>
            </a:p>
          </p:txBody>
        </p: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28D5B817-F62C-4944-9AA1-96B044B25E96}"/>
                </a:ext>
              </a:extLst>
            </p:cNvPr>
            <p:cNvCxnSpPr/>
            <p:nvPr/>
          </p:nvCxnSpPr>
          <p:spPr>
            <a:xfrm>
              <a:off x="3696962" y="3143534"/>
              <a:ext cx="481064" cy="0"/>
            </a:xfrm>
            <a:prstGeom prst="straightConnector1">
              <a:avLst/>
            </a:prstGeom>
            <a:ln w="31750">
              <a:solidFill>
                <a:srgbClr val="005C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499FB2E6-121A-49C6-99D9-9FDD719EDB7C}"/>
                </a:ext>
              </a:extLst>
            </p:cNvPr>
            <p:cNvSpPr/>
            <p:nvPr/>
          </p:nvSpPr>
          <p:spPr>
            <a:xfrm>
              <a:off x="4258472" y="2785514"/>
              <a:ext cx="66292" cy="661179"/>
            </a:xfrm>
            <a:prstGeom prst="leftBrace">
              <a:avLst>
                <a:gd name="adj1" fmla="val 20427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CCD50601-CECF-420E-A4AC-69EE4BD9E861}"/>
                </a:ext>
              </a:extLst>
            </p:cNvPr>
            <p:cNvCxnSpPr/>
            <p:nvPr/>
          </p:nvCxnSpPr>
          <p:spPr>
            <a:xfrm>
              <a:off x="3884177" y="6165304"/>
              <a:ext cx="293849" cy="0"/>
            </a:xfrm>
            <a:prstGeom prst="straightConnector1">
              <a:avLst/>
            </a:prstGeom>
            <a:ln w="31750">
              <a:solidFill>
                <a:srgbClr val="005C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458B52-64B7-492E-B70A-7E37415362CE}"/>
              </a:ext>
            </a:extLst>
          </p:cNvPr>
          <p:cNvSpPr txBox="1"/>
          <p:nvPr/>
        </p:nvSpPr>
        <p:spPr>
          <a:xfrm>
            <a:off x="1898389" y="3493218"/>
            <a:ext cx="60250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/>
          </a:p>
          <a:p>
            <a:endParaRPr lang="es-ES" b="1" i="1" dirty="0"/>
          </a:p>
          <a:p>
            <a:endParaRPr lang="es-ES" b="1" i="1" dirty="0"/>
          </a:p>
          <a:p>
            <a:r>
              <a:rPr lang="es-ES" b="1" i="1" dirty="0"/>
              <a:t>A.M. Anti-CGRP</a:t>
            </a:r>
          </a:p>
          <a:p>
            <a:endParaRPr lang="es-ES" b="1" i="1" dirty="0"/>
          </a:p>
          <a:p>
            <a:endParaRPr lang="es-ES" b="1" i="1" dirty="0"/>
          </a:p>
          <a:p>
            <a:r>
              <a:rPr lang="es-ES" b="1" i="1" dirty="0"/>
              <a:t>GEPANTES</a:t>
            </a:r>
          </a:p>
          <a:p>
            <a:endParaRPr lang="es-ES" b="1" i="1" dirty="0"/>
          </a:p>
          <a:p>
            <a:endParaRPr lang="es-ES" b="1" i="1" dirty="0"/>
          </a:p>
          <a:p>
            <a:r>
              <a:rPr lang="es-ES" b="1" i="1" dirty="0"/>
              <a:t>A.M. Anti-PACAP   </a:t>
            </a:r>
            <a:r>
              <a:rPr lang="es-ES" sz="1400" dirty="0"/>
              <a:t>          LuAG0922 (en investigación)         </a:t>
            </a:r>
          </a:p>
          <a:p>
            <a:endParaRPr lang="es-ES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C4EDE0-E45E-424D-96E9-3EBCD2A99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1" t="11874" r="7412" b="17696"/>
          <a:stretch/>
        </p:blipFill>
        <p:spPr>
          <a:xfrm>
            <a:off x="5597456" y="783106"/>
            <a:ext cx="2277522" cy="19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5092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AF812AA8-A653-4F64-915E-69F5796EA201}" vid="{4F43C3CF-EEFB-4213-942B-D5FAB531E3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2022</Template>
  <TotalTime>3045</TotalTime>
  <Words>1508</Words>
  <Application>Microsoft Office PowerPoint</Application>
  <PresentationFormat>Presentación en pantalla (4:3)</PresentationFormat>
  <Paragraphs>181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Calibri</vt:lpstr>
      <vt:lpstr>Century Schoolbook</vt:lpstr>
      <vt:lpstr>Open Sans</vt:lpstr>
      <vt:lpstr>Symbol</vt:lpstr>
      <vt:lpstr>Times New Roman</vt:lpstr>
      <vt:lpstr>Wingdings</vt:lpstr>
      <vt:lpstr>BTA2p0_Plantilla</vt:lpstr>
      <vt:lpstr>Presentación de PowerPoint</vt:lpstr>
      <vt:lpstr>Presentación de PowerPoint</vt:lpstr>
      <vt:lpstr>Variantes clínicas</vt:lpstr>
      <vt:lpstr>Algoritmo:  tratamiento y prevención de la migraña</vt:lpstr>
      <vt:lpstr>Mecanismo de acción de antimigrañosos específicos</vt:lpstr>
      <vt:lpstr>Seguridad cardiovascular (CV):</vt:lpstr>
      <vt:lpstr>Eficacia del tratamiento agudo: NNT</vt:lpstr>
      <vt:lpstr>Metanálisis del tratamiento agudo</vt:lpstr>
      <vt:lpstr>Eficacia de la prevención: NNT</vt:lpstr>
      <vt:lpstr>A. Monoclonales anti-CGRP</vt:lpstr>
      <vt:lpstr>Metanálisis de la prevención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2019; (xx)</dc:title>
  <dc:creator>CADIME</dc:creator>
  <cp:lastModifiedBy>CADIME</cp:lastModifiedBy>
  <cp:revision>296</cp:revision>
  <cp:lastPrinted>2023-04-17T10:40:28Z</cp:lastPrinted>
  <dcterms:created xsi:type="dcterms:W3CDTF">2023-02-17T10:51:02Z</dcterms:created>
  <dcterms:modified xsi:type="dcterms:W3CDTF">2024-10-01T10:04:16Z</dcterms:modified>
</cp:coreProperties>
</file>