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75" r:id="rId2"/>
    <p:sldId id="257" r:id="rId3"/>
    <p:sldId id="267" r:id="rId4"/>
    <p:sldId id="268" r:id="rId5"/>
    <p:sldId id="269" r:id="rId6"/>
    <p:sldId id="273" r:id="rId7"/>
    <p:sldId id="274" r:id="rId8"/>
    <p:sldId id="271" r:id="rId9"/>
    <p:sldId id="272" r:id="rId10"/>
    <p:sldId id="262" r:id="rId11"/>
    <p:sldId id="263" r:id="rId12"/>
    <p:sldId id="264" r:id="rId13"/>
  </p:sldIdLst>
  <p:sldSz cx="9144000" cy="6858000" type="screen4x3"/>
  <p:notesSz cx="6797675" cy="9926638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3340"/>
    <a:srgbClr val="960000"/>
    <a:srgbClr val="FFD5D5"/>
    <a:srgbClr val="E1F7E1"/>
    <a:srgbClr val="EFFBEF"/>
    <a:srgbClr val="0000FF"/>
    <a:srgbClr val="525252"/>
    <a:srgbClr val="505078"/>
    <a:srgbClr val="009999"/>
    <a:srgbClr val="EA58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87" autoAdjust="0"/>
    <p:restoredTop sz="93366" autoAdjust="0"/>
  </p:normalViewPr>
  <p:slideViewPr>
    <p:cSldViewPr>
      <p:cViewPr varScale="1">
        <p:scale>
          <a:sx n="99" d="100"/>
          <a:sy n="99" d="100"/>
        </p:scale>
        <p:origin x="20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380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5D0366-EA3C-4B6D-BE87-304E8594665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C85A259-3C20-4D60-AB37-AB07F6DB2949}">
      <dgm:prSet phldrT="[Texto]" custT="1"/>
      <dgm:spPr>
        <a:solidFill>
          <a:schemeClr val="accent1">
            <a:lumMod val="90000"/>
          </a:schemeClr>
        </a:solidFill>
      </dgm:spPr>
      <dgm:t>
        <a:bodyPr/>
        <a:lstStyle/>
        <a:p>
          <a:r>
            <a:rPr lang="es-ES" sz="1600" b="1" dirty="0"/>
            <a:t>FOTODERMATOSIS: </a:t>
          </a:r>
          <a:r>
            <a:rPr lang="es-ES" sz="1200" b="1" dirty="0"/>
            <a:t>síntomas o enfermedades que pueden estar causadas por exposición a radiación solar</a:t>
          </a:r>
        </a:p>
      </dgm:t>
    </dgm:pt>
    <dgm:pt modelId="{7ECAAFED-FF42-499D-9E5E-CA177291B06F}" type="parTrans" cxnId="{34649354-A166-4B39-8D07-A92940D27DDE}">
      <dgm:prSet/>
      <dgm:spPr/>
      <dgm:t>
        <a:bodyPr/>
        <a:lstStyle/>
        <a:p>
          <a:endParaRPr lang="es-ES" sz="1400"/>
        </a:p>
      </dgm:t>
    </dgm:pt>
    <dgm:pt modelId="{64F4E90A-7DDE-41E0-BA83-47E1BB4A6273}" type="sibTrans" cxnId="{34649354-A166-4B39-8D07-A92940D27DDE}">
      <dgm:prSet/>
      <dgm:spPr/>
      <dgm:t>
        <a:bodyPr/>
        <a:lstStyle/>
        <a:p>
          <a:endParaRPr lang="es-ES" sz="1400"/>
        </a:p>
      </dgm:t>
    </dgm:pt>
    <dgm:pt modelId="{4B4173FF-C789-49A6-B131-E224FA3E7B24}">
      <dgm:prSet phldrT="[Texto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ES" sz="1600" dirty="0"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  <a:cs typeface="Arial" panose="020B0604020202020204" pitchFamily="34" charset="0"/>
            </a:rPr>
            <a:t>Idiopáticas: mediadas inmunológicamente. </a:t>
          </a:r>
          <a:endParaRPr lang="es-ES" sz="1600" dirty="0"/>
        </a:p>
      </dgm:t>
    </dgm:pt>
    <dgm:pt modelId="{7FDB7EC5-AD2A-49D6-B50B-C7B290C7E513}" type="parTrans" cxnId="{232FED16-6321-494C-BCF7-732C52EE4B3F}">
      <dgm:prSet/>
      <dgm:spPr/>
      <dgm:t>
        <a:bodyPr/>
        <a:lstStyle/>
        <a:p>
          <a:endParaRPr lang="es-ES" sz="1400"/>
        </a:p>
      </dgm:t>
    </dgm:pt>
    <dgm:pt modelId="{A08E19D0-BB45-4510-A7F2-77F3DA886F97}" type="sibTrans" cxnId="{232FED16-6321-494C-BCF7-732C52EE4B3F}">
      <dgm:prSet/>
      <dgm:spPr/>
      <dgm:t>
        <a:bodyPr/>
        <a:lstStyle/>
        <a:p>
          <a:endParaRPr lang="es-ES" sz="1400"/>
        </a:p>
      </dgm:t>
    </dgm:pt>
    <dgm:pt modelId="{BFA4EF79-021C-489E-9D44-334B82300A52}">
      <dgm:prSet phldrT="[Texto]" custT="1"/>
      <dgm:spPr>
        <a:solidFill>
          <a:schemeClr val="accent1">
            <a:lumMod val="90000"/>
          </a:schemeClr>
        </a:solidFill>
      </dgm:spPr>
      <dgm:t>
        <a:bodyPr/>
        <a:lstStyle/>
        <a:p>
          <a:r>
            <a:rPr lang="es-ES" sz="1600" b="1" dirty="0"/>
            <a:t>CÁNCERES DE PIEL</a:t>
          </a:r>
        </a:p>
      </dgm:t>
    </dgm:pt>
    <dgm:pt modelId="{00AEE50E-4C59-47AE-9A07-99849FA5C4A3}" type="parTrans" cxnId="{57DACCB5-25D1-409C-A2A7-F53DA3820600}">
      <dgm:prSet/>
      <dgm:spPr/>
      <dgm:t>
        <a:bodyPr/>
        <a:lstStyle/>
        <a:p>
          <a:endParaRPr lang="es-ES" sz="1400"/>
        </a:p>
      </dgm:t>
    </dgm:pt>
    <dgm:pt modelId="{332B4F32-438A-40E5-83F8-834481F17791}" type="sibTrans" cxnId="{57DACCB5-25D1-409C-A2A7-F53DA3820600}">
      <dgm:prSet/>
      <dgm:spPr/>
      <dgm:t>
        <a:bodyPr/>
        <a:lstStyle/>
        <a:p>
          <a:endParaRPr lang="es-ES" sz="1400"/>
        </a:p>
      </dgm:t>
    </dgm:pt>
    <dgm:pt modelId="{CCC1DDF0-7CE4-45AB-B561-B7AE00F72717}">
      <dgm:prSet phldrT="[Texto]" custT="1"/>
      <dgm:spPr/>
      <dgm:t>
        <a:bodyPr/>
        <a:lstStyle/>
        <a:p>
          <a:r>
            <a:rPr lang="es-ES" sz="1600" dirty="0">
              <a:latin typeface="+mn-lt"/>
            </a:rPr>
            <a:t>Melanoma.</a:t>
          </a:r>
          <a:endParaRPr lang="es-ES" sz="1600" dirty="0"/>
        </a:p>
      </dgm:t>
    </dgm:pt>
    <dgm:pt modelId="{C51BDB7B-F5FE-4E94-AD06-9C20AFE855BC}" type="parTrans" cxnId="{4D5B9AD9-A3A7-4CB7-BCBF-580BEA4CAB77}">
      <dgm:prSet/>
      <dgm:spPr/>
      <dgm:t>
        <a:bodyPr/>
        <a:lstStyle/>
        <a:p>
          <a:endParaRPr lang="es-ES" sz="1400"/>
        </a:p>
      </dgm:t>
    </dgm:pt>
    <dgm:pt modelId="{114AE43C-5338-48F8-9C7F-A9671E2E5CE3}" type="sibTrans" cxnId="{4D5B9AD9-A3A7-4CB7-BCBF-580BEA4CAB77}">
      <dgm:prSet/>
      <dgm:spPr/>
      <dgm:t>
        <a:bodyPr/>
        <a:lstStyle/>
        <a:p>
          <a:endParaRPr lang="es-ES" sz="1400"/>
        </a:p>
      </dgm:t>
    </dgm:pt>
    <dgm:pt modelId="{F57BFBE7-BB02-40FF-BCA2-399AC0E490AC}">
      <dgm:prSet custT="1"/>
      <dgm:spPr/>
      <dgm:t>
        <a:bodyPr/>
        <a:lstStyle/>
        <a:p>
          <a:r>
            <a:rPr lang="es-ES" sz="1600" dirty="0"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  <a:cs typeface="Arial" panose="020B0604020202020204" pitchFamily="34" charset="0"/>
            </a:rPr>
            <a:t>Exógenas: inducidas por agentes químicos. </a:t>
          </a:r>
          <a:endParaRPr lang="es-ES" sz="1600" dirty="0">
            <a:solidFill>
              <a:schemeClr val="tx1"/>
            </a:solidFill>
            <a:effectLst/>
            <a:latin typeface="+mn-lt"/>
            <a:ea typeface="Times New Roman" panose="02020603050405020304" pitchFamily="18" charset="0"/>
          </a:endParaRPr>
        </a:p>
      </dgm:t>
    </dgm:pt>
    <dgm:pt modelId="{FF0CFD66-E311-4070-9B09-F2755533EE99}" type="parTrans" cxnId="{49706097-1C79-4EE0-B483-0B9A419D8E93}">
      <dgm:prSet/>
      <dgm:spPr/>
      <dgm:t>
        <a:bodyPr/>
        <a:lstStyle/>
        <a:p>
          <a:endParaRPr lang="es-ES" sz="1400"/>
        </a:p>
      </dgm:t>
    </dgm:pt>
    <dgm:pt modelId="{85880A12-2101-44AC-8530-7F9315C8244F}" type="sibTrans" cxnId="{49706097-1C79-4EE0-B483-0B9A419D8E93}">
      <dgm:prSet/>
      <dgm:spPr/>
      <dgm:t>
        <a:bodyPr/>
        <a:lstStyle/>
        <a:p>
          <a:endParaRPr lang="es-ES" sz="1400"/>
        </a:p>
      </dgm:t>
    </dgm:pt>
    <dgm:pt modelId="{A7FB328E-1D8B-45C3-9F40-BCA2A26D731D}">
      <dgm:prSet custT="1"/>
      <dgm:spPr/>
      <dgm:t>
        <a:bodyPr/>
        <a:lstStyle/>
        <a:p>
          <a:r>
            <a:rPr lang="es-ES" sz="1600" dirty="0" err="1"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  <a:cs typeface="Arial" panose="020B0604020202020204" pitchFamily="34" charset="0"/>
            </a:rPr>
            <a:t>Genodermatosis</a:t>
          </a:r>
          <a:r>
            <a:rPr lang="es-ES" sz="1600" dirty="0"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  <a:cs typeface="Arial" panose="020B0604020202020204" pitchFamily="34" charset="0"/>
            </a:rPr>
            <a:t>: por deficiencias en la reparación del ADN. </a:t>
          </a:r>
          <a:endParaRPr lang="es-ES" sz="1600" dirty="0">
            <a:solidFill>
              <a:schemeClr val="tx1"/>
            </a:solidFill>
            <a:effectLst/>
            <a:latin typeface="+mn-lt"/>
            <a:ea typeface="Times New Roman" panose="02020603050405020304" pitchFamily="18" charset="0"/>
          </a:endParaRPr>
        </a:p>
      </dgm:t>
    </dgm:pt>
    <dgm:pt modelId="{E6841617-9E4A-4ADF-91AB-EBDB15233DEA}" type="parTrans" cxnId="{C91B21E9-88D4-48B6-B94B-47238599D141}">
      <dgm:prSet/>
      <dgm:spPr/>
      <dgm:t>
        <a:bodyPr/>
        <a:lstStyle/>
        <a:p>
          <a:endParaRPr lang="es-ES" sz="1400"/>
        </a:p>
      </dgm:t>
    </dgm:pt>
    <dgm:pt modelId="{2F46D818-D150-49D4-8203-0BBFB59C5C0A}" type="sibTrans" cxnId="{C91B21E9-88D4-48B6-B94B-47238599D141}">
      <dgm:prSet/>
      <dgm:spPr/>
      <dgm:t>
        <a:bodyPr/>
        <a:lstStyle/>
        <a:p>
          <a:endParaRPr lang="es-ES" sz="1400"/>
        </a:p>
      </dgm:t>
    </dgm:pt>
    <dgm:pt modelId="{0A0FF658-DB8C-44D1-9247-15DD197E93F0}">
      <dgm:prSet custT="1"/>
      <dgm:spPr/>
      <dgm:t>
        <a:bodyPr/>
        <a:lstStyle/>
        <a:p>
          <a:r>
            <a:rPr lang="es-ES" sz="1600" dirty="0"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  <a:cs typeface="Arial" panose="020B0604020202020204" pitchFamily="34" charset="0"/>
            </a:rPr>
            <a:t>Dermatosis </a:t>
          </a:r>
          <a:r>
            <a:rPr lang="es-ES" sz="1600" dirty="0" err="1"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  <a:cs typeface="Arial" panose="020B0604020202020204" pitchFamily="34" charset="0"/>
            </a:rPr>
            <a:t>fotoagravadas</a:t>
          </a:r>
          <a:r>
            <a:rPr lang="es-ES" sz="1600" dirty="0"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  <a:cs typeface="Arial" panose="020B0604020202020204" pitchFamily="34" charset="0"/>
            </a:rPr>
            <a:t>: la exposición solar agrava la patología de la piel.</a:t>
          </a:r>
          <a:endParaRPr lang="es-ES" sz="1600" dirty="0">
            <a:solidFill>
              <a:schemeClr val="tx1"/>
            </a:solidFill>
            <a:effectLst/>
            <a:latin typeface="+mn-lt"/>
            <a:ea typeface="Times New Roman" panose="02020603050405020304" pitchFamily="18" charset="0"/>
          </a:endParaRPr>
        </a:p>
      </dgm:t>
    </dgm:pt>
    <dgm:pt modelId="{C12A7D27-A6FA-482C-939F-C7268D166836}" type="parTrans" cxnId="{ADBC4717-AB24-45C0-9B9E-D993266B0849}">
      <dgm:prSet/>
      <dgm:spPr/>
      <dgm:t>
        <a:bodyPr/>
        <a:lstStyle/>
        <a:p>
          <a:endParaRPr lang="es-ES" sz="1400"/>
        </a:p>
      </dgm:t>
    </dgm:pt>
    <dgm:pt modelId="{364494C7-CA76-46C9-8723-2DF7FD2EFC8A}" type="sibTrans" cxnId="{ADBC4717-AB24-45C0-9B9E-D993266B0849}">
      <dgm:prSet/>
      <dgm:spPr/>
      <dgm:t>
        <a:bodyPr/>
        <a:lstStyle/>
        <a:p>
          <a:endParaRPr lang="es-ES" sz="1400"/>
        </a:p>
      </dgm:t>
    </dgm:pt>
    <dgm:pt modelId="{ADA295AF-6219-4D55-9711-CD87FD98E794}">
      <dgm:prSet custT="1"/>
      <dgm:spPr/>
      <dgm:t>
        <a:bodyPr/>
        <a:lstStyle/>
        <a:p>
          <a:r>
            <a:rPr lang="es-ES" sz="1600" dirty="0">
              <a:latin typeface="+mn-lt"/>
            </a:rPr>
            <a:t>Carcinoma de células escamosas.</a:t>
          </a:r>
        </a:p>
      </dgm:t>
    </dgm:pt>
    <dgm:pt modelId="{6C6F8387-36BA-4A02-9679-102A65476267}" type="parTrans" cxnId="{F1B9D1D3-C10A-4457-9399-BB71D7DC0C27}">
      <dgm:prSet/>
      <dgm:spPr/>
      <dgm:t>
        <a:bodyPr/>
        <a:lstStyle/>
        <a:p>
          <a:endParaRPr lang="es-ES" sz="1400"/>
        </a:p>
      </dgm:t>
    </dgm:pt>
    <dgm:pt modelId="{21D27574-0021-481D-A293-84F008EE6CBA}" type="sibTrans" cxnId="{F1B9D1D3-C10A-4457-9399-BB71D7DC0C27}">
      <dgm:prSet/>
      <dgm:spPr/>
      <dgm:t>
        <a:bodyPr/>
        <a:lstStyle/>
        <a:p>
          <a:endParaRPr lang="es-ES" sz="1400"/>
        </a:p>
      </dgm:t>
    </dgm:pt>
    <dgm:pt modelId="{E90807FD-D141-438F-99BD-F478E2E1B798}">
      <dgm:prSet custT="1"/>
      <dgm:spPr/>
      <dgm:t>
        <a:bodyPr/>
        <a:lstStyle/>
        <a:p>
          <a:r>
            <a:rPr lang="es-ES" sz="1600" dirty="0">
              <a:latin typeface="+mn-lt"/>
            </a:rPr>
            <a:t>Carcinoma de células basales.</a:t>
          </a:r>
        </a:p>
      </dgm:t>
    </dgm:pt>
    <dgm:pt modelId="{05D223AF-F021-408D-B753-02E34EF45799}" type="parTrans" cxnId="{BAFEFA13-8ABE-4084-8D4E-ED778CB79FFB}">
      <dgm:prSet/>
      <dgm:spPr/>
      <dgm:t>
        <a:bodyPr/>
        <a:lstStyle/>
        <a:p>
          <a:endParaRPr lang="es-ES" sz="1400"/>
        </a:p>
      </dgm:t>
    </dgm:pt>
    <dgm:pt modelId="{39C7616B-C312-4E80-8D47-92C30DADB6F0}" type="sibTrans" cxnId="{BAFEFA13-8ABE-4084-8D4E-ED778CB79FFB}">
      <dgm:prSet/>
      <dgm:spPr/>
      <dgm:t>
        <a:bodyPr/>
        <a:lstStyle/>
        <a:p>
          <a:endParaRPr lang="es-ES" sz="1400"/>
        </a:p>
      </dgm:t>
    </dgm:pt>
    <dgm:pt modelId="{F292B03B-F718-48AF-81CE-C1E1482A3B2D}">
      <dgm:prSet custT="1"/>
      <dgm:spPr/>
      <dgm:t>
        <a:bodyPr/>
        <a:lstStyle/>
        <a:p>
          <a:endParaRPr lang="es-ES" sz="1400" dirty="0">
            <a:solidFill>
              <a:schemeClr val="tx1"/>
            </a:solidFill>
            <a:effectLst/>
            <a:latin typeface="+mn-lt"/>
            <a:ea typeface="Times New Roman" panose="02020603050405020304" pitchFamily="18" charset="0"/>
          </a:endParaRPr>
        </a:p>
      </dgm:t>
    </dgm:pt>
    <dgm:pt modelId="{C32C449E-DD07-428B-B17C-7DE886707928}" type="parTrans" cxnId="{0C4C4550-0A9B-424E-8267-56FD4890C271}">
      <dgm:prSet/>
      <dgm:spPr/>
      <dgm:t>
        <a:bodyPr/>
        <a:lstStyle/>
        <a:p>
          <a:endParaRPr lang="es-ES" sz="1600"/>
        </a:p>
      </dgm:t>
    </dgm:pt>
    <dgm:pt modelId="{1C30F6ED-0811-4B74-A1A1-F1E64E497826}" type="sibTrans" cxnId="{0C4C4550-0A9B-424E-8267-56FD4890C271}">
      <dgm:prSet/>
      <dgm:spPr/>
      <dgm:t>
        <a:bodyPr/>
        <a:lstStyle/>
        <a:p>
          <a:endParaRPr lang="es-ES" sz="1600"/>
        </a:p>
      </dgm:t>
    </dgm:pt>
    <dgm:pt modelId="{87EFE112-222D-4FF4-9540-4BEE9CDC0E1D}">
      <dgm:prSet phldrT="[Texto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endParaRPr lang="es-ES" sz="1400" dirty="0"/>
        </a:p>
      </dgm:t>
    </dgm:pt>
    <dgm:pt modelId="{7F9FD42D-5CC1-4125-B16F-BD57A9B39E41}" type="parTrans" cxnId="{CC432350-912E-4D63-B743-CC42B0C36A16}">
      <dgm:prSet/>
      <dgm:spPr/>
      <dgm:t>
        <a:bodyPr/>
        <a:lstStyle/>
        <a:p>
          <a:endParaRPr lang="es-ES"/>
        </a:p>
      </dgm:t>
    </dgm:pt>
    <dgm:pt modelId="{186AE30C-0D83-4A37-BBC2-042F5321A97F}" type="sibTrans" cxnId="{CC432350-912E-4D63-B743-CC42B0C36A16}">
      <dgm:prSet/>
      <dgm:spPr/>
      <dgm:t>
        <a:bodyPr/>
        <a:lstStyle/>
        <a:p>
          <a:endParaRPr lang="es-ES"/>
        </a:p>
      </dgm:t>
    </dgm:pt>
    <dgm:pt modelId="{BD8F78E1-DC7A-4751-9C5D-F5E49B231470}">
      <dgm:prSet phldrT="[Texto]" custT="1"/>
      <dgm:spPr/>
      <dgm:t>
        <a:bodyPr/>
        <a:lstStyle/>
        <a:p>
          <a:endParaRPr lang="es-ES" sz="1400" dirty="0"/>
        </a:p>
      </dgm:t>
    </dgm:pt>
    <dgm:pt modelId="{79735191-DDD1-4D84-901B-91F87CECD645}" type="parTrans" cxnId="{D354D878-0A81-427D-BC10-BE26BD051596}">
      <dgm:prSet/>
      <dgm:spPr/>
      <dgm:t>
        <a:bodyPr/>
        <a:lstStyle/>
        <a:p>
          <a:endParaRPr lang="es-ES"/>
        </a:p>
      </dgm:t>
    </dgm:pt>
    <dgm:pt modelId="{44967B3A-52A8-4546-ACB8-7E49FCFD992B}" type="sibTrans" cxnId="{D354D878-0A81-427D-BC10-BE26BD051596}">
      <dgm:prSet/>
      <dgm:spPr/>
      <dgm:t>
        <a:bodyPr/>
        <a:lstStyle/>
        <a:p>
          <a:endParaRPr lang="es-ES"/>
        </a:p>
      </dgm:t>
    </dgm:pt>
    <dgm:pt modelId="{E71EF379-6B03-4D2F-AD52-2F08D0BF20D4}">
      <dgm:prSet custT="1"/>
      <dgm:spPr/>
      <dgm:t>
        <a:bodyPr/>
        <a:lstStyle/>
        <a:p>
          <a:endParaRPr lang="es-ES" sz="1600" dirty="0">
            <a:solidFill>
              <a:schemeClr val="tx1"/>
            </a:solidFill>
            <a:effectLst/>
            <a:latin typeface="+mn-lt"/>
            <a:ea typeface="Times New Roman" panose="02020603050405020304" pitchFamily="18" charset="0"/>
          </a:endParaRPr>
        </a:p>
      </dgm:t>
    </dgm:pt>
    <dgm:pt modelId="{039F5458-23E1-4F04-9779-D7F0C21AAF7A}" type="parTrans" cxnId="{1826E669-3D5D-422D-A348-042B16E46F7A}">
      <dgm:prSet/>
      <dgm:spPr/>
      <dgm:t>
        <a:bodyPr/>
        <a:lstStyle/>
        <a:p>
          <a:endParaRPr lang="es-ES"/>
        </a:p>
      </dgm:t>
    </dgm:pt>
    <dgm:pt modelId="{32529775-561C-4251-8FA4-FB38B80314A2}" type="sibTrans" cxnId="{1826E669-3D5D-422D-A348-042B16E46F7A}">
      <dgm:prSet/>
      <dgm:spPr/>
      <dgm:t>
        <a:bodyPr/>
        <a:lstStyle/>
        <a:p>
          <a:endParaRPr lang="es-ES"/>
        </a:p>
      </dgm:t>
    </dgm:pt>
    <dgm:pt modelId="{838944B9-5269-46F7-B4EE-20EB53B6FB7C}">
      <dgm:prSet custT="1"/>
      <dgm:spPr/>
      <dgm:t>
        <a:bodyPr/>
        <a:lstStyle/>
        <a:p>
          <a:endParaRPr lang="es-ES" sz="1600" dirty="0">
            <a:solidFill>
              <a:schemeClr val="tx1"/>
            </a:solidFill>
            <a:effectLst/>
            <a:latin typeface="+mn-lt"/>
            <a:ea typeface="Times New Roman" panose="02020603050405020304" pitchFamily="18" charset="0"/>
          </a:endParaRPr>
        </a:p>
      </dgm:t>
    </dgm:pt>
    <dgm:pt modelId="{362030A6-F323-4873-99AB-28A3CA8E763F}" type="parTrans" cxnId="{3C725F53-F977-41F2-97EA-7FB06152AE7D}">
      <dgm:prSet/>
      <dgm:spPr/>
      <dgm:t>
        <a:bodyPr/>
        <a:lstStyle/>
        <a:p>
          <a:endParaRPr lang="es-ES"/>
        </a:p>
      </dgm:t>
    </dgm:pt>
    <dgm:pt modelId="{F5CC18EF-53D5-4517-8F4F-EC04EEECE36A}" type="sibTrans" cxnId="{3C725F53-F977-41F2-97EA-7FB06152AE7D}">
      <dgm:prSet/>
      <dgm:spPr/>
      <dgm:t>
        <a:bodyPr/>
        <a:lstStyle/>
        <a:p>
          <a:endParaRPr lang="es-ES"/>
        </a:p>
      </dgm:t>
    </dgm:pt>
    <dgm:pt modelId="{770CA6CA-4593-43BA-B84D-146977A1E7B0}" type="pres">
      <dgm:prSet presAssocID="{685D0366-EA3C-4B6D-BE87-304E85946653}" presName="linear" presStyleCnt="0">
        <dgm:presLayoutVars>
          <dgm:animLvl val="lvl"/>
          <dgm:resizeHandles val="exact"/>
        </dgm:presLayoutVars>
      </dgm:prSet>
      <dgm:spPr/>
    </dgm:pt>
    <dgm:pt modelId="{D1A2A93F-14FB-4FB4-B080-800D53A3543B}" type="pres">
      <dgm:prSet presAssocID="{4C85A259-3C20-4D60-AB37-AB07F6DB2949}" presName="parentText" presStyleLbl="node1" presStyleIdx="0" presStyleCnt="2" custScaleX="100000" custScaleY="234674" custLinFactNeighborX="-4109" custLinFactNeighborY="-919">
        <dgm:presLayoutVars>
          <dgm:chMax val="0"/>
          <dgm:bulletEnabled val="1"/>
        </dgm:presLayoutVars>
      </dgm:prSet>
      <dgm:spPr/>
    </dgm:pt>
    <dgm:pt modelId="{CF0EAB4B-C687-4F02-A868-ACC9F256556B}" type="pres">
      <dgm:prSet presAssocID="{4C85A259-3C20-4D60-AB37-AB07F6DB2949}" presName="childText" presStyleLbl="revTx" presStyleIdx="0" presStyleCnt="2">
        <dgm:presLayoutVars>
          <dgm:bulletEnabled val="1"/>
        </dgm:presLayoutVars>
      </dgm:prSet>
      <dgm:spPr/>
    </dgm:pt>
    <dgm:pt modelId="{CD8366E7-4643-4E62-9166-1D2D494FC077}" type="pres">
      <dgm:prSet presAssocID="{BFA4EF79-021C-489E-9D44-334B82300A52}" presName="parentText" presStyleLbl="node1" presStyleIdx="1" presStyleCnt="2" custScaleX="100000" custScaleY="155558" custLinFactNeighborX="-2740">
        <dgm:presLayoutVars>
          <dgm:chMax val="0"/>
          <dgm:bulletEnabled val="1"/>
        </dgm:presLayoutVars>
      </dgm:prSet>
      <dgm:spPr/>
    </dgm:pt>
    <dgm:pt modelId="{88EEDAE4-66FA-4B2A-8B8D-9CA05D46CB5A}" type="pres">
      <dgm:prSet presAssocID="{BFA4EF79-021C-489E-9D44-334B82300A52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BAFEFA13-8ABE-4084-8D4E-ED778CB79FFB}" srcId="{BFA4EF79-021C-489E-9D44-334B82300A52}" destId="{E90807FD-D141-438F-99BD-F478E2E1B798}" srcOrd="3" destOrd="0" parTransId="{05D223AF-F021-408D-B753-02E34EF45799}" sibTransId="{39C7616B-C312-4E80-8D47-92C30DADB6F0}"/>
    <dgm:cxn modelId="{232FED16-6321-494C-BCF7-732C52EE4B3F}" srcId="{4C85A259-3C20-4D60-AB37-AB07F6DB2949}" destId="{4B4173FF-C789-49A6-B131-E224FA3E7B24}" srcOrd="1" destOrd="0" parTransId="{7FDB7EC5-AD2A-49D6-B50B-C7B290C7E513}" sibTransId="{A08E19D0-BB45-4510-A7F2-77F3DA886F97}"/>
    <dgm:cxn modelId="{4C9B0017-110B-44A2-92A9-A81120C8C716}" type="presOf" srcId="{E90807FD-D141-438F-99BD-F478E2E1B798}" destId="{88EEDAE4-66FA-4B2A-8B8D-9CA05D46CB5A}" srcOrd="0" destOrd="3" presId="urn:microsoft.com/office/officeart/2005/8/layout/vList2"/>
    <dgm:cxn modelId="{ADBC4717-AB24-45C0-9B9E-D993266B0849}" srcId="{4C85A259-3C20-4D60-AB37-AB07F6DB2949}" destId="{0A0FF658-DB8C-44D1-9247-15DD197E93F0}" srcOrd="4" destOrd="0" parTransId="{C12A7D27-A6FA-482C-939F-C7268D166836}" sibTransId="{364494C7-CA76-46C9-8723-2DF7FD2EFC8A}"/>
    <dgm:cxn modelId="{F8A3061D-FEF5-4BDD-9E4F-F334C2E8F308}" type="presOf" srcId="{BFA4EF79-021C-489E-9D44-334B82300A52}" destId="{CD8366E7-4643-4E62-9166-1D2D494FC077}" srcOrd="0" destOrd="0" presId="urn:microsoft.com/office/officeart/2005/8/layout/vList2"/>
    <dgm:cxn modelId="{735D6E32-D2A4-4BC7-95A5-019DCF164C64}" type="presOf" srcId="{F57BFBE7-BB02-40FF-BCA2-399AC0E490AC}" destId="{CF0EAB4B-C687-4F02-A868-ACC9F256556B}" srcOrd="0" destOrd="2" presId="urn:microsoft.com/office/officeart/2005/8/layout/vList2"/>
    <dgm:cxn modelId="{BA32633A-6806-4E91-A7AC-CC68C4CBFD0A}" type="presOf" srcId="{685D0366-EA3C-4B6D-BE87-304E85946653}" destId="{770CA6CA-4593-43BA-B84D-146977A1E7B0}" srcOrd="0" destOrd="0" presId="urn:microsoft.com/office/officeart/2005/8/layout/vList2"/>
    <dgm:cxn modelId="{6C7A023D-2738-4A0A-9B4F-A4EDF82C8E71}" type="presOf" srcId="{838944B9-5269-46F7-B4EE-20EB53B6FB7C}" destId="{CF0EAB4B-C687-4F02-A868-ACC9F256556B}" srcOrd="0" destOrd="5" presId="urn:microsoft.com/office/officeart/2005/8/layout/vList2"/>
    <dgm:cxn modelId="{F3667F5C-B146-439B-9842-292DD9EABC86}" type="presOf" srcId="{87EFE112-222D-4FF4-9540-4BEE9CDC0E1D}" destId="{CF0EAB4B-C687-4F02-A868-ACC9F256556B}" srcOrd="0" destOrd="0" presId="urn:microsoft.com/office/officeart/2005/8/layout/vList2"/>
    <dgm:cxn modelId="{1826E669-3D5D-422D-A348-042B16E46F7A}" srcId="{4C85A259-3C20-4D60-AB37-AB07F6DB2949}" destId="{E71EF379-6B03-4D2F-AD52-2F08D0BF20D4}" srcOrd="6" destOrd="0" parTransId="{039F5458-23E1-4F04-9779-D7F0C21AAF7A}" sibTransId="{32529775-561C-4251-8FA4-FB38B80314A2}"/>
    <dgm:cxn modelId="{CC432350-912E-4D63-B743-CC42B0C36A16}" srcId="{4C85A259-3C20-4D60-AB37-AB07F6DB2949}" destId="{87EFE112-222D-4FF4-9540-4BEE9CDC0E1D}" srcOrd="0" destOrd="0" parTransId="{7F9FD42D-5CC1-4125-B16F-BD57A9B39E41}" sibTransId="{186AE30C-0D83-4A37-BBC2-042F5321A97F}"/>
    <dgm:cxn modelId="{0C4C4550-0A9B-424E-8267-56FD4890C271}" srcId="{4C85A259-3C20-4D60-AB37-AB07F6DB2949}" destId="{F292B03B-F718-48AF-81CE-C1E1482A3B2D}" srcOrd="7" destOrd="0" parTransId="{C32C449E-DD07-428B-B17C-7DE886707928}" sibTransId="{1C30F6ED-0811-4B74-A1A1-F1E64E497826}"/>
    <dgm:cxn modelId="{3C725F53-F977-41F2-97EA-7FB06152AE7D}" srcId="{4C85A259-3C20-4D60-AB37-AB07F6DB2949}" destId="{838944B9-5269-46F7-B4EE-20EB53B6FB7C}" srcOrd="5" destOrd="0" parTransId="{362030A6-F323-4873-99AB-28A3CA8E763F}" sibTransId="{F5CC18EF-53D5-4517-8F4F-EC04EEECE36A}"/>
    <dgm:cxn modelId="{141A4153-7DAE-4F8D-83A2-9D97EC2C4186}" type="presOf" srcId="{4B4173FF-C789-49A6-B131-E224FA3E7B24}" destId="{CF0EAB4B-C687-4F02-A868-ACC9F256556B}" srcOrd="0" destOrd="1" presId="urn:microsoft.com/office/officeart/2005/8/layout/vList2"/>
    <dgm:cxn modelId="{34649354-A166-4B39-8D07-A92940D27DDE}" srcId="{685D0366-EA3C-4B6D-BE87-304E85946653}" destId="{4C85A259-3C20-4D60-AB37-AB07F6DB2949}" srcOrd="0" destOrd="0" parTransId="{7ECAAFED-FF42-499D-9E5E-CA177291B06F}" sibTransId="{64F4E90A-7DDE-41E0-BA83-47E1BB4A6273}"/>
    <dgm:cxn modelId="{D354D878-0A81-427D-BC10-BE26BD051596}" srcId="{BFA4EF79-021C-489E-9D44-334B82300A52}" destId="{BD8F78E1-DC7A-4751-9C5D-F5E49B231470}" srcOrd="0" destOrd="0" parTransId="{79735191-DDD1-4D84-901B-91F87CECD645}" sibTransId="{44967B3A-52A8-4546-ACB8-7E49FCFD992B}"/>
    <dgm:cxn modelId="{7B21C159-5ABE-4382-9CF2-77394B8A577F}" type="presOf" srcId="{CCC1DDF0-7CE4-45AB-B561-B7AE00F72717}" destId="{88EEDAE4-66FA-4B2A-8B8D-9CA05D46CB5A}" srcOrd="0" destOrd="1" presId="urn:microsoft.com/office/officeart/2005/8/layout/vList2"/>
    <dgm:cxn modelId="{49706097-1C79-4EE0-B483-0B9A419D8E93}" srcId="{4C85A259-3C20-4D60-AB37-AB07F6DB2949}" destId="{F57BFBE7-BB02-40FF-BCA2-399AC0E490AC}" srcOrd="2" destOrd="0" parTransId="{FF0CFD66-E311-4070-9B09-F2755533EE99}" sibTransId="{85880A12-2101-44AC-8530-7F9315C8244F}"/>
    <dgm:cxn modelId="{F12841A7-6C6E-416A-B785-729A3C8DCE86}" type="presOf" srcId="{F292B03B-F718-48AF-81CE-C1E1482A3B2D}" destId="{CF0EAB4B-C687-4F02-A868-ACC9F256556B}" srcOrd="0" destOrd="7" presId="urn:microsoft.com/office/officeart/2005/8/layout/vList2"/>
    <dgm:cxn modelId="{675C91AD-75AA-4297-A6FF-CA5BE2A3B161}" type="presOf" srcId="{4C85A259-3C20-4D60-AB37-AB07F6DB2949}" destId="{D1A2A93F-14FB-4FB4-B080-800D53A3543B}" srcOrd="0" destOrd="0" presId="urn:microsoft.com/office/officeart/2005/8/layout/vList2"/>
    <dgm:cxn modelId="{D47DE3AF-0ADC-407A-9395-535347013820}" type="presOf" srcId="{E71EF379-6B03-4D2F-AD52-2F08D0BF20D4}" destId="{CF0EAB4B-C687-4F02-A868-ACC9F256556B}" srcOrd="0" destOrd="6" presId="urn:microsoft.com/office/officeart/2005/8/layout/vList2"/>
    <dgm:cxn modelId="{5FA002B1-2AC9-4079-9D24-9755FFC1A484}" type="presOf" srcId="{ADA295AF-6219-4D55-9711-CD87FD98E794}" destId="{88EEDAE4-66FA-4B2A-8B8D-9CA05D46CB5A}" srcOrd="0" destOrd="2" presId="urn:microsoft.com/office/officeart/2005/8/layout/vList2"/>
    <dgm:cxn modelId="{57DACCB5-25D1-409C-A2A7-F53DA3820600}" srcId="{685D0366-EA3C-4B6D-BE87-304E85946653}" destId="{BFA4EF79-021C-489E-9D44-334B82300A52}" srcOrd="1" destOrd="0" parTransId="{00AEE50E-4C59-47AE-9A07-99849FA5C4A3}" sibTransId="{332B4F32-438A-40E5-83F8-834481F17791}"/>
    <dgm:cxn modelId="{7535BFCB-0B9B-459E-825D-364C1FE3DDAE}" type="presOf" srcId="{A7FB328E-1D8B-45C3-9F40-BCA2A26D731D}" destId="{CF0EAB4B-C687-4F02-A868-ACC9F256556B}" srcOrd="0" destOrd="3" presId="urn:microsoft.com/office/officeart/2005/8/layout/vList2"/>
    <dgm:cxn modelId="{F1B9D1D3-C10A-4457-9399-BB71D7DC0C27}" srcId="{BFA4EF79-021C-489E-9D44-334B82300A52}" destId="{ADA295AF-6219-4D55-9711-CD87FD98E794}" srcOrd="2" destOrd="0" parTransId="{6C6F8387-36BA-4A02-9679-102A65476267}" sibTransId="{21D27574-0021-481D-A293-84F008EE6CBA}"/>
    <dgm:cxn modelId="{4D5B9AD9-A3A7-4CB7-BCBF-580BEA4CAB77}" srcId="{BFA4EF79-021C-489E-9D44-334B82300A52}" destId="{CCC1DDF0-7CE4-45AB-B561-B7AE00F72717}" srcOrd="1" destOrd="0" parTransId="{C51BDB7B-F5FE-4E94-AD06-9C20AFE855BC}" sibTransId="{114AE43C-5338-48F8-9C7F-A9671E2E5CE3}"/>
    <dgm:cxn modelId="{61758BDB-6CF5-4529-AC60-3F5DE06B8C40}" type="presOf" srcId="{0A0FF658-DB8C-44D1-9247-15DD197E93F0}" destId="{CF0EAB4B-C687-4F02-A868-ACC9F256556B}" srcOrd="0" destOrd="4" presId="urn:microsoft.com/office/officeart/2005/8/layout/vList2"/>
    <dgm:cxn modelId="{C91B21E9-88D4-48B6-B94B-47238599D141}" srcId="{4C85A259-3C20-4D60-AB37-AB07F6DB2949}" destId="{A7FB328E-1D8B-45C3-9F40-BCA2A26D731D}" srcOrd="3" destOrd="0" parTransId="{E6841617-9E4A-4ADF-91AB-EBDB15233DEA}" sibTransId="{2F46D818-D150-49D4-8203-0BBFB59C5C0A}"/>
    <dgm:cxn modelId="{25713BEB-AC67-42D5-B018-912FD8F46D34}" type="presOf" srcId="{BD8F78E1-DC7A-4751-9C5D-F5E49B231470}" destId="{88EEDAE4-66FA-4B2A-8B8D-9CA05D46CB5A}" srcOrd="0" destOrd="0" presId="urn:microsoft.com/office/officeart/2005/8/layout/vList2"/>
    <dgm:cxn modelId="{82648459-AC07-45D8-BD71-3C3005BD04EF}" type="presParOf" srcId="{770CA6CA-4593-43BA-B84D-146977A1E7B0}" destId="{D1A2A93F-14FB-4FB4-B080-800D53A3543B}" srcOrd="0" destOrd="0" presId="urn:microsoft.com/office/officeart/2005/8/layout/vList2"/>
    <dgm:cxn modelId="{165807F4-EB17-4B71-8D04-2910364C0900}" type="presParOf" srcId="{770CA6CA-4593-43BA-B84D-146977A1E7B0}" destId="{CF0EAB4B-C687-4F02-A868-ACC9F256556B}" srcOrd="1" destOrd="0" presId="urn:microsoft.com/office/officeart/2005/8/layout/vList2"/>
    <dgm:cxn modelId="{E8A64C7C-C384-4170-97B8-44509BEC5B47}" type="presParOf" srcId="{770CA6CA-4593-43BA-B84D-146977A1E7B0}" destId="{CD8366E7-4643-4E62-9166-1D2D494FC077}" srcOrd="2" destOrd="0" presId="urn:microsoft.com/office/officeart/2005/8/layout/vList2"/>
    <dgm:cxn modelId="{D6629CA2-A1EA-49AA-87F5-C820AC560175}" type="presParOf" srcId="{770CA6CA-4593-43BA-B84D-146977A1E7B0}" destId="{88EEDAE4-66FA-4B2A-8B8D-9CA05D46CB5A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A2A93F-14FB-4FB4-B080-800D53A3543B}">
      <dsp:nvSpPr>
        <dsp:cNvPr id="0" name=""/>
        <dsp:cNvSpPr/>
      </dsp:nvSpPr>
      <dsp:spPr>
        <a:xfrm>
          <a:off x="0" y="277084"/>
          <a:ext cx="5256583" cy="628049"/>
        </a:xfrm>
        <a:prstGeom prst="roundRect">
          <a:avLst/>
        </a:prstGeom>
        <a:solidFill>
          <a:schemeClr val="accent1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/>
            <a:t>FOTODERMATOSIS: </a:t>
          </a:r>
          <a:r>
            <a:rPr lang="es-ES" sz="1200" b="1" kern="1200" dirty="0"/>
            <a:t>síntomas o enfermedades que pueden estar causadas por exposición a radiación solar</a:t>
          </a:r>
        </a:p>
      </dsp:txBody>
      <dsp:txXfrm>
        <a:off x="30659" y="307743"/>
        <a:ext cx="5195265" cy="566731"/>
      </dsp:txXfrm>
    </dsp:sp>
    <dsp:sp modelId="{CF0EAB4B-C687-4F02-A868-ACC9F256556B}">
      <dsp:nvSpPr>
        <dsp:cNvPr id="0" name=""/>
        <dsp:cNvSpPr/>
      </dsp:nvSpPr>
      <dsp:spPr>
        <a:xfrm>
          <a:off x="0" y="922128"/>
          <a:ext cx="5256583" cy="18492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897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endParaRPr lang="es-ES" sz="14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s-ES" sz="1600" kern="1200" dirty="0"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  <a:cs typeface="Arial" panose="020B0604020202020204" pitchFamily="34" charset="0"/>
            </a:rPr>
            <a:t>Idiopáticas: mediadas inmunológicamente. </a:t>
          </a:r>
          <a:endParaRPr lang="es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600" kern="1200" dirty="0"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  <a:cs typeface="Arial" panose="020B0604020202020204" pitchFamily="34" charset="0"/>
            </a:rPr>
            <a:t>Exógenas: inducidas por agentes químicos. </a:t>
          </a:r>
          <a:endParaRPr lang="es-ES" sz="1600" kern="1200" dirty="0">
            <a:solidFill>
              <a:schemeClr val="tx1"/>
            </a:solidFill>
            <a:effectLst/>
            <a:latin typeface="+mn-lt"/>
            <a:ea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600" kern="1200" dirty="0" err="1"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  <a:cs typeface="Arial" panose="020B0604020202020204" pitchFamily="34" charset="0"/>
            </a:rPr>
            <a:t>Genodermatosis</a:t>
          </a:r>
          <a:r>
            <a:rPr lang="es-ES" sz="1600" kern="1200" dirty="0"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  <a:cs typeface="Arial" panose="020B0604020202020204" pitchFamily="34" charset="0"/>
            </a:rPr>
            <a:t>: por deficiencias en la reparación del ADN. </a:t>
          </a:r>
          <a:endParaRPr lang="es-ES" sz="1600" kern="1200" dirty="0">
            <a:solidFill>
              <a:schemeClr val="tx1"/>
            </a:solidFill>
            <a:effectLst/>
            <a:latin typeface="+mn-lt"/>
            <a:ea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600" kern="1200" dirty="0"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  <a:cs typeface="Arial" panose="020B0604020202020204" pitchFamily="34" charset="0"/>
            </a:rPr>
            <a:t>Dermatosis </a:t>
          </a:r>
          <a:r>
            <a:rPr lang="es-ES" sz="1600" kern="1200" dirty="0" err="1"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  <a:cs typeface="Arial" panose="020B0604020202020204" pitchFamily="34" charset="0"/>
            </a:rPr>
            <a:t>fotoagravadas</a:t>
          </a:r>
          <a:r>
            <a:rPr lang="es-ES" sz="1600" kern="1200" dirty="0"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  <a:cs typeface="Arial" panose="020B0604020202020204" pitchFamily="34" charset="0"/>
            </a:rPr>
            <a:t>: la exposición solar agrava la patología de la piel.</a:t>
          </a:r>
          <a:endParaRPr lang="es-ES" sz="1600" kern="1200" dirty="0">
            <a:solidFill>
              <a:schemeClr val="tx1"/>
            </a:solidFill>
            <a:effectLst/>
            <a:latin typeface="+mn-lt"/>
            <a:ea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s-ES" sz="1600" kern="1200" dirty="0">
            <a:solidFill>
              <a:schemeClr val="tx1"/>
            </a:solidFill>
            <a:effectLst/>
            <a:latin typeface="+mn-lt"/>
            <a:ea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s-ES" sz="1600" kern="1200" dirty="0">
            <a:solidFill>
              <a:schemeClr val="tx1"/>
            </a:solidFill>
            <a:effectLst/>
            <a:latin typeface="+mn-lt"/>
            <a:ea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s-ES" sz="1400" kern="1200" dirty="0">
            <a:solidFill>
              <a:schemeClr val="tx1"/>
            </a:solidFill>
            <a:effectLst/>
            <a:latin typeface="+mn-lt"/>
            <a:ea typeface="Times New Roman" panose="02020603050405020304" pitchFamily="18" charset="0"/>
          </a:endParaRPr>
        </a:p>
      </dsp:txBody>
      <dsp:txXfrm>
        <a:off x="0" y="922128"/>
        <a:ext cx="5256583" cy="1849225"/>
      </dsp:txXfrm>
    </dsp:sp>
    <dsp:sp modelId="{CD8366E7-4643-4E62-9166-1D2D494FC077}">
      <dsp:nvSpPr>
        <dsp:cNvPr id="0" name=""/>
        <dsp:cNvSpPr/>
      </dsp:nvSpPr>
      <dsp:spPr>
        <a:xfrm>
          <a:off x="0" y="2771353"/>
          <a:ext cx="5256583" cy="416314"/>
        </a:xfrm>
        <a:prstGeom prst="roundRect">
          <a:avLst/>
        </a:prstGeom>
        <a:solidFill>
          <a:schemeClr val="accent1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/>
            <a:t>CÁNCERES DE PIEL</a:t>
          </a:r>
        </a:p>
      </dsp:txBody>
      <dsp:txXfrm>
        <a:off x="20323" y="2791676"/>
        <a:ext cx="5215937" cy="375668"/>
      </dsp:txXfrm>
    </dsp:sp>
    <dsp:sp modelId="{88EEDAE4-66FA-4B2A-8B8D-9CA05D46CB5A}">
      <dsp:nvSpPr>
        <dsp:cNvPr id="0" name=""/>
        <dsp:cNvSpPr/>
      </dsp:nvSpPr>
      <dsp:spPr>
        <a:xfrm>
          <a:off x="0" y="3187667"/>
          <a:ext cx="5256583" cy="7522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897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s-ES" sz="14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600" kern="1200" dirty="0">
              <a:latin typeface="+mn-lt"/>
            </a:rPr>
            <a:t>Melanoma.</a:t>
          </a:r>
          <a:endParaRPr lang="es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600" kern="1200" dirty="0">
              <a:latin typeface="+mn-lt"/>
            </a:rPr>
            <a:t>Carcinoma de células escamosas.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600" kern="1200" dirty="0">
              <a:latin typeface="+mn-lt"/>
            </a:rPr>
            <a:t>Carcinoma de células basales.</a:t>
          </a:r>
        </a:p>
      </dsp:txBody>
      <dsp:txXfrm>
        <a:off x="0" y="3187667"/>
        <a:ext cx="5256583" cy="7522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0DAB3D-8984-4C31-976E-D38D604AC120}" type="datetimeFigureOut">
              <a:rPr lang="es-ES" smtClean="0"/>
              <a:t>20/09/2024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667FCC-23BC-4F3C-8533-0F08C6636D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85558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542603-78F8-4888-B311-624CB6656540}" type="datetimeFigureOut">
              <a:rPr lang="es-ES" smtClean="0"/>
              <a:t>20/09/2024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B9B98F-19DC-40EE-98DC-5671B2BA67B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677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B9B98F-19DC-40EE-98DC-5671B2BA67B3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355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766977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406018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506276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13871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789433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287030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932662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3910167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8729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48524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/>
              <a:t>Haga clic en el icono para agregar una imagen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069012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7"/>
          <p:cNvGrpSpPr>
            <a:grpSpLocks/>
          </p:cNvGrpSpPr>
          <p:nvPr/>
        </p:nvGrpSpPr>
        <p:grpSpPr bwMode="auto">
          <a:xfrm>
            <a:off x="0" y="0"/>
            <a:ext cx="1367005" cy="6858000"/>
            <a:chOff x="0" y="0"/>
            <a:chExt cx="663" cy="4320"/>
          </a:xfrm>
        </p:grpSpPr>
        <p:sp>
          <p:nvSpPr>
            <p:cNvPr id="1028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476" cy="432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s-ES" altLang="es-ES"/>
            </a:p>
          </p:txBody>
        </p:sp>
        <p:pic>
          <p:nvPicPr>
            <p:cNvPr id="1029" name="Picture 9" descr="logo_cadime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56"/>
            <a:stretch>
              <a:fillRect/>
            </a:stretch>
          </p:blipFill>
          <p:spPr bwMode="auto">
            <a:xfrm>
              <a:off x="0" y="0"/>
              <a:ext cx="516" cy="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0" name="Text Box 11"/>
            <p:cNvSpPr txBox="1">
              <a:spLocks noChangeArrowheads="1"/>
            </p:cNvSpPr>
            <p:nvPr/>
          </p:nvSpPr>
          <p:spPr bwMode="auto">
            <a:xfrm rot="16200000">
              <a:off x="-555" y="1305"/>
              <a:ext cx="1860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s-ES" altLang="es-ES" sz="5400" i="1" dirty="0">
                  <a:solidFill>
                    <a:srgbClr val="F47881"/>
                  </a:solidFill>
                  <a:latin typeface="Baskerville Old Face" panose="02020602080505020303" pitchFamily="18" charset="0"/>
                </a:rPr>
                <a:t>BTA  </a:t>
              </a:r>
              <a:r>
                <a:rPr lang="es-ES" altLang="es-ES" sz="5400" dirty="0">
                  <a:solidFill>
                    <a:srgbClr val="EF3340"/>
                  </a:solidFill>
                  <a:latin typeface="Baskerville Old Face" panose="02020602080505020303" pitchFamily="18" charset="0"/>
                </a:rPr>
                <a:t>2.0</a:t>
              </a:r>
            </a:p>
          </p:txBody>
        </p:sp>
      </p:grp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409564" y="5438976"/>
            <a:ext cx="2160240" cy="62176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pubmed.ncbi.nlm.nih.gov/38924160/" TargetMode="External"/><Relationship Id="rId3" Type="http://schemas.openxmlformats.org/officeDocument/2006/relationships/hyperlink" Target="https://secure.medicalletter.org/TML-article-1629c" TargetMode="External"/><Relationship Id="rId7" Type="http://schemas.openxmlformats.org/officeDocument/2006/relationships/hyperlink" Target="https://pubmed.ncbi.nlm.nih.gov/27638435/" TargetMode="External"/><Relationship Id="rId2" Type="http://schemas.openxmlformats.org/officeDocument/2006/relationships/hyperlink" Target="https://pubmed.ncbi.nlm.nih.gov/32513601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mc.es/es-fotosensibilidad-inducida-por-farmacos-articulo-S1134207221000657" TargetMode="External"/><Relationship Id="rId5" Type="http://schemas.openxmlformats.org/officeDocument/2006/relationships/hyperlink" Target="https://www.aemps.gob.es/cosmeticos-cuidado-personal/docs/recomendacion_pSolares_sept06.pdf" TargetMode="External"/><Relationship Id="rId4" Type="http://schemas.openxmlformats.org/officeDocument/2006/relationships/hyperlink" Target="https://www.elsevier.es/es-revista-piel-formacion-continuada-dermatologia-21-articulo-fotoprotectores-fotoproteccion-S0213925124001473" TargetMode="External"/><Relationship Id="rId9" Type="http://schemas.openxmlformats.org/officeDocument/2006/relationships/hyperlink" Target="https://www.scielo.br/j/bjps/a/4kkFt39DQzrhqXW7bJSxhJQ/abstract/?lang=en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www.cadime.es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direct.com/science/article/pii/S0165993622002072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publication/373598519_Recent_developments_in_tuning_the_efficacy_of_different_types_of_sunscreens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33764577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hyperlink" Target="https://www.fmc.es/es-fotosensibilidad-inducida-por-farmacos-articulo-S1134207221000657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dime.es/images/documentos_archivos_web/ALGORITMOS/2024/CADIME_TABLA_FARMACOS_FOTOSENSIBILIZANTES_2024.pdf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7CF56372-15DF-4B2A-819E-79374905DF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8" t="6369" r="9838" b="10249"/>
          <a:stretch/>
        </p:blipFill>
        <p:spPr>
          <a:xfrm>
            <a:off x="981648" y="1126611"/>
            <a:ext cx="8172351" cy="4966685"/>
          </a:xfrm>
          <a:prstGeom prst="rect">
            <a:avLst/>
          </a:prstGeom>
        </p:spPr>
      </p:pic>
      <p:sp>
        <p:nvSpPr>
          <p:cNvPr id="2050" name="Rectangle 4"/>
          <p:cNvSpPr>
            <a:spLocks noChangeArrowheads="1"/>
          </p:cNvSpPr>
          <p:nvPr/>
        </p:nvSpPr>
        <p:spPr bwMode="auto">
          <a:xfrm>
            <a:off x="2268538" y="0"/>
            <a:ext cx="6875462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s-ES" altLang="es-ES" sz="1000" i="1"/>
              <a:t>Centro Andaluz de Documentación e Información de Medicamentos</a:t>
            </a:r>
          </a:p>
        </p:txBody>
      </p:sp>
      <p:grpSp>
        <p:nvGrpSpPr>
          <p:cNvPr id="2051" name="Group 6"/>
          <p:cNvGrpSpPr>
            <a:grpSpLocks/>
          </p:cNvGrpSpPr>
          <p:nvPr/>
        </p:nvGrpSpPr>
        <p:grpSpPr bwMode="auto">
          <a:xfrm>
            <a:off x="1042988" y="6492875"/>
            <a:ext cx="8029575" cy="365125"/>
            <a:chOff x="567" y="4090"/>
            <a:chExt cx="5058" cy="230"/>
          </a:xfrm>
        </p:grpSpPr>
        <p:sp>
          <p:nvSpPr>
            <p:cNvPr id="2055" name="Text Box 7"/>
            <p:cNvSpPr txBox="1">
              <a:spLocks noChangeArrowheads="1"/>
            </p:cNvSpPr>
            <p:nvPr/>
          </p:nvSpPr>
          <p:spPr bwMode="auto">
            <a:xfrm>
              <a:off x="567" y="4090"/>
              <a:ext cx="4672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s-ES" altLang="es-ES" sz="900" dirty="0"/>
                <a:t>Queda expresamente prohibida la reproducción de este documento con ánimo de lucro o fines comerciales. Cualquier transmisión, distribución, reproducción, almacenamiento, o modificación total o parcial, del contenido será de exclusiva responsabilidad de quien lo realice. </a:t>
              </a:r>
            </a:p>
          </p:txBody>
        </p:sp>
        <p:pic>
          <p:nvPicPr>
            <p:cNvPr id="2056" name="Picture 8" descr="88x3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9" y="4110"/>
              <a:ext cx="38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2" name="Rectangle 11"/>
          <p:cNvSpPr>
            <a:spLocks noGrp="1" noChangeArrowheads="1"/>
          </p:cNvSpPr>
          <p:nvPr>
            <p:ph type="ctrTitle"/>
          </p:nvPr>
        </p:nvSpPr>
        <p:spPr bwMode="auto">
          <a:xfrm>
            <a:off x="1187624" y="1340768"/>
            <a:ext cx="3816424" cy="1401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63" tIns="45683" rIns="91363" bIns="45683" numCol="1" anchor="ctr" anchorCtr="0" compatLnSpc="1">
            <a:prstTxWarp prst="textNoShape">
              <a:avLst/>
            </a:prstTxWarp>
          </a:bodyPr>
          <a:lstStyle/>
          <a:p>
            <a:pPr>
              <a:spcAft>
                <a:spcPts val="0"/>
              </a:spcAft>
            </a:pPr>
            <a:r>
              <a:rPr lang="es-ES" sz="3000" b="1" dirty="0">
                <a:solidFill>
                  <a:srgbClr val="EF33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Protección solar y </a:t>
            </a:r>
            <a:br>
              <a:rPr lang="es-ES" sz="3000" b="1" dirty="0">
                <a:solidFill>
                  <a:srgbClr val="EF33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s-ES" sz="3000" b="1" dirty="0">
                <a:solidFill>
                  <a:srgbClr val="EF33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fármacos </a:t>
            </a:r>
            <a:r>
              <a:rPr lang="es-ES" sz="3000" b="1" dirty="0" err="1">
                <a:solidFill>
                  <a:srgbClr val="EF33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fotosensibilizantes</a:t>
            </a:r>
            <a:r>
              <a:rPr lang="es-ES" altLang="es-ES" sz="3000" b="1" dirty="0">
                <a:solidFill>
                  <a:srgbClr val="EF33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id="{C466D6B8-EB04-4631-97C1-6420E229E6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4958" y="5639315"/>
            <a:ext cx="3005197" cy="429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63" tIns="45683" rIns="91363" bIns="45683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altLang="es-ES" sz="2000" i="1" dirty="0">
                <a:solidFill>
                  <a:schemeClr val="tx1"/>
                </a:solidFill>
                <a:latin typeface="Century Schoolbook" panose="020406040505050203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BTA 2.0  </a:t>
            </a:r>
            <a:r>
              <a:rPr lang="es-ES" altLang="es-ES" sz="2000" dirty="0">
                <a:solidFill>
                  <a:schemeClr val="tx1"/>
                </a:solidFill>
                <a:latin typeface="Century Schoolbook" panose="020406040505050203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2024;(01)</a:t>
            </a:r>
            <a:r>
              <a:rPr lang="es-ES" altLang="es-ES" sz="3200" dirty="0">
                <a:latin typeface="Century Schoolbook" panose="020406040505050203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endParaRPr lang="es-ES" altLang="es-ES" sz="3600" dirty="0">
              <a:latin typeface="Century Schoolbook" panose="02040604050505020304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2873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1187624" y="217055"/>
            <a:ext cx="7819374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63" tIns="45683" rIns="91363" bIns="45683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s-ES" altLang="es-ES" sz="3600" b="1" dirty="0">
                <a:solidFill>
                  <a:srgbClr val="EF3340"/>
                </a:solidFill>
              </a:rPr>
              <a:t>Puntos clave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1061944" y="1124744"/>
            <a:ext cx="7963390" cy="5847755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ES" sz="1500" dirty="0">
                <a:latin typeface="+mn-lt"/>
              </a:rPr>
              <a:t>El historial de exposición solar y las quemaduras solares se asocian al cáncer de piel. Como prevención, se recomienda evitar la exposición directa, utilizar medidas de protección física (ropa, sombreros y gafas de sol) y aplicar productos de protección solar.</a:t>
            </a: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es-ES" sz="1000" dirty="0">
              <a:latin typeface="+mn-lt"/>
            </a:endParaRP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ES" sz="1500" dirty="0">
                <a:latin typeface="+mn-lt"/>
              </a:rPr>
              <a:t>El factor de protección solar (FPS) es un índice universal frente a la radiación UVB, expresándose en categorías numéricas; mientras que la protección UVA puede representarse con un círculo o con signos (+). </a:t>
            </a: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es-ES" sz="1000" dirty="0">
              <a:latin typeface="+mn-lt"/>
            </a:endParaRP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ES" sz="1500" dirty="0">
                <a:latin typeface="+mn-lt"/>
              </a:rPr>
              <a:t>La cantidad correcta de protector solar administrada debe ser de 2 mg/</a:t>
            </a:r>
            <a:r>
              <a:rPr lang="es-ES" sz="1500" dirty="0">
                <a:ea typeface="Calibri" panose="020F0502020204030204" pitchFamily="34" charset="0"/>
              </a:rPr>
              <a:t>cm</a:t>
            </a:r>
            <a:r>
              <a:rPr lang="es-ES" sz="1500" baseline="30000" dirty="0">
                <a:ea typeface="Calibri" panose="020F0502020204030204" pitchFamily="34" charset="0"/>
              </a:rPr>
              <a:t>2</a:t>
            </a:r>
            <a:r>
              <a:rPr lang="es-ES" sz="1500" dirty="0">
                <a:latin typeface="+mn-lt"/>
              </a:rPr>
              <a:t>, ya que cantidades inferiores bloquean menor porcentaje de radiación UV, disminuyendo considerablemente la protección. </a:t>
            </a: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es-ES" sz="1000" dirty="0">
              <a:latin typeface="+mn-lt"/>
            </a:endParaRP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ES" sz="1500" dirty="0">
                <a:latin typeface="+mn-lt"/>
              </a:rPr>
              <a:t>La frecuencia de aplicación debe ser cada 2 horas y la duración de la protección depende de varios factores (tiempo de exposición, intensidad de radiación solar y cantidad aplicada de producto).</a:t>
            </a: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es-ES" sz="1000" dirty="0">
              <a:latin typeface="+mn-lt"/>
            </a:endParaRP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ES" sz="1500" dirty="0">
                <a:latin typeface="+mn-lt"/>
              </a:rPr>
              <a:t>Los fotoprotectores solares ejercen su función mediante los filtros, que se pueden clasificar en orgánicos o inorgánicos. </a:t>
            </a: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es-ES" sz="1000" dirty="0">
              <a:latin typeface="+mn-lt"/>
            </a:endParaRP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ES" sz="1500" dirty="0">
                <a:latin typeface="+mn-lt"/>
              </a:rPr>
              <a:t>La elección del protector solar dependerá del </a:t>
            </a:r>
            <a:r>
              <a:rPr lang="es-ES" sz="1500" dirty="0" err="1">
                <a:latin typeface="+mn-lt"/>
              </a:rPr>
              <a:t>fototipo</a:t>
            </a:r>
            <a:r>
              <a:rPr lang="es-ES" sz="1500" dirty="0">
                <a:latin typeface="+mn-lt"/>
              </a:rPr>
              <a:t> de piel, la edad, y la presencia de situaciones clínicas especiales (embarazo, inmunodepresión, etc.). </a:t>
            </a: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es-ES" sz="1000" dirty="0">
              <a:latin typeface="+mn-lt"/>
            </a:endParaRP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ES" sz="1500" dirty="0">
                <a:latin typeface="+mn-lt"/>
              </a:rPr>
              <a:t>Los medicamentos </a:t>
            </a:r>
            <a:r>
              <a:rPr lang="es-ES" sz="1500" dirty="0" err="1">
                <a:latin typeface="+mn-lt"/>
              </a:rPr>
              <a:t>fotosensibilizantes</a:t>
            </a:r>
            <a:r>
              <a:rPr lang="es-ES" sz="1500" dirty="0">
                <a:latin typeface="+mn-lt"/>
              </a:rPr>
              <a:t> son aquellos que causan una respuesta exagerada o anormal de la piel frente a la exposición a la radiación solar, pudiendo diferenciarse como fototoxicidad y fotoalergia.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259632" y="260648"/>
            <a:ext cx="7272808" cy="647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63" tIns="45683" rIns="91363" bIns="45683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s-ES" altLang="es-ES" sz="3600" b="1" dirty="0">
                <a:solidFill>
                  <a:srgbClr val="EF3340"/>
                </a:solidFill>
              </a:rPr>
              <a:t>Bibliografía recomendada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720611F-E6FD-2F15-81E8-1EDF61BCB37C}"/>
              </a:ext>
            </a:extLst>
          </p:cNvPr>
          <p:cNvSpPr txBox="1"/>
          <p:nvPr/>
        </p:nvSpPr>
        <p:spPr>
          <a:xfrm>
            <a:off x="1259632" y="1340768"/>
            <a:ext cx="7272808" cy="4878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600" dirty="0" err="1"/>
              <a:t>Garnacho</a:t>
            </a:r>
            <a:r>
              <a:rPr lang="es-ES" sz="1600" dirty="0"/>
              <a:t> Salcedo GM et al. Efectos de la radiación solar y actualización en </a:t>
            </a:r>
            <a:r>
              <a:rPr lang="es-ES" sz="1600" dirty="0" err="1"/>
              <a:t>fotoprotección</a:t>
            </a:r>
            <a:r>
              <a:rPr lang="es-ES" sz="1600" dirty="0"/>
              <a:t>. </a:t>
            </a:r>
            <a:r>
              <a:rPr lang="es-ES" sz="1600" dirty="0" err="1">
                <a:hlinkClick r:id="rId2"/>
              </a:rPr>
              <a:t>An</a:t>
            </a:r>
            <a:r>
              <a:rPr lang="es-ES" sz="1600" dirty="0">
                <a:hlinkClick r:id="rId2"/>
              </a:rPr>
              <a:t> </a:t>
            </a:r>
            <a:r>
              <a:rPr lang="es-ES" sz="1600" dirty="0" err="1">
                <a:hlinkClick r:id="rId2"/>
              </a:rPr>
              <a:t>Pediatr</a:t>
            </a:r>
            <a:r>
              <a:rPr lang="es-ES" sz="1600" dirty="0">
                <a:hlinkClick r:id="rId2"/>
              </a:rPr>
              <a:t> (</a:t>
            </a:r>
            <a:r>
              <a:rPr lang="es-ES" sz="1600" dirty="0" err="1">
                <a:hlinkClick r:id="rId2"/>
              </a:rPr>
              <a:t>Barc</a:t>
            </a:r>
            <a:r>
              <a:rPr lang="es-ES" sz="1600" dirty="0">
                <a:hlinkClick r:id="rId2"/>
              </a:rPr>
              <a:t>). 2020; 92(6):377.e1- 377.e9</a:t>
            </a:r>
            <a:r>
              <a:rPr lang="es-ES" sz="1600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ES" sz="10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600" dirty="0" err="1"/>
              <a:t>Sunscreens</a:t>
            </a:r>
            <a:r>
              <a:rPr lang="es-ES" sz="1600" dirty="0"/>
              <a:t>. </a:t>
            </a:r>
            <a:r>
              <a:rPr lang="es-ES" sz="1600" dirty="0" err="1">
                <a:hlinkClick r:id="rId3"/>
              </a:rPr>
              <a:t>Med</a:t>
            </a:r>
            <a:r>
              <a:rPr lang="es-ES" sz="1600" dirty="0">
                <a:hlinkClick r:id="rId3"/>
              </a:rPr>
              <a:t> </a:t>
            </a:r>
            <a:r>
              <a:rPr lang="es-ES" sz="1600" dirty="0" err="1">
                <a:hlinkClick r:id="rId3"/>
              </a:rPr>
              <a:t>Lett</a:t>
            </a:r>
            <a:r>
              <a:rPr lang="es-ES" sz="1600" dirty="0">
                <a:hlinkClick r:id="rId3"/>
              </a:rPr>
              <a:t> </a:t>
            </a:r>
            <a:r>
              <a:rPr lang="es-ES" sz="1600" dirty="0" err="1">
                <a:hlinkClick r:id="rId3"/>
              </a:rPr>
              <a:t>Drugs</a:t>
            </a:r>
            <a:r>
              <a:rPr lang="es-ES" sz="1600" dirty="0">
                <a:hlinkClick r:id="rId3"/>
              </a:rPr>
              <a:t> </a:t>
            </a:r>
            <a:r>
              <a:rPr lang="es-ES" sz="1600" dirty="0" err="1">
                <a:hlinkClick r:id="rId3"/>
              </a:rPr>
              <a:t>Ther</a:t>
            </a:r>
            <a:r>
              <a:rPr lang="es-ES" sz="1600" dirty="0">
                <a:hlinkClick r:id="rId3"/>
              </a:rPr>
              <a:t>. 2021; 63(1629):115-120</a:t>
            </a:r>
            <a:r>
              <a:rPr lang="es-ES" sz="1600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ES" sz="10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600" dirty="0"/>
              <a:t>Moreno S. Fotoprotectores y </a:t>
            </a:r>
            <a:r>
              <a:rPr lang="es-ES" sz="1600" dirty="0" err="1"/>
              <a:t>fotoprotección</a:t>
            </a:r>
            <a:r>
              <a:rPr lang="es-ES" sz="1600" dirty="0"/>
              <a:t>. </a:t>
            </a:r>
            <a:r>
              <a:rPr lang="es-ES" sz="1600" dirty="0">
                <a:hlinkClick r:id="rId4"/>
              </a:rPr>
              <a:t>Piel (</a:t>
            </a:r>
            <a:r>
              <a:rPr lang="es-ES" sz="1600" dirty="0" err="1">
                <a:hlinkClick r:id="rId4"/>
              </a:rPr>
              <a:t>Barc</a:t>
            </a:r>
            <a:r>
              <a:rPr lang="es-ES" sz="1600" dirty="0">
                <a:hlinkClick r:id="rId4"/>
              </a:rPr>
              <a:t>). 2024</a:t>
            </a:r>
            <a:r>
              <a:rPr lang="es-ES" sz="1600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ES" sz="10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600" dirty="0"/>
              <a:t>Recomendación de la Comisión relativa a la eficacia de los productos de protección solar y a las declaraciones sobre los mismos. </a:t>
            </a:r>
            <a:r>
              <a:rPr lang="es-ES" sz="1600" dirty="0">
                <a:hlinkClick r:id="rId5"/>
              </a:rPr>
              <a:t>Diario Oficial de la Unión Europea 2006; 647/CE:39-43.</a:t>
            </a:r>
            <a:endParaRPr lang="es-ES" sz="16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ES" sz="10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600" dirty="0"/>
              <a:t>Madridejos M. Fotosensibilidad inducida por fármacos. </a:t>
            </a:r>
            <a:r>
              <a:rPr lang="es-ES" sz="1600" dirty="0">
                <a:hlinkClick r:id="rId6"/>
              </a:rPr>
              <a:t>FMC. 2021;28(6):357-70. 20.</a:t>
            </a:r>
            <a:endParaRPr lang="es-ES" sz="16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ES" sz="10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600" dirty="0"/>
              <a:t>Filipe A. </a:t>
            </a:r>
            <a:r>
              <a:rPr lang="es-ES" sz="1600" dirty="0" err="1"/>
              <a:t>Drug-induced</a:t>
            </a:r>
            <a:r>
              <a:rPr lang="es-ES" sz="1600" dirty="0"/>
              <a:t> </a:t>
            </a:r>
            <a:r>
              <a:rPr lang="es-ES" sz="1600" dirty="0" err="1"/>
              <a:t>photosensitivity</a:t>
            </a:r>
            <a:r>
              <a:rPr lang="es-ES" sz="1600" dirty="0"/>
              <a:t>: </a:t>
            </a:r>
            <a:r>
              <a:rPr lang="es-ES" sz="1600" dirty="0" err="1"/>
              <a:t>Photoallergic</a:t>
            </a:r>
            <a:r>
              <a:rPr lang="es-ES" sz="1600" dirty="0"/>
              <a:t> and </a:t>
            </a:r>
            <a:r>
              <a:rPr lang="es-ES" sz="1600" dirty="0" err="1"/>
              <a:t>phototoxic</a:t>
            </a:r>
            <a:r>
              <a:rPr lang="es-ES" sz="1600" dirty="0"/>
              <a:t> </a:t>
            </a:r>
            <a:r>
              <a:rPr lang="es-ES" sz="1600" dirty="0" err="1"/>
              <a:t>reactions</a:t>
            </a:r>
            <a:r>
              <a:rPr lang="es-ES" sz="1600" dirty="0"/>
              <a:t>. </a:t>
            </a:r>
            <a:r>
              <a:rPr lang="es-ES" sz="1600" dirty="0">
                <a:hlinkClick r:id="rId7"/>
              </a:rPr>
              <a:t>Clin </a:t>
            </a:r>
            <a:r>
              <a:rPr lang="es-ES" sz="1600" dirty="0" err="1">
                <a:hlinkClick r:id="rId7"/>
              </a:rPr>
              <a:t>Dermatol</a:t>
            </a:r>
            <a:r>
              <a:rPr lang="es-ES" sz="1600" dirty="0">
                <a:hlinkClick r:id="rId7"/>
              </a:rPr>
              <a:t>. 2016; 34(5):571–581</a:t>
            </a:r>
            <a:r>
              <a:rPr lang="es-ES" sz="1600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ES" sz="10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600" dirty="0" err="1"/>
              <a:t>Pellacani</a:t>
            </a:r>
            <a:r>
              <a:rPr lang="es-ES" sz="1600" dirty="0"/>
              <a:t> G et al. </a:t>
            </a:r>
            <a:r>
              <a:rPr lang="es-ES" sz="1600" dirty="0" err="1"/>
              <a:t>Photoprotection</a:t>
            </a:r>
            <a:r>
              <a:rPr lang="es-ES" sz="1600" dirty="0"/>
              <a:t>: </a:t>
            </a:r>
            <a:r>
              <a:rPr lang="es-ES" sz="1600" dirty="0" err="1"/>
              <a:t>Current</a:t>
            </a:r>
            <a:r>
              <a:rPr lang="es-ES" sz="1600" dirty="0"/>
              <a:t> </a:t>
            </a:r>
            <a:r>
              <a:rPr lang="es-ES" sz="1600" dirty="0" err="1"/>
              <a:t>developments</a:t>
            </a:r>
            <a:r>
              <a:rPr lang="es-ES" sz="1600" dirty="0"/>
              <a:t> and controversias. </a:t>
            </a:r>
            <a:r>
              <a:rPr lang="es-ES" sz="1600" dirty="0">
                <a:hlinkClick r:id="rId8"/>
              </a:rPr>
              <a:t>J </a:t>
            </a:r>
            <a:r>
              <a:rPr lang="es-ES" sz="1600" dirty="0" err="1">
                <a:hlinkClick r:id="rId8"/>
              </a:rPr>
              <a:t>Eur</a:t>
            </a:r>
            <a:r>
              <a:rPr lang="es-ES" sz="1600" dirty="0">
                <a:hlinkClick r:id="rId8"/>
              </a:rPr>
              <a:t> Acad </a:t>
            </a:r>
            <a:r>
              <a:rPr lang="es-ES" sz="1600" dirty="0" err="1">
                <a:hlinkClick r:id="rId8"/>
              </a:rPr>
              <a:t>Dermatol</a:t>
            </a:r>
            <a:r>
              <a:rPr lang="es-ES" sz="1600" dirty="0">
                <a:hlinkClick r:id="rId8"/>
              </a:rPr>
              <a:t> </a:t>
            </a:r>
            <a:r>
              <a:rPr lang="es-ES" sz="1600" dirty="0" err="1">
                <a:hlinkClick r:id="rId8"/>
              </a:rPr>
              <a:t>Venereol</a:t>
            </a:r>
            <a:r>
              <a:rPr lang="es-ES" sz="1600" dirty="0">
                <a:hlinkClick r:id="rId8"/>
              </a:rPr>
              <a:t>. 2024; 38(</a:t>
            </a:r>
            <a:r>
              <a:rPr lang="es-ES" sz="1600" dirty="0" err="1">
                <a:hlinkClick r:id="rId8"/>
              </a:rPr>
              <a:t>Suppl</a:t>
            </a:r>
            <a:r>
              <a:rPr lang="es-ES" sz="1600" dirty="0">
                <a:hlinkClick r:id="rId8"/>
              </a:rPr>
              <a:t>. 5):12–20</a:t>
            </a:r>
            <a:r>
              <a:rPr lang="es-ES" sz="1600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ES" sz="10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 err="1"/>
              <a:t>Portilho</a:t>
            </a:r>
            <a:r>
              <a:rPr lang="en-US" sz="1600" dirty="0"/>
              <a:t> L et al. Effectiveness of sunscreens and factors influencing sun protection: a review. </a:t>
            </a:r>
            <a:r>
              <a:rPr lang="en-US" sz="1600" dirty="0">
                <a:hlinkClick r:id="rId9"/>
              </a:rPr>
              <a:t>Braz J Pharm Sci. 2022;58: e20693</a:t>
            </a:r>
            <a:r>
              <a:rPr lang="en-US" sz="1600" dirty="0"/>
              <a:t>.</a:t>
            </a:r>
            <a:endParaRPr lang="es-E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7450" y="260350"/>
            <a:ext cx="7272338" cy="2952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63" tIns="45683" rIns="91363" bIns="45683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r>
              <a:rPr lang="es-ES" altLang="es-ES" sz="4000" b="1" dirty="0">
                <a:solidFill>
                  <a:srgbClr val="EF3340"/>
                </a:solidFill>
              </a:rPr>
              <a:t>Más información:</a:t>
            </a:r>
            <a:r>
              <a:rPr lang="es-ES" altLang="es-ES" b="1" dirty="0"/>
              <a:t> </a:t>
            </a:r>
          </a:p>
          <a:p>
            <a:pPr eaLnBrk="1" hangingPunct="1"/>
            <a:endParaRPr lang="es-ES" altLang="es-ES" i="1" dirty="0"/>
          </a:p>
          <a:p>
            <a:pPr eaLnBrk="1" hangingPunct="1">
              <a:buFontTx/>
              <a:buNone/>
            </a:pPr>
            <a:r>
              <a:rPr lang="es-ES" altLang="es-ES" i="1" dirty="0"/>
              <a:t>		Bol Ter </a:t>
            </a:r>
            <a:r>
              <a:rPr lang="es-ES" altLang="es-ES" i="1" dirty="0" err="1"/>
              <a:t>Andal</a:t>
            </a:r>
            <a:r>
              <a:rPr lang="es-ES" altLang="es-ES" i="1" dirty="0"/>
              <a:t>. 2024; 39(01)</a:t>
            </a:r>
          </a:p>
          <a:p>
            <a:pPr eaLnBrk="1" hangingPunct="1">
              <a:buFontTx/>
              <a:buNone/>
            </a:pPr>
            <a:r>
              <a:rPr lang="es-ES" altLang="es-ES" dirty="0"/>
              <a:t>		</a:t>
            </a:r>
            <a:r>
              <a:rPr lang="es-ES" altLang="es-ES" dirty="0">
                <a:hlinkClick r:id="rId2"/>
              </a:rPr>
              <a:t>http://www.cadime.es/</a:t>
            </a:r>
            <a:r>
              <a:rPr lang="es-ES" altLang="es-ES" dirty="0"/>
              <a:t>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DD063FB-7B62-4439-870B-6E6974EABE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981198"/>
            <a:ext cx="5192313" cy="361645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1310116" y="1124744"/>
            <a:ext cx="80645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s-ES" altLang="es-ES" sz="3600" b="1" i="1" dirty="0">
                <a:solidFill>
                  <a:srgbClr val="EF3340"/>
                </a:solidFill>
              </a:rPr>
              <a:t>Justificación:</a:t>
            </a:r>
            <a:endParaRPr lang="es-ES" altLang="es-ES" sz="3600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331640" y="4092173"/>
            <a:ext cx="7200800" cy="2073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63" tIns="45683" rIns="91363" bIns="45683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es-ES" altLang="es-ES" sz="3600" b="1" i="1" dirty="0">
                <a:solidFill>
                  <a:srgbClr val="EF3340"/>
                </a:solidFill>
              </a:rPr>
              <a:t>Objetivo:</a:t>
            </a:r>
          </a:p>
          <a:p>
            <a:pPr marL="0" algn="just" eaLnBrk="1" hangingPunct="1">
              <a:spcBef>
                <a:spcPct val="20000"/>
              </a:spcBef>
            </a:pPr>
            <a:r>
              <a:rPr lang="es-ES" sz="1800" i="1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Actualizar los conocimientos sobre la </a:t>
            </a:r>
            <a:r>
              <a:rPr lang="es-ES" sz="1800" i="1" dirty="0" err="1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fotoprotección</a:t>
            </a:r>
            <a:r>
              <a:rPr lang="es-ES" sz="1800" i="1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y las lesiones solares que pueden producirse, así como ofrecer un listado de los medicamentos que pueden aumentar el riesgo de fotosensibilidad.</a:t>
            </a:r>
            <a:endParaRPr lang="es-ES" altLang="es-ES" sz="3200" i="1" dirty="0">
              <a:latin typeface="+mn-lt"/>
            </a:endParaRPr>
          </a:p>
          <a:p>
            <a:pPr algn="just" eaLnBrk="1" hangingPunct="1">
              <a:spcBef>
                <a:spcPct val="20000"/>
              </a:spcBef>
            </a:pPr>
            <a:endParaRPr lang="es-ES" altLang="es-ES" sz="3200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DC1B7B33-6FFD-C75B-EAD3-A21375682280}"/>
              </a:ext>
            </a:extLst>
          </p:cNvPr>
          <p:cNvSpPr txBox="1"/>
          <p:nvPr/>
        </p:nvSpPr>
        <p:spPr>
          <a:xfrm>
            <a:off x="1331640" y="1755419"/>
            <a:ext cx="7200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800" i="1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La OMS ha reconocido que la sobrexposición a la radiación                           ultravioleta es la responsable de los cánceres de piel (carcinoma de células basales, de células escamosas y melanoma), cuya incidencia en España ha aumentado un 40% en los últimos cuatro años, y se prevé que en el 2040 la incidencia de melanoma llegue a superar al cáncer de pulmón y colon, ocupando el segundo lugar en incidencia global.</a:t>
            </a:r>
            <a:endParaRPr lang="es-ES" i="1" dirty="0">
              <a:latin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5616" y="188640"/>
            <a:ext cx="7776864" cy="56207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s-ES" altLang="es-ES" sz="3600" b="1" dirty="0">
                <a:solidFill>
                  <a:srgbClr val="EF3340"/>
                </a:solidFill>
              </a:rPr>
              <a:t>Radiación solar y tipos de filtros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930F4CD-7AB3-C932-3830-1804D92776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645024"/>
            <a:ext cx="4104456" cy="273630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E56D44B-7688-56F0-9E99-701F2DB85662}"/>
              </a:ext>
            </a:extLst>
          </p:cNvPr>
          <p:cNvSpPr txBox="1"/>
          <p:nvPr/>
        </p:nvSpPr>
        <p:spPr>
          <a:xfrm>
            <a:off x="1043608" y="1124744"/>
            <a:ext cx="72728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rgbClr val="FF0000"/>
                </a:solidFill>
              </a:rPr>
              <a:t>Radiación solar UV que alcanzar la superficie terrestre:</a:t>
            </a:r>
          </a:p>
          <a:p>
            <a:endParaRPr lang="es-ES" sz="800" dirty="0">
              <a:solidFill>
                <a:srgbClr val="FF0000"/>
              </a:solidFill>
            </a:endParaRPr>
          </a:p>
          <a:p>
            <a:pPr marL="452438" indent="-285750" algn="just">
              <a:buFont typeface="Arial" panose="020B0604020202020204" pitchFamily="34" charset="0"/>
              <a:buChar char="•"/>
            </a:pPr>
            <a:r>
              <a:rPr lang="es-ES" sz="1600" dirty="0"/>
              <a:t>UVB: radiación de mayor energía, menor poder de penetración pero su efecto es más dañino que las UVA. Actúan en capas más superficiales de la piel, y son responsables del eritema y las quemaduras solares, además de provocar daño directo en el ADN.</a:t>
            </a:r>
          </a:p>
          <a:p>
            <a:pPr marL="452438" indent="-285750" algn="just">
              <a:buFont typeface="Arial" panose="020B0604020202020204" pitchFamily="34" charset="0"/>
              <a:buChar char="•"/>
            </a:pPr>
            <a:endParaRPr lang="es-ES" sz="1600" dirty="0"/>
          </a:p>
          <a:p>
            <a:pPr marL="452438" indent="-285750" algn="just">
              <a:buFont typeface="Arial" panose="020B0604020202020204" pitchFamily="34" charset="0"/>
              <a:buChar char="•"/>
            </a:pPr>
            <a:r>
              <a:rPr lang="es-ES" sz="1600" dirty="0"/>
              <a:t>UVA: radiación de menor energía, pero con mayor poder de penetración que las UVB, llegando a capas profundas de la dermis. Son responsables de la pigmentación, </a:t>
            </a:r>
            <a:r>
              <a:rPr lang="es-ES" sz="1600" dirty="0" err="1"/>
              <a:t>fotoenvejecimiento</a:t>
            </a:r>
            <a:r>
              <a:rPr lang="es-ES" sz="1600" dirty="0"/>
              <a:t>, y daño en el ADN. </a:t>
            </a:r>
          </a:p>
          <a:p>
            <a:pPr marL="452438" indent="-285750" algn="just">
              <a:buFont typeface="Arial" panose="020B0604020202020204" pitchFamily="34" charset="0"/>
              <a:buChar char="•"/>
            </a:pPr>
            <a:endParaRPr lang="es-ES" sz="1600" dirty="0"/>
          </a:p>
          <a:p>
            <a:r>
              <a:rPr lang="es-ES" sz="1600" dirty="0">
                <a:solidFill>
                  <a:srgbClr val="FF0000"/>
                </a:solidFill>
              </a:rPr>
              <a:t>Tipos de filtros solares:</a:t>
            </a:r>
          </a:p>
          <a:p>
            <a:pPr marL="452438" indent="-285750">
              <a:buFont typeface="Arial" panose="020B0604020202020204" pitchFamily="34" charset="0"/>
              <a:buChar char="•"/>
            </a:pPr>
            <a:r>
              <a:rPr lang="es-ES" sz="1600" dirty="0"/>
              <a:t>Filtros orgánicos o químicos</a:t>
            </a:r>
          </a:p>
          <a:p>
            <a:pPr marL="452438" indent="-285750">
              <a:buFont typeface="Arial" panose="020B0604020202020204" pitchFamily="34" charset="0"/>
              <a:buChar char="•"/>
            </a:pPr>
            <a:r>
              <a:rPr lang="es-ES" sz="1600" dirty="0"/>
              <a:t>Filtros inorgánicos o físicos o minerales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E75A71A-DE74-4EF1-A8E0-40DC52683B6F}"/>
              </a:ext>
            </a:extLst>
          </p:cNvPr>
          <p:cNvSpPr txBox="1"/>
          <p:nvPr/>
        </p:nvSpPr>
        <p:spPr>
          <a:xfrm>
            <a:off x="4932040" y="6381328"/>
            <a:ext cx="24482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000" dirty="0"/>
              <a:t>Tomada de: </a:t>
            </a:r>
            <a:r>
              <a:rPr lang="es-ES_tradnl" sz="1000" dirty="0" err="1">
                <a:hlinkClick r:id="rId3"/>
              </a:rPr>
              <a:t>Zou</a:t>
            </a:r>
            <a:r>
              <a:rPr lang="es-ES_tradnl" sz="1000" dirty="0">
                <a:hlinkClick r:id="rId3"/>
              </a:rPr>
              <a:t> W, 2022</a:t>
            </a:r>
            <a:r>
              <a:rPr lang="es-ES_tradnl" sz="1000" dirty="0"/>
              <a:t>.</a:t>
            </a:r>
            <a:endParaRPr lang="es-ES" sz="1000" dirty="0"/>
          </a:p>
        </p:txBody>
      </p:sp>
    </p:spTree>
    <p:extLst>
      <p:ext uri="{BB962C8B-B14F-4D97-AF65-F5344CB8AC3E}">
        <p14:creationId xmlns:p14="http://schemas.microsoft.com/office/powerpoint/2010/main" val="1334905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ulo 1"/>
          <p:cNvSpPr>
            <a:spLocks noGrp="1"/>
          </p:cNvSpPr>
          <p:nvPr>
            <p:ph type="title"/>
          </p:nvPr>
        </p:nvSpPr>
        <p:spPr bwMode="auto">
          <a:xfrm>
            <a:off x="1394726" y="194596"/>
            <a:ext cx="4890849" cy="64807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s-ES" altLang="es-ES" sz="3600" b="1" dirty="0">
                <a:solidFill>
                  <a:srgbClr val="EF3340"/>
                </a:solidFill>
              </a:rPr>
              <a:t>Protección solar</a:t>
            </a:r>
          </a:p>
        </p:txBody>
      </p:sp>
      <p:sp>
        <p:nvSpPr>
          <p:cNvPr id="2" name="AutoShape 2" descr="Dibujo para colorear balanza | Coloring pages, Weighing scale, Free  coloring sheet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61AE78F1-680B-C292-C034-FCAAF1E8AD19}"/>
              </a:ext>
            </a:extLst>
          </p:cNvPr>
          <p:cNvSpPr/>
          <p:nvPr/>
        </p:nvSpPr>
        <p:spPr>
          <a:xfrm>
            <a:off x="1319870" y="1127721"/>
            <a:ext cx="5040560" cy="2561246"/>
          </a:xfrm>
          <a:prstGeom prst="roundRect">
            <a:avLst/>
          </a:prstGeom>
          <a:solidFill>
            <a:srgbClr val="FFD5D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srgbClr val="FF0000"/>
                </a:solidFill>
              </a:rPr>
              <a:t>Factor de protección solar (FPS): frente a UVB</a:t>
            </a:r>
          </a:p>
          <a:p>
            <a:pPr algn="ctr"/>
            <a:endParaRPr lang="es-ES" sz="1600" b="1" dirty="0">
              <a:solidFill>
                <a:srgbClr val="FF0000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sz="1600" dirty="0">
                <a:solidFill>
                  <a:schemeClr val="tx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Í</a:t>
            </a:r>
            <a:r>
              <a:rPr lang="es-ES" sz="160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ndice universal de protección frente a la radiación </a:t>
            </a:r>
            <a:r>
              <a:rPr lang="es-ES" sz="1600" b="1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UVB</a:t>
            </a:r>
            <a:r>
              <a:rPr lang="es-ES" sz="160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 que mide la capacidad para inhibir el eritema solar tras la aplicación de un protector solar.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s-ES" sz="1600" dirty="0">
              <a:solidFill>
                <a:schemeClr val="tx1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sz="1600" dirty="0">
                <a:solidFill>
                  <a:schemeClr val="tx1"/>
                </a:solidFill>
                <a:cs typeface="Arial" panose="020B0604020202020204" pitchFamily="34" charset="0"/>
              </a:rPr>
              <a:t>Se distinguen 4 categorías de FPS.</a:t>
            </a:r>
            <a:endParaRPr lang="es-ES" sz="1600" dirty="0">
              <a:solidFill>
                <a:schemeClr val="tx1"/>
              </a:solidFill>
            </a:endParaRP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E5772C0B-E8DB-8347-5C4A-97451D41E0A0}"/>
              </a:ext>
            </a:extLst>
          </p:cNvPr>
          <p:cNvSpPr/>
          <p:nvPr/>
        </p:nvSpPr>
        <p:spPr>
          <a:xfrm>
            <a:off x="3635896" y="3974021"/>
            <a:ext cx="5040560" cy="2623331"/>
          </a:xfrm>
          <a:prstGeom prst="roundRect">
            <a:avLst/>
          </a:prstGeom>
          <a:solidFill>
            <a:srgbClr val="FFD5D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srgbClr val="FF0000"/>
                </a:solidFill>
              </a:rPr>
              <a:t>Protección frente a UVA</a:t>
            </a:r>
          </a:p>
          <a:p>
            <a:pPr algn="ctr"/>
            <a:endParaRPr lang="es-ES" sz="1600" b="1" dirty="0">
              <a:solidFill>
                <a:srgbClr val="FF0000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sz="1600" dirty="0">
                <a:solidFill>
                  <a:schemeClr val="tx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Según normativa europea, aparece rodeado por un círculo y supone al menos </a:t>
            </a:r>
            <a:r>
              <a:rPr lang="es-ES" sz="160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1/3 del FPS (protección frente a UVB).</a:t>
            </a:r>
          </a:p>
          <a:p>
            <a:endParaRPr lang="es-ES" sz="1600" dirty="0">
              <a:solidFill>
                <a:schemeClr val="tx1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sz="1600" dirty="0">
                <a:solidFill>
                  <a:schemeClr val="tx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También puede </a:t>
            </a:r>
            <a:r>
              <a:rPr lang="es-ES" sz="160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expresarse </a:t>
            </a:r>
            <a:r>
              <a:rPr lang="es-ES" sz="1600" dirty="0">
                <a:solidFill>
                  <a:schemeClr val="tx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como signos positivos (+ a ++++), según el</a:t>
            </a:r>
            <a:r>
              <a:rPr lang="es-ES" sz="160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1600" i="1" dirty="0" err="1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Protection</a:t>
            </a:r>
            <a:r>
              <a:rPr lang="es-ES" sz="1600" i="1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Grade of UVA</a:t>
            </a:r>
            <a:r>
              <a:rPr lang="es-ES" sz="160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1600" i="1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(PA)</a:t>
            </a:r>
            <a:r>
              <a:rPr lang="es-ES" sz="1600" dirty="0">
                <a:solidFill>
                  <a:schemeClr val="tx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es-ES" sz="160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s-ES" sz="16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5540DAA-7CC7-96DA-664C-0B2A4B1CB6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4726" y="5545005"/>
            <a:ext cx="1609725" cy="704850"/>
          </a:xfrm>
          <a:prstGeom prst="rect">
            <a:avLst/>
          </a:prstGeom>
        </p:spPr>
      </p:pic>
      <p:sp>
        <p:nvSpPr>
          <p:cNvPr id="8" name="Diagrama de flujo: conector 7">
            <a:extLst>
              <a:ext uri="{FF2B5EF4-FFF2-40B4-BE49-F238E27FC236}">
                <a16:creationId xmlns:a16="http://schemas.microsoft.com/office/drawing/2014/main" id="{7E46CD3E-D2DA-6E8F-A333-17B467D3E9F6}"/>
              </a:ext>
            </a:extLst>
          </p:cNvPr>
          <p:cNvSpPr/>
          <p:nvPr/>
        </p:nvSpPr>
        <p:spPr>
          <a:xfrm>
            <a:off x="1731536" y="4452016"/>
            <a:ext cx="936104" cy="864096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UVA</a:t>
            </a:r>
          </a:p>
        </p:txBody>
      </p: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A63899B4-7998-0620-4712-1411BDE2E1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1734900"/>
              </p:ext>
            </p:extLst>
          </p:nvPr>
        </p:nvGraphicFramePr>
        <p:xfrm>
          <a:off x="6732240" y="1975718"/>
          <a:ext cx="1728192" cy="159729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983766">
                  <a:extLst>
                    <a:ext uri="{9D8B030D-6E8A-4147-A177-3AD203B41FA5}">
                      <a16:colId xmlns:a16="http://schemas.microsoft.com/office/drawing/2014/main" val="4256780110"/>
                    </a:ext>
                  </a:extLst>
                </a:gridCol>
                <a:gridCol w="744426">
                  <a:extLst>
                    <a:ext uri="{9D8B030D-6E8A-4147-A177-3AD203B41FA5}">
                      <a16:colId xmlns:a16="http://schemas.microsoft.com/office/drawing/2014/main" val="391321357"/>
                    </a:ext>
                  </a:extLst>
                </a:gridCol>
              </a:tblGrid>
              <a:tr h="448502">
                <a:tc>
                  <a:txBody>
                    <a:bodyPr/>
                    <a:lstStyle/>
                    <a:p>
                      <a:pPr algn="ctr"/>
                      <a:r>
                        <a:rPr lang="es-ES" sz="1100" dirty="0"/>
                        <a:t>Categorías FPS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/>
                        <a:t>FPS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2212228"/>
                  </a:ext>
                </a:extLst>
              </a:tr>
              <a:tr h="287199">
                <a:tc>
                  <a:txBody>
                    <a:bodyPr/>
                    <a:lstStyle/>
                    <a:p>
                      <a:r>
                        <a:rPr lang="es-ES" sz="1200" dirty="0"/>
                        <a:t>Baja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6-10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2802476"/>
                  </a:ext>
                </a:extLst>
              </a:tr>
              <a:tr h="287199">
                <a:tc>
                  <a:txBody>
                    <a:bodyPr/>
                    <a:lstStyle/>
                    <a:p>
                      <a:r>
                        <a:rPr lang="es-ES" sz="1200" dirty="0"/>
                        <a:t>Media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15-25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321790"/>
                  </a:ext>
                </a:extLst>
              </a:tr>
              <a:tr h="287199">
                <a:tc>
                  <a:txBody>
                    <a:bodyPr/>
                    <a:lstStyle/>
                    <a:p>
                      <a:r>
                        <a:rPr lang="es-ES" sz="1200" dirty="0"/>
                        <a:t>Alta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30-50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6730898"/>
                  </a:ext>
                </a:extLst>
              </a:tr>
              <a:tr h="287199">
                <a:tc>
                  <a:txBody>
                    <a:bodyPr/>
                    <a:lstStyle/>
                    <a:p>
                      <a:r>
                        <a:rPr lang="es-ES" sz="1200" dirty="0"/>
                        <a:t>Muy alta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50+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4061744"/>
                  </a:ext>
                </a:extLst>
              </a:tr>
            </a:tbl>
          </a:graphicData>
        </a:graphic>
      </p:graphicFrame>
      <p:pic>
        <p:nvPicPr>
          <p:cNvPr id="10" name="Imagen 9">
            <a:extLst>
              <a:ext uri="{FF2B5EF4-FFF2-40B4-BE49-F238E27FC236}">
                <a16:creationId xmlns:a16="http://schemas.microsoft.com/office/drawing/2014/main" id="{0BBA8F8F-4F83-40C9-99E8-D8C55B62E5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256" y="184550"/>
            <a:ext cx="968159" cy="1623803"/>
          </a:xfrm>
          <a:prstGeom prst="rect">
            <a:avLst/>
          </a:prstGeom>
        </p:spPr>
      </p:pic>
      <p:cxnSp>
        <p:nvCxnSpPr>
          <p:cNvPr id="7" name="Conector recto de flecha 6"/>
          <p:cNvCxnSpPr/>
          <p:nvPr/>
        </p:nvCxnSpPr>
        <p:spPr>
          <a:xfrm>
            <a:off x="5148064" y="3284984"/>
            <a:ext cx="1440000" cy="0"/>
          </a:xfrm>
          <a:prstGeom prst="straightConnector1">
            <a:avLst/>
          </a:prstGeom>
          <a:ln w="50800">
            <a:solidFill>
              <a:srgbClr val="FF0000"/>
            </a:solidFill>
            <a:prstDash val="sysDash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2667640" y="4653135"/>
            <a:ext cx="1112272" cy="352915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4451" y="5641627"/>
            <a:ext cx="772756" cy="35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609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ulo 1"/>
          <p:cNvSpPr>
            <a:spLocks noGrp="1"/>
          </p:cNvSpPr>
          <p:nvPr>
            <p:ph type="title"/>
          </p:nvPr>
        </p:nvSpPr>
        <p:spPr bwMode="auto">
          <a:xfrm>
            <a:off x="1226467" y="213864"/>
            <a:ext cx="7704856" cy="64807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s-ES" altLang="es-ES" sz="3600" b="1" dirty="0">
                <a:solidFill>
                  <a:srgbClr val="EF3340"/>
                </a:solidFill>
              </a:rPr>
              <a:t>Frecuencia de aplicación</a:t>
            </a:r>
          </a:p>
        </p:txBody>
      </p:sp>
      <p:sp>
        <p:nvSpPr>
          <p:cNvPr id="2" name="AutoShape 2" descr="Dibujo para colorear balanza | Coloring pages, Weighing scale, Free  coloring sheet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C212D2A-F91F-4A5F-A4B6-BE6670BF8E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955750"/>
            <a:ext cx="7165666" cy="5869247"/>
          </a:xfrm>
          <a:prstGeom prst="rect">
            <a:avLst/>
          </a:prstGeom>
        </p:spPr>
      </p:pic>
      <p:sp>
        <p:nvSpPr>
          <p:cNvPr id="33" name="CuadroTexto 32">
            <a:extLst>
              <a:ext uri="{FF2B5EF4-FFF2-40B4-BE49-F238E27FC236}">
                <a16:creationId xmlns:a16="http://schemas.microsoft.com/office/drawing/2014/main" id="{BB50F9D5-7CBD-4A0C-8E12-97E4CD6B37C2}"/>
              </a:ext>
            </a:extLst>
          </p:cNvPr>
          <p:cNvSpPr txBox="1"/>
          <p:nvPr/>
        </p:nvSpPr>
        <p:spPr>
          <a:xfrm>
            <a:off x="5103415" y="6367137"/>
            <a:ext cx="24482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000" dirty="0"/>
              <a:t>Tomada de: </a:t>
            </a:r>
            <a:r>
              <a:rPr lang="es-ES_tradnl" sz="1000" dirty="0" err="1">
                <a:hlinkClick r:id="rId3"/>
              </a:rPr>
              <a:t>Parwaiz</a:t>
            </a:r>
            <a:r>
              <a:rPr lang="es-ES_tradnl" sz="1000" dirty="0">
                <a:hlinkClick r:id="rId3"/>
              </a:rPr>
              <a:t> S, 2023</a:t>
            </a:r>
            <a:r>
              <a:rPr lang="es-ES_tradnl" sz="1000" dirty="0"/>
              <a:t>.</a:t>
            </a:r>
            <a:endParaRPr lang="es-ES" sz="1000" dirty="0"/>
          </a:p>
        </p:txBody>
      </p:sp>
    </p:spTree>
    <p:extLst>
      <p:ext uri="{BB962C8B-B14F-4D97-AF65-F5344CB8AC3E}">
        <p14:creationId xmlns:p14="http://schemas.microsoft.com/office/powerpoint/2010/main" val="2332114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259632" y="163639"/>
            <a:ext cx="7488832" cy="647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63" tIns="45683" rIns="91363" bIns="45683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s-ES" altLang="es-ES" sz="3600" b="1" dirty="0">
                <a:solidFill>
                  <a:srgbClr val="EF3340"/>
                </a:solidFill>
              </a:rPr>
              <a:t>Tipo de piel y protección</a:t>
            </a:r>
            <a:r>
              <a:rPr lang="es-ES" altLang="es-ES" sz="4000" b="1" dirty="0">
                <a:solidFill>
                  <a:srgbClr val="EF3340"/>
                </a:solidFill>
              </a:rPr>
              <a:t> solar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77887EF-2D2D-92D3-B740-DB61582A1147}"/>
              </a:ext>
            </a:extLst>
          </p:cNvPr>
          <p:cNvSpPr txBox="1"/>
          <p:nvPr/>
        </p:nvSpPr>
        <p:spPr>
          <a:xfrm>
            <a:off x="1259632" y="942498"/>
            <a:ext cx="7488832" cy="18158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s-ES" sz="16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Se puede clasificar mediante las categorías de:</a:t>
            </a:r>
          </a:p>
          <a:p>
            <a:pPr algn="just"/>
            <a:endParaRPr lang="es-ES" sz="1600" dirty="0">
              <a:effectLst/>
              <a:latin typeface="+mn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S" sz="1600" b="1" dirty="0" err="1">
                <a:latin typeface="+mn-lt"/>
                <a:ea typeface="Times New Roman" panose="02020603050405020304" pitchFamily="18" charset="0"/>
              </a:rPr>
              <a:t>F</a:t>
            </a:r>
            <a:r>
              <a:rPr lang="es-ES" sz="1600" b="1" dirty="0" err="1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ototipo</a:t>
            </a:r>
            <a:r>
              <a:rPr lang="es-ES" sz="1600" b="1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de piel</a:t>
            </a:r>
            <a:r>
              <a:rPr lang="es-ES" sz="16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(clasificación de </a:t>
            </a:r>
            <a:r>
              <a:rPr lang="es-ES" sz="1600" i="1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Fitzpatrick</a:t>
            </a:r>
            <a:r>
              <a:rPr lang="es-ES" sz="16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), que se basa en la reactividad solar; o,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s-ES" sz="1600" dirty="0">
              <a:effectLst/>
              <a:latin typeface="+mn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S" sz="1600" b="1" dirty="0">
                <a:latin typeface="+mn-lt"/>
                <a:ea typeface="Times New Roman" panose="02020603050405020304" pitchFamily="18" charset="0"/>
              </a:rPr>
              <a:t>Color de la piel</a:t>
            </a:r>
            <a:r>
              <a:rPr lang="es-ES" sz="1600" dirty="0">
                <a:latin typeface="+mn-lt"/>
                <a:ea typeface="Times New Roman" panose="02020603050405020304" pitchFamily="18" charset="0"/>
              </a:rPr>
              <a:t>, según </a:t>
            </a:r>
            <a:r>
              <a:rPr lang="es-ES" sz="16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el ángulo de tipología individual (ITA) que mide la pigmentación constitutiva. </a:t>
            </a:r>
            <a:endParaRPr lang="es-ES" sz="1600" dirty="0">
              <a:latin typeface="+mn-lt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D30CC7B-5F77-40B1-9EA9-0A2487216F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" t="2401" r="42125" b="20600"/>
          <a:stretch/>
        </p:blipFill>
        <p:spPr>
          <a:xfrm>
            <a:off x="2411760" y="2889539"/>
            <a:ext cx="5184576" cy="3838972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B4C6A99-9201-477F-A93D-958F2CC4F117}"/>
              </a:ext>
            </a:extLst>
          </p:cNvPr>
          <p:cNvSpPr txBox="1"/>
          <p:nvPr/>
        </p:nvSpPr>
        <p:spPr>
          <a:xfrm>
            <a:off x="2411760" y="6417362"/>
            <a:ext cx="24482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000" dirty="0"/>
              <a:t>Tomada de: </a:t>
            </a:r>
            <a:r>
              <a:rPr lang="es-ES_tradnl" sz="1000" dirty="0">
                <a:hlinkClick r:id="rId3"/>
              </a:rPr>
              <a:t>Passeron T, 2021</a:t>
            </a:r>
            <a:r>
              <a:rPr lang="es-ES_tradnl" sz="1000" dirty="0"/>
              <a:t>.</a:t>
            </a:r>
            <a:endParaRPr lang="es-ES" sz="1000" dirty="0"/>
          </a:p>
        </p:txBody>
      </p:sp>
    </p:spTree>
    <p:extLst>
      <p:ext uri="{BB962C8B-B14F-4D97-AF65-F5344CB8AC3E}">
        <p14:creationId xmlns:p14="http://schemas.microsoft.com/office/powerpoint/2010/main" val="3974359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295128" y="198304"/>
            <a:ext cx="7488832" cy="647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63" tIns="45683" rIns="91363" bIns="45683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s-ES" altLang="es-ES" sz="3600" b="1" dirty="0">
                <a:solidFill>
                  <a:srgbClr val="EF3340"/>
                </a:solidFill>
              </a:rPr>
              <a:t>Tipos de lesiones solares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4C6A7C60-ADEB-EBCA-7BBB-396B94B9EF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91913818"/>
              </p:ext>
            </p:extLst>
          </p:nvPr>
        </p:nvGraphicFramePr>
        <p:xfrm>
          <a:off x="1295128" y="1131319"/>
          <a:ext cx="5256584" cy="4233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Imagen 7">
            <a:extLst>
              <a:ext uri="{FF2B5EF4-FFF2-40B4-BE49-F238E27FC236}">
                <a16:creationId xmlns:a16="http://schemas.microsoft.com/office/drawing/2014/main" id="{3CF5F48E-C43C-4006-BC7C-E88A50A12EE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01" b="4850"/>
          <a:stretch/>
        </p:blipFill>
        <p:spPr>
          <a:xfrm>
            <a:off x="6732240" y="1772816"/>
            <a:ext cx="1909210" cy="2016224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BAE4B4C-BDBF-4D9D-B550-AA333F90267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8" t="8000" r="8500" b="5901"/>
          <a:stretch/>
        </p:blipFill>
        <p:spPr>
          <a:xfrm>
            <a:off x="7020272" y="4365104"/>
            <a:ext cx="1379567" cy="136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865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onector recto 14"/>
          <p:cNvCxnSpPr/>
          <p:nvPr/>
        </p:nvCxnSpPr>
        <p:spPr>
          <a:xfrm>
            <a:off x="4435177" y="1412776"/>
            <a:ext cx="0" cy="538796"/>
          </a:xfrm>
          <a:prstGeom prst="line">
            <a:avLst/>
          </a:prstGeom>
          <a:ln w="44450">
            <a:solidFill>
              <a:srgbClr val="96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n 8">
            <a:extLst>
              <a:ext uri="{FF2B5EF4-FFF2-40B4-BE49-F238E27FC236}">
                <a16:creationId xmlns:a16="http://schemas.microsoft.com/office/drawing/2014/main" id="{DDF1C2F3-838F-4999-4471-921F16571F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4608" y="2647738"/>
            <a:ext cx="1138576" cy="853934"/>
          </a:xfrm>
          <a:prstGeom prst="rect">
            <a:avLst/>
          </a:prstGeom>
        </p:spPr>
      </p:pic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072208" y="198054"/>
            <a:ext cx="7776864" cy="647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63" tIns="45683" rIns="91363" bIns="45683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s-ES" altLang="es-ES" sz="3600" b="1" dirty="0">
                <a:solidFill>
                  <a:srgbClr val="EF3340"/>
                </a:solidFill>
              </a:rPr>
              <a:t>Fármacos </a:t>
            </a:r>
            <a:r>
              <a:rPr lang="es-ES" altLang="es-ES" sz="3600" b="1" dirty="0" err="1">
                <a:solidFill>
                  <a:srgbClr val="EF3340"/>
                </a:solidFill>
              </a:rPr>
              <a:t>fotosensibilizantes</a:t>
            </a:r>
            <a:endParaRPr lang="es-ES" altLang="es-ES" sz="3600" b="1" dirty="0">
              <a:solidFill>
                <a:srgbClr val="EF3340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FF00221-44AF-6271-B60C-FF9205C992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34" t="18267" r="-1"/>
          <a:stretch/>
        </p:blipFill>
        <p:spPr bwMode="auto">
          <a:xfrm>
            <a:off x="2699792" y="4262058"/>
            <a:ext cx="6310350" cy="20102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8E5BCBCA-E594-CDDF-8D48-8012B291F8E7}"/>
              </a:ext>
            </a:extLst>
          </p:cNvPr>
          <p:cNvSpPr txBox="1"/>
          <p:nvPr/>
        </p:nvSpPr>
        <p:spPr>
          <a:xfrm>
            <a:off x="3563888" y="1055449"/>
            <a:ext cx="19442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b="1" dirty="0"/>
              <a:t>MEDICAMENTO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1331640" y="2719082"/>
            <a:ext cx="802838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    Fotosensible                                           </a:t>
            </a:r>
            <a:r>
              <a:rPr lang="es-ES" dirty="0" err="1"/>
              <a:t>Fotosensibilizante</a:t>
            </a:r>
            <a:endParaRPr lang="es-ES" dirty="0"/>
          </a:p>
          <a:p>
            <a:r>
              <a:rPr lang="es-ES" sz="1200" dirty="0"/>
              <a:t>   (Se degrada con la luz)                                                           (Induce respuesta exagerada </a:t>
            </a:r>
          </a:p>
          <a:p>
            <a:r>
              <a:rPr lang="es-ES" sz="1200" dirty="0"/>
              <a:t>                                                                                                          a la radiación solar)</a:t>
            </a:r>
          </a:p>
          <a:p>
            <a:endParaRPr lang="es-ES" dirty="0"/>
          </a:p>
          <a:p>
            <a:endParaRPr lang="es-ES" dirty="0"/>
          </a:p>
        </p:txBody>
      </p:sp>
      <p:cxnSp>
        <p:nvCxnSpPr>
          <p:cNvPr id="6" name="Conector recto 5"/>
          <p:cNvCxnSpPr/>
          <p:nvPr/>
        </p:nvCxnSpPr>
        <p:spPr>
          <a:xfrm flipV="1">
            <a:off x="2354139" y="2046458"/>
            <a:ext cx="4162077" cy="43686"/>
          </a:xfrm>
          <a:prstGeom prst="line">
            <a:avLst/>
          </a:prstGeom>
          <a:ln w="44450">
            <a:solidFill>
              <a:srgbClr val="96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7944" y="1730104"/>
            <a:ext cx="720080" cy="720080"/>
          </a:xfrm>
          <a:prstGeom prst="rect">
            <a:avLst/>
          </a:prstGeom>
        </p:spPr>
      </p:pic>
      <p:cxnSp>
        <p:nvCxnSpPr>
          <p:cNvPr id="11" name="Conector recto de flecha 10"/>
          <p:cNvCxnSpPr/>
          <p:nvPr/>
        </p:nvCxnSpPr>
        <p:spPr>
          <a:xfrm>
            <a:off x="2377114" y="2068301"/>
            <a:ext cx="0" cy="628938"/>
          </a:xfrm>
          <a:prstGeom prst="straightConnector1">
            <a:avLst/>
          </a:prstGeom>
          <a:ln w="44450">
            <a:solidFill>
              <a:srgbClr val="96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/>
          <p:cNvCxnSpPr/>
          <p:nvPr/>
        </p:nvCxnSpPr>
        <p:spPr>
          <a:xfrm>
            <a:off x="6516216" y="3429000"/>
            <a:ext cx="0" cy="288032"/>
          </a:xfrm>
          <a:prstGeom prst="line">
            <a:avLst/>
          </a:prstGeom>
          <a:ln w="41275">
            <a:solidFill>
              <a:srgbClr val="96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/>
          <p:cNvCxnSpPr/>
          <p:nvPr/>
        </p:nvCxnSpPr>
        <p:spPr>
          <a:xfrm>
            <a:off x="5544000" y="3717032"/>
            <a:ext cx="2088232" cy="0"/>
          </a:xfrm>
          <a:prstGeom prst="line">
            <a:avLst/>
          </a:prstGeom>
          <a:ln w="44450">
            <a:solidFill>
              <a:srgbClr val="96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Imagen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5140" y="2023580"/>
            <a:ext cx="262151" cy="762066"/>
          </a:xfrm>
          <a:prstGeom prst="rect">
            <a:avLst/>
          </a:prstGeom>
        </p:spPr>
      </p:pic>
      <p:cxnSp>
        <p:nvCxnSpPr>
          <p:cNvPr id="29" name="Conector recto de flecha 28"/>
          <p:cNvCxnSpPr/>
          <p:nvPr/>
        </p:nvCxnSpPr>
        <p:spPr>
          <a:xfrm>
            <a:off x="5566975" y="3717032"/>
            <a:ext cx="0" cy="432048"/>
          </a:xfrm>
          <a:prstGeom prst="straightConnector1">
            <a:avLst/>
          </a:prstGeom>
          <a:ln w="44450">
            <a:solidFill>
              <a:srgbClr val="96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Imagen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83837" y="3702235"/>
            <a:ext cx="262151" cy="566977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D1C06F2B-A2BA-48DE-8241-5920A12163CB}"/>
              </a:ext>
            </a:extLst>
          </p:cNvPr>
          <p:cNvSpPr txBox="1"/>
          <p:nvPr/>
        </p:nvSpPr>
        <p:spPr>
          <a:xfrm>
            <a:off x="2699792" y="6262133"/>
            <a:ext cx="24482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000" dirty="0"/>
              <a:t>Tomada de: </a:t>
            </a:r>
            <a:r>
              <a:rPr lang="es-ES_tradnl" sz="1000" dirty="0">
                <a:hlinkClick r:id="rId7"/>
              </a:rPr>
              <a:t>Madridejos M, 2021</a:t>
            </a:r>
            <a:r>
              <a:rPr lang="es-ES_tradnl" sz="1000" dirty="0"/>
              <a:t>.</a:t>
            </a:r>
            <a:endParaRPr lang="es-ES" sz="1000" dirty="0"/>
          </a:p>
        </p:txBody>
      </p:sp>
    </p:spTree>
    <p:extLst>
      <p:ext uri="{BB962C8B-B14F-4D97-AF65-F5344CB8AC3E}">
        <p14:creationId xmlns:p14="http://schemas.microsoft.com/office/powerpoint/2010/main" val="436965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043608" y="260648"/>
            <a:ext cx="7776864" cy="647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63" tIns="45683" rIns="91363" bIns="45683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s-ES" altLang="es-ES" sz="3600" b="1" dirty="0">
                <a:solidFill>
                  <a:srgbClr val="EF3340"/>
                </a:solidFill>
              </a:rPr>
              <a:t>Fármacos </a:t>
            </a:r>
            <a:r>
              <a:rPr lang="es-ES" altLang="es-ES" sz="3600" b="1" dirty="0" err="1">
                <a:solidFill>
                  <a:srgbClr val="EF3340"/>
                </a:solidFill>
              </a:rPr>
              <a:t>fotosensibilizantes</a:t>
            </a:r>
            <a:endParaRPr lang="es-ES" altLang="es-ES" sz="3600" b="1" dirty="0">
              <a:solidFill>
                <a:srgbClr val="EF3340"/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022411D-DF16-CBF2-B969-5148B2F5B9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46" b="9337"/>
          <a:stretch/>
        </p:blipFill>
        <p:spPr>
          <a:xfrm>
            <a:off x="1763688" y="1124744"/>
            <a:ext cx="6584808" cy="504056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645411AC-9166-4475-BD09-2B157DBEF8B6}"/>
              </a:ext>
            </a:extLst>
          </p:cNvPr>
          <p:cNvSpPr txBox="1"/>
          <p:nvPr/>
        </p:nvSpPr>
        <p:spPr>
          <a:xfrm>
            <a:off x="1835696" y="6165304"/>
            <a:ext cx="18996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100" dirty="0">
                <a:hlinkClick r:id="rId3"/>
              </a:rPr>
              <a:t>Ver tabla completa</a:t>
            </a:r>
            <a:endParaRPr lang="es-ES" sz="1100" dirty="0"/>
          </a:p>
        </p:txBody>
      </p:sp>
    </p:spTree>
    <p:extLst>
      <p:ext uri="{BB962C8B-B14F-4D97-AF65-F5344CB8AC3E}">
        <p14:creationId xmlns:p14="http://schemas.microsoft.com/office/powerpoint/2010/main" val="181579372"/>
      </p:ext>
    </p:extLst>
  </p:cSld>
  <p:clrMapOvr>
    <a:masterClrMapping/>
  </p:clrMapOvr>
</p:sld>
</file>

<file path=ppt/theme/theme1.xml><?xml version="1.0" encoding="utf-8"?>
<a:theme xmlns:a="http://schemas.openxmlformats.org/drawingml/2006/main" name="BTA2p0_Plantilla">
  <a:themeElements>
    <a:clrScheme name="Plantilla_BTA2p0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CC"/>
      </a:hlink>
      <a:folHlink>
        <a:srgbClr val="FF0000"/>
      </a:folHlink>
    </a:clrScheme>
    <a:fontScheme name="Plantilla_BTA2p0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lantilla_BTA2p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_BTA2p0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_BTA2p0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_BTA2p0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_BTA2p0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_BTA2p0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_BTA2p0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_BTA2p0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_BTA2p0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_BTA2p0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_BTA2p0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_BTA2p0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_BTA2p0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CC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ción2" id="{AF812AA8-A653-4F64-915E-69F5796EA201}" vid="{4F43C3CF-EEFB-4213-942B-D5FAB531E37B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 2022</Template>
  <TotalTime>4099</TotalTime>
  <Words>1016</Words>
  <Application>Microsoft Office PowerPoint</Application>
  <PresentationFormat>Presentación en pantalla (4:3)</PresentationFormat>
  <Paragraphs>103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21" baseType="lpstr">
      <vt:lpstr>Arial</vt:lpstr>
      <vt:lpstr>Baskerville Old Face</vt:lpstr>
      <vt:lpstr>Calibri</vt:lpstr>
      <vt:lpstr>Century Schoolbook</vt:lpstr>
      <vt:lpstr>Courier New</vt:lpstr>
      <vt:lpstr>Open Sans</vt:lpstr>
      <vt:lpstr>Times New Roman</vt:lpstr>
      <vt:lpstr>Wingdings</vt:lpstr>
      <vt:lpstr>BTA2p0_Plantilla</vt:lpstr>
      <vt:lpstr>Protección solar y  fármacos fotosensibilizantes </vt:lpstr>
      <vt:lpstr>Presentación de PowerPoint</vt:lpstr>
      <vt:lpstr>Radiación solar y tipos de filtros</vt:lpstr>
      <vt:lpstr>Protección solar</vt:lpstr>
      <vt:lpstr>Frecuencia de aplicación</vt:lpstr>
      <vt:lpstr>Tipo de piel y protección solar</vt:lpstr>
      <vt:lpstr>Tipos de lesiones solares</vt:lpstr>
      <vt:lpstr>Fármacos fotosensibilizantes</vt:lpstr>
      <vt:lpstr>Fármacos fotosensibilizantes</vt:lpstr>
      <vt:lpstr>Puntos clave</vt:lpstr>
      <vt:lpstr>Bibliografía recomendada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Titulo  BTA 2.0   2019; (xx)</dc:title>
  <dc:creator>CADIME</dc:creator>
  <cp:lastModifiedBy>CADIME</cp:lastModifiedBy>
  <cp:revision>303</cp:revision>
  <cp:lastPrinted>2023-04-17T10:40:28Z</cp:lastPrinted>
  <dcterms:created xsi:type="dcterms:W3CDTF">2023-02-17T10:51:02Z</dcterms:created>
  <dcterms:modified xsi:type="dcterms:W3CDTF">2024-09-20T07:55:19Z</dcterms:modified>
</cp:coreProperties>
</file>