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4" r:id="rId2"/>
    <p:sldId id="257" r:id="rId3"/>
    <p:sldId id="290" r:id="rId4"/>
    <p:sldId id="281" r:id="rId5"/>
    <p:sldId id="313" r:id="rId6"/>
    <p:sldId id="312" r:id="rId7"/>
    <p:sldId id="316" r:id="rId8"/>
    <p:sldId id="318" r:id="rId9"/>
    <p:sldId id="319" r:id="rId10"/>
    <p:sldId id="322" r:id="rId11"/>
    <p:sldId id="323" r:id="rId12"/>
    <p:sldId id="280" r:id="rId13"/>
    <p:sldId id="310" r:id="rId14"/>
    <p:sldId id="264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DIME" initials="CADIME" lastIdx="0" clrIdx="0">
    <p:extLst>
      <p:ext uri="{19B8F6BF-5375-455C-9EA6-DF929625EA0E}">
        <p15:presenceInfo xmlns:p15="http://schemas.microsoft.com/office/powerpoint/2012/main" userId="CADI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6D"/>
    <a:srgbClr val="37A76F"/>
    <a:srgbClr val="319362"/>
    <a:srgbClr val="008000"/>
    <a:srgbClr val="E2F0D9"/>
    <a:srgbClr val="FFC5C5"/>
    <a:srgbClr val="FFE1E1"/>
    <a:srgbClr val="70AD47"/>
    <a:srgbClr val="EF3340"/>
    <a:srgbClr val="DAE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>
      <p:cViewPr varScale="1">
        <p:scale>
          <a:sx n="106" d="100"/>
          <a:sy n="106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DAB3D-8984-4C31-976E-D38D604AC120}" type="datetimeFigureOut">
              <a:rPr lang="es-ES" smtClean="0"/>
              <a:t>22/01/2024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7FCC-23BC-4F3C-8533-0F08C6636DC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5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2603-78F8-4888-B311-624CB6656540}" type="datetimeFigureOut">
              <a:rPr lang="es-ES" smtClean="0"/>
              <a:t>22/01/2024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9B98F-19DC-40EE-98DC-5671B2BA67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697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4060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0627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7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94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703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326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01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2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85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690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367005" cy="6858000"/>
            <a:chOff x="0" y="0"/>
            <a:chExt cx="663" cy="4320"/>
          </a:xfrm>
        </p:grpSpPr>
        <p:sp>
          <p:nvSpPr>
            <p:cNvPr id="10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s-ES" altLang="es-ES" dirty="0"/>
            </a:p>
          </p:txBody>
        </p:sp>
        <p:pic>
          <p:nvPicPr>
            <p:cNvPr id="1029" name="Picture 9" descr="logo_cadi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6"/>
            <a:stretch>
              <a:fillRect/>
            </a:stretch>
          </p:blipFill>
          <p:spPr bwMode="auto">
            <a:xfrm>
              <a:off x="0" y="0"/>
              <a:ext cx="51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" name="Text Box 11"/>
            <p:cNvSpPr txBox="1">
              <a:spLocks noChangeArrowheads="1"/>
            </p:cNvSpPr>
            <p:nvPr/>
          </p:nvSpPr>
          <p:spPr bwMode="auto">
            <a:xfrm rot="16200000">
              <a:off x="-555" y="1305"/>
              <a:ext cx="186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altLang="es-ES" sz="5400" i="1" dirty="0">
                  <a:solidFill>
                    <a:srgbClr val="F47881"/>
                  </a:solidFill>
                  <a:latin typeface="Baskerville Old Face" panose="02020602080505020303" pitchFamily="18" charset="0"/>
                </a:rPr>
                <a:t>BTA  </a:t>
              </a:r>
              <a:r>
                <a:rPr lang="es-ES" altLang="es-ES" sz="5400" dirty="0">
                  <a:solidFill>
                    <a:srgbClr val="EF3340"/>
                  </a:solidFill>
                  <a:latin typeface="Baskerville Old Face" panose="02020602080505020303" pitchFamily="18" charset="0"/>
                </a:rPr>
                <a:t>2.0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9331" y="5450011"/>
            <a:ext cx="2035637" cy="585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consort-statement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equator-network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ruposdetrabajo.sefh.es/genesis/genesis/Documents/A_MADRE_MANUAL_3_0_COMPLETO_sinimag.pdf" TargetMode="External"/><Relationship Id="rId5" Type="http://schemas.openxmlformats.org/officeDocument/2006/relationships/hyperlink" Target="https://www.cadime.es/attachments/article/176/PNT_2011.pdf" TargetMode="External"/><Relationship Id="rId4" Type="http://schemas.openxmlformats.org/officeDocument/2006/relationships/hyperlink" Target="https://redcaspe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cadime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805B6D-CB1A-4BF7-920A-FD60BBA3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39" y="980728"/>
            <a:ext cx="8153261" cy="4608512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C8C8E37-D1B9-4FC5-B29E-1090106F0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16632"/>
            <a:ext cx="6875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s-ES" sz="1000" i="1" dirty="0"/>
              <a:t>Centro Andaluz de Documentación e Información de Medicamentos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DB5CCF-4287-4B9D-B7ED-E2F0F9E28D03}"/>
              </a:ext>
            </a:extLst>
          </p:cNvPr>
          <p:cNvGrpSpPr>
            <a:grpSpLocks/>
          </p:cNvGrpSpPr>
          <p:nvPr/>
        </p:nvGrpSpPr>
        <p:grpSpPr bwMode="auto">
          <a:xfrm>
            <a:off x="1022257" y="6376243"/>
            <a:ext cx="8029575" cy="365125"/>
            <a:chOff x="567" y="4090"/>
            <a:chExt cx="5058" cy="230"/>
          </a:xfrm>
        </p:grpSpPr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DA13C3F3-4DBE-4416-8C70-F4A55FC0F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4090"/>
              <a:ext cx="467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altLang="es-ES" sz="900" dirty="0"/>
                <a:t>Queda expresamente prohibida la reproducción de este documento con ánimo de lucro o fines comerciales. Cualquier transmisión, distribución, reproducción, almacenamiento, o modificación total o parcial, del contenido será de exclusiva responsabilidad de quien lo realice. </a:t>
              </a:r>
            </a:p>
          </p:txBody>
        </p:sp>
        <p:pic>
          <p:nvPicPr>
            <p:cNvPr id="9" name="Picture 8" descr="88x31">
              <a:extLst>
                <a:ext uri="{FF2B5EF4-FFF2-40B4-BE49-F238E27FC236}">
                  <a16:creationId xmlns:a16="http://schemas.microsoft.com/office/drawing/2014/main" id="{1996B4F9-4160-45DE-8FE3-3618CAFD4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4110"/>
              <a:ext cx="38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F1EC1C63-EBDB-49C2-AB36-B6950FD0C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941" y="1427439"/>
            <a:ext cx="3771099" cy="28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sz="3000" b="1" dirty="0">
                <a:solidFill>
                  <a:srgbClr val="EF334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Ensayos clínicos aleatorizados con medicamentos: nociones básicas</a:t>
            </a:r>
            <a:endParaRPr lang="es-ES" alt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4182147-0D08-4399-952D-218E5DEA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891" y="5153853"/>
            <a:ext cx="3005197" cy="4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altLang="es-ES" sz="2000" i="1" dirty="0">
                <a:solidFill>
                  <a:schemeClr val="tx1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BTA 2.0  </a:t>
            </a:r>
            <a:r>
              <a:rPr lang="es-ES" altLang="es-ES" sz="2000" dirty="0">
                <a:solidFill>
                  <a:schemeClr val="tx1"/>
                </a:solidFill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2023;(38)2</a:t>
            </a:r>
            <a:r>
              <a:rPr lang="es-ES" altLang="es-ES" sz="3200" dirty="0">
                <a:latin typeface="Century Schoolbook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s-ES" altLang="es-ES" sz="3600" dirty="0">
              <a:latin typeface="Century Schoolbook" panose="020406040505050203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4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DBF565-AB99-4C20-BE19-664C0F7F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120" y="188640"/>
            <a:ext cx="7920880" cy="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Tipos de Análisis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C811C28-81CA-4E73-821F-04F0DA600D60}"/>
              </a:ext>
            </a:extLst>
          </p:cNvPr>
          <p:cNvSpPr/>
          <p:nvPr/>
        </p:nvSpPr>
        <p:spPr>
          <a:xfrm>
            <a:off x="1223120" y="1340768"/>
            <a:ext cx="77048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</a:rPr>
              <a:t>Análisis por intención de tratar (ITT):</a:t>
            </a:r>
            <a:r>
              <a:rPr lang="es-ES" dirty="0"/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Se analizan todos los sujetos aleatorizados a cada rama.</a:t>
            </a:r>
          </a:p>
          <a:p>
            <a:pPr lvl="1" algn="just"/>
            <a:r>
              <a:rPr lang="es-ES" dirty="0"/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Se pretende evitar que las pérdidas, la exclusión de pacientes o cualquier suceso posterior a la asignación pueda sesgar los resultados o maximizar la eficacia aparente.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b="1" dirty="0">
                <a:solidFill>
                  <a:srgbClr val="FF0000"/>
                </a:solidFill>
              </a:rPr>
              <a:t>Análisis por protocolo (PP):</a:t>
            </a:r>
            <a:r>
              <a:rPr lang="es-ES" dirty="0"/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Se incluyen solamente a aquellos pacientes que cumplieron con la planificación del tratamiento y han seguido las instrucciones del protocolo del ensayo.</a:t>
            </a:r>
          </a:p>
          <a:p>
            <a:pPr lvl="1" algn="just"/>
            <a:endParaRPr lang="es-E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/>
              <a:t>En algunos casos puede ser necesario mostrar el análisis con los cambios de grupo o de tratamiento de los participantes: análisis por tratamiento recibido </a:t>
            </a:r>
            <a:r>
              <a:rPr lang="es-ES" i="1" dirty="0"/>
              <a:t>(as </a:t>
            </a:r>
            <a:r>
              <a:rPr lang="es-ES" i="1" dirty="0" err="1"/>
              <a:t>treated</a:t>
            </a:r>
            <a:r>
              <a:rPr lang="es-ES" i="1" dirty="0"/>
              <a:t>)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044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5DBF565-AB99-4C20-BE19-664C0F7F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120" y="188640"/>
            <a:ext cx="7920880" cy="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Calidad en la Investigación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03648" y="1124744"/>
            <a:ext cx="7488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Buena Práctica Clínica</a:t>
            </a:r>
            <a:r>
              <a:rPr lang="es-ES" dirty="0"/>
              <a:t>: estándares metodológicos, éticos y legales.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Listas de verificación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red </a:t>
            </a:r>
            <a:r>
              <a:rPr lang="es-ES" dirty="0" err="1">
                <a:hlinkClick r:id="rId2"/>
              </a:rPr>
              <a:t>Equator</a:t>
            </a:r>
            <a:r>
              <a:rPr lang="es-ES" dirty="0">
                <a:hlinkClick r:id="rId2"/>
              </a:rPr>
              <a:t> </a:t>
            </a:r>
            <a:r>
              <a:rPr lang="es-ES" dirty="0"/>
              <a:t>         </a:t>
            </a:r>
            <a:r>
              <a:rPr lang="es-ES" dirty="0">
                <a:hlinkClick r:id="rId3"/>
              </a:rPr>
              <a:t>lista CONSORT</a:t>
            </a:r>
            <a:endParaRPr lang="es-ES" dirty="0"/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b="1" dirty="0"/>
              <a:t>Lectura crítica</a:t>
            </a:r>
            <a:r>
              <a:rPr lang="es-ES" dirty="0"/>
              <a:t>: grupo </a:t>
            </a:r>
            <a:r>
              <a:rPr lang="es-ES" dirty="0" err="1">
                <a:hlinkClick r:id="rId4"/>
              </a:rPr>
              <a:t>CASPe</a:t>
            </a:r>
            <a:r>
              <a:rPr lang="es-ES" dirty="0"/>
              <a:t>, grupo </a:t>
            </a:r>
            <a:r>
              <a:rPr lang="es-ES" dirty="0" err="1">
                <a:hlinkClick r:id="rId5"/>
              </a:rPr>
              <a:t>CmENM</a:t>
            </a:r>
            <a:r>
              <a:rPr lang="es-ES" dirty="0"/>
              <a:t>, grupo </a:t>
            </a:r>
            <a:r>
              <a:rPr lang="es-ES" dirty="0">
                <a:hlinkClick r:id="rId6"/>
              </a:rPr>
              <a:t>GÉNESIS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580112" y="1863408"/>
            <a:ext cx="360040" cy="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2780928"/>
            <a:ext cx="7633521" cy="34456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4801" r="60237" b="34600"/>
          <a:stretch/>
        </p:blipFill>
        <p:spPr>
          <a:xfrm>
            <a:off x="7020272" y="5081067"/>
            <a:ext cx="1872208" cy="13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3628" y="188640"/>
            <a:ext cx="7704856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Puntos clave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15616" y="1052736"/>
            <a:ext cx="79208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r>
              <a:rPr lang="es-ES" sz="1400" dirty="0"/>
              <a:t>El ensayo clínico aleatorizado (ECA) es el tipo de diseño más adecuado para evaluar la eficacia de una intervención sanitaria y establecer la relación causal.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endParaRPr lang="es-ES" sz="1400" dirty="0"/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r>
              <a:rPr lang="es-ES" sz="1400" dirty="0"/>
              <a:t>El ECA toma su nombre porque la asignación de los participantes a los grupos a comparar se realiza al azar. Usualmente incluye dos grupos: grupo experimental (recibe la intervención) y un grupo control (no recibe la intervención) que se utiliza como referencia o comparación.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endParaRPr lang="es-ES" sz="1400" dirty="0"/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r>
              <a:rPr lang="es-ES" sz="1400" dirty="0"/>
              <a:t>Para su diseño hay que tener en cuenta: tipo de aleatorización, seguimiento, selección de la intervención, tamaño de la muestra, criterios de inclusión y exclusión, selección de variables (principal y secundarias) y duración.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endParaRPr lang="es-ES" sz="1400" dirty="0"/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r>
              <a:rPr lang="es-ES" sz="1400" dirty="0"/>
              <a:t>Para la comercialización de un nuevo fármaco se realizan estudios preclínicos (en modelos celulares y animales) y clínicos (en humanos). Los ensayos clínicos son secuenciales y se denominan fases (I, II, III y IV), considerándose indispensables los ECA en fase III para que se apruebe el fármaco para su uso en clínica.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endParaRPr lang="es-ES" sz="1400" dirty="0"/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r>
              <a:rPr lang="es-ES" sz="1400" dirty="0"/>
              <a:t>Según el propósito del estudio se pueden diferenciar tres tipos de ensayos clínicos: superioridad, equivalencia y no inferioridad.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endParaRPr lang="es-ES" sz="1400" dirty="0"/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r>
              <a:rPr lang="es-ES" sz="1400" dirty="0"/>
              <a:t>Hay dos tipos de análisis muy empleados en los ECA de fármacos. En el análisis por protocolo (PP) únicamente se incluyen a aquellos pacientes que cumplieron con la planificación del tratamiento y han seguido las instrucciones; mientras que en el análisis por intención de tratar (ITT) se analizan a todos los sujetos aleatorizados, y mantiene la distribución surgida de la aleatorización.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tabLst>
                <a:tab pos="0" algn="l"/>
                <a:tab pos="361950" algn="l"/>
              </a:tabLst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4253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16632"/>
            <a:ext cx="6156176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ES" sz="3600" b="1" dirty="0">
                <a:solidFill>
                  <a:srgbClr val="EF3340"/>
                </a:solidFill>
              </a:rPr>
              <a:t>Bibliografía recomendada: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43608" y="162880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600" dirty="0" err="1">
                <a:latin typeface="Arial Narrow" panose="020B0606020202030204" pitchFamily="34" charset="0"/>
              </a:rPr>
              <a:t>Argimon</a:t>
            </a:r>
            <a:r>
              <a:rPr lang="es-ES" sz="1600" dirty="0">
                <a:latin typeface="Arial Narrow" panose="020B0606020202030204" pitchFamily="34" charset="0"/>
              </a:rPr>
              <a:t> Pallás JM et al. Métodos de investigación clínica y epidemiológica, 5.ª ed. Barcelona: </a:t>
            </a:r>
            <a:r>
              <a:rPr lang="es-ES" sz="1600" dirty="0" err="1">
                <a:latin typeface="Arial Narrow" panose="020B0606020202030204" pitchFamily="34" charset="0"/>
              </a:rPr>
              <a:t>Elsevier</a:t>
            </a:r>
            <a:r>
              <a:rPr lang="es-ES" sz="1600" dirty="0">
                <a:latin typeface="Arial Narrow" panose="020B0606020202030204" pitchFamily="34" charset="0"/>
              </a:rPr>
              <a:t>.</a:t>
            </a:r>
          </a:p>
          <a:p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 Narrow" panose="020B0606020202030204" pitchFamily="34" charset="0"/>
              </a:rPr>
              <a:t>Delgado-Rodríguez M et al. </a:t>
            </a:r>
            <a:r>
              <a:rPr lang="es-ES" sz="1600" dirty="0" err="1">
                <a:latin typeface="Arial Narrow" panose="020B0606020202030204" pitchFamily="34" charset="0"/>
              </a:rPr>
              <a:t>Bias</a:t>
            </a:r>
            <a:r>
              <a:rPr lang="es-ES" sz="1600" dirty="0">
                <a:latin typeface="Arial Narrow" panose="020B0606020202030204" pitchFamily="34" charset="0"/>
              </a:rPr>
              <a:t>. J </a:t>
            </a:r>
            <a:r>
              <a:rPr lang="es-ES" sz="1600" dirty="0" err="1">
                <a:latin typeface="Arial Narrow" panose="020B0606020202030204" pitchFamily="34" charset="0"/>
              </a:rPr>
              <a:t>Epidemiol</a:t>
            </a:r>
            <a:r>
              <a:rPr lang="es-ES" sz="1600" dirty="0"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latin typeface="Arial Narrow" panose="020B0606020202030204" pitchFamily="34" charset="0"/>
              </a:rPr>
              <a:t>Community</a:t>
            </a:r>
            <a:r>
              <a:rPr lang="es-ES" sz="1600" dirty="0">
                <a:latin typeface="Arial Narrow" panose="020B0606020202030204" pitchFamily="34" charset="0"/>
              </a:rPr>
              <a:t> </a:t>
            </a:r>
            <a:r>
              <a:rPr lang="es-ES" sz="1600" dirty="0" err="1">
                <a:latin typeface="Arial Narrow" panose="020B0606020202030204" pitchFamily="34" charset="0"/>
              </a:rPr>
              <a:t>Health</a:t>
            </a:r>
            <a:r>
              <a:rPr lang="es-ES" sz="1600" dirty="0">
                <a:latin typeface="Arial Narrow" panose="020B0606020202030204" pitchFamily="34" charset="0"/>
              </a:rPr>
              <a:t> (1978). 2004;58(8):635–41.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 Narrow" panose="020B0606020202030204" pitchFamily="34" charset="0"/>
              </a:rPr>
              <a:t>Ensayos clínicos con medicamentos de uso humano. AEMPS. 2023. 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Narrow" panose="020B0606020202030204" pitchFamily="34" charset="0"/>
              </a:rPr>
              <a:t>Sedgwick P. Superiority trials. BMJ 2011;342:d2981.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>
                <a:latin typeface="Arial Narrow" panose="020B0606020202030204" pitchFamily="34" charset="0"/>
              </a:rPr>
              <a:t>Schumi</a:t>
            </a:r>
            <a:r>
              <a:rPr lang="en-US" sz="1600" dirty="0">
                <a:latin typeface="Arial Narrow" panose="020B0606020202030204" pitchFamily="34" charset="0"/>
              </a:rPr>
              <a:t> J et al. Through the looking glass: understanding non-inferiority. Trials. 2011;12:106.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Narrow" panose="020B0606020202030204" pitchFamily="34" charset="0"/>
              </a:rPr>
              <a:t>Mulla SM et al. How to use a noninferiority trial: users' guides to the medical literature. JAMA. 2012;308(24):2605-11.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1600" dirty="0">
                <a:latin typeface="Arial Narrow" panose="020B0606020202030204" pitchFamily="34" charset="0"/>
              </a:rPr>
              <a:t>MADRE-2012. Método de Ayuda para la toma de Decisiones y la Realización de Evaluaciones de medicamentos. Versión 4.0. SEFHGENESIS. 2012.</a:t>
            </a:r>
          </a:p>
          <a:p>
            <a:pPr marL="285750" indent="-285750">
              <a:buFontTx/>
              <a:buChar char="-"/>
            </a:pPr>
            <a:endParaRPr lang="es-ES" sz="1600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atin typeface="Arial Narrow" panose="020B0606020202030204" pitchFamily="34" charset="0"/>
              </a:rPr>
              <a:t>Schulz KF et al. CONSORT 2010 statement: updated guidelines for reporting parallel group </a:t>
            </a:r>
            <a:r>
              <a:rPr lang="en-US" sz="1600" dirty="0" err="1">
                <a:latin typeface="Arial Narrow" panose="020B0606020202030204" pitchFamily="34" charset="0"/>
              </a:rPr>
              <a:t>randomised</a:t>
            </a:r>
            <a:r>
              <a:rPr lang="en-US" sz="1600" dirty="0">
                <a:latin typeface="Arial Narrow" panose="020B0606020202030204" pitchFamily="34" charset="0"/>
              </a:rPr>
              <a:t> trials. BMJ. 2010;340:c332.</a:t>
            </a:r>
            <a:endParaRPr lang="es-ES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0350"/>
            <a:ext cx="7272338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s-ES" altLang="es-ES" sz="3600" b="1" dirty="0">
                <a:solidFill>
                  <a:srgbClr val="EF3340"/>
                </a:solidFill>
              </a:rPr>
              <a:t>Más información:</a:t>
            </a:r>
            <a:r>
              <a:rPr lang="es-ES" altLang="es-ES" sz="3600" b="1" dirty="0"/>
              <a:t> </a:t>
            </a:r>
          </a:p>
          <a:p>
            <a:pPr eaLnBrk="1" hangingPunct="1"/>
            <a:endParaRPr lang="es-ES" altLang="es-ES" i="1" dirty="0"/>
          </a:p>
          <a:p>
            <a:pPr eaLnBrk="1" hangingPunct="1">
              <a:buFontTx/>
              <a:buNone/>
            </a:pPr>
            <a:r>
              <a:rPr lang="es-ES" altLang="es-ES" i="1" dirty="0"/>
              <a:t>		Bol Ter Andal. 2023; 38(2)</a:t>
            </a:r>
          </a:p>
          <a:p>
            <a:pPr eaLnBrk="1" hangingPunct="1">
              <a:buFontTx/>
              <a:buNone/>
            </a:pPr>
            <a:r>
              <a:rPr lang="es-ES" altLang="es-ES" dirty="0"/>
              <a:t>		</a:t>
            </a:r>
            <a:r>
              <a:rPr lang="es-ES" altLang="es-ES" dirty="0">
                <a:hlinkClick r:id="rId2"/>
              </a:rPr>
              <a:t>http://www.cadime.es/</a:t>
            </a:r>
            <a:r>
              <a:rPr lang="es-ES" altLang="es-ES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8EFDE5-5061-46BD-A31B-B3CD76AD1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43404"/>
            <a:ext cx="3648153" cy="25591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141928" y="1124744"/>
            <a:ext cx="7740972" cy="24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Justificación: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es-ES" sz="2800" i="1" dirty="0"/>
              <a:t>En la valoración de un Ensayo Clínico aleatorizado (ECA) con medicamentos se deben considerar diferentes aspectos metodológicos y clínicos.</a:t>
            </a:r>
            <a:endParaRPr lang="es-ES" altLang="es-ES" sz="28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06036" y="3933056"/>
            <a:ext cx="7776864" cy="202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s-ES" altLang="es-ES" sz="3600" b="1" i="1" dirty="0">
                <a:solidFill>
                  <a:srgbClr val="EF3340"/>
                </a:solidFill>
              </a:rPr>
              <a:t>Objetivo:</a:t>
            </a:r>
            <a:r>
              <a:rPr lang="es-ES" altLang="es-ES" sz="3000" b="1" i="1" dirty="0">
                <a:solidFill>
                  <a:srgbClr val="EF3340"/>
                </a:solidFill>
              </a:rPr>
              <a:t> </a:t>
            </a:r>
          </a:p>
          <a:p>
            <a:pPr lvl="0" algn="just" eaLnBrk="1" hangingPunct="1">
              <a:spcBef>
                <a:spcPct val="20000"/>
              </a:spcBef>
              <a:defRPr/>
            </a:pPr>
            <a:r>
              <a:rPr lang="es-ES" altLang="es-ES" sz="2800" i="1" dirty="0">
                <a:solidFill>
                  <a:srgbClr val="000000"/>
                </a:solidFill>
              </a:rPr>
              <a:t>Proporcionar una introducción práctica de los aspectos metodológicos más importantes a la hora de evaluar un ECA con medicamentos.</a:t>
            </a:r>
            <a:endParaRPr lang="es-ES" altLang="es-E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188640"/>
            <a:ext cx="799288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3" rIns="91363" bIns="45683" numCol="1" anchor="ctr" anchorCtr="0" compatLnSpc="1">
            <a:prstTxWarp prst="textNoShape">
              <a:avLst/>
            </a:prstTxWarp>
          </a:bodyPr>
          <a:lstStyle/>
          <a:p>
            <a:pPr algn="l"/>
            <a:br>
              <a:rPr lang="es-ES" sz="3600" b="1" dirty="0">
                <a:solidFill>
                  <a:srgbClr val="EF3340"/>
                </a:solidFill>
              </a:rPr>
            </a:br>
            <a:r>
              <a:rPr lang="es-ES" sz="3600" b="1" dirty="0">
                <a:solidFill>
                  <a:srgbClr val="EF3340"/>
                </a:solidFill>
              </a:rPr>
              <a:t>Normativa</a:t>
            </a:r>
            <a:br>
              <a:rPr lang="es-ES" sz="3600" b="1" dirty="0">
                <a:solidFill>
                  <a:srgbClr val="EF3340"/>
                </a:solidFill>
              </a:rPr>
            </a:br>
            <a:endParaRPr lang="es-ES" altLang="es-ES" sz="3600" b="1" dirty="0">
              <a:solidFill>
                <a:srgbClr val="EF334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FF6C97-D4E9-427D-8F28-DFCD6D9A7F14}"/>
              </a:ext>
            </a:extLst>
          </p:cNvPr>
          <p:cNvSpPr/>
          <p:nvPr/>
        </p:nvSpPr>
        <p:spPr>
          <a:xfrm>
            <a:off x="1437628" y="1268760"/>
            <a:ext cx="6686764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6700">
              <a:spcAft>
                <a:spcPts val="672"/>
              </a:spcAft>
              <a:buFont typeface="Arial" panose="020B0604020202020204" pitchFamily="34" charset="0"/>
              <a:buChar char="•"/>
            </a:pPr>
            <a:r>
              <a:rPr lang="es-ES" sz="2100" dirty="0"/>
              <a:t>A </a:t>
            </a:r>
            <a:r>
              <a:rPr lang="es-ES" sz="2100" b="1" dirty="0"/>
              <a:t>nivel europeo</a:t>
            </a:r>
            <a:r>
              <a:rPr lang="es-ES" sz="2100" dirty="0"/>
              <a:t>: </a:t>
            </a:r>
            <a:r>
              <a:rPr lang="es-ES" dirty="0"/>
              <a:t>Directiva 2001/83/CE del Parlamento Europeo y del Consejo de 6 de noviembre del 2001, que establece un código sobre medicamentos para uso humano.</a:t>
            </a:r>
          </a:p>
          <a:p>
            <a:pPr algn="just" defTabSz="266700">
              <a:lnSpc>
                <a:spcPct val="150000"/>
              </a:lnSpc>
              <a:spcAft>
                <a:spcPts val="600"/>
              </a:spcAft>
            </a:pPr>
            <a:endParaRPr lang="es-ES" sz="2100" dirty="0"/>
          </a:p>
          <a:p>
            <a:pPr algn="just" defTabSz="266700">
              <a:lnSpc>
                <a:spcPct val="150000"/>
              </a:lnSpc>
              <a:spcAft>
                <a:spcPts val="600"/>
              </a:spcAft>
            </a:pPr>
            <a:endParaRPr lang="es-ES" sz="2100" dirty="0"/>
          </a:p>
          <a:p>
            <a:pPr algn="just" defTabSz="266700">
              <a:lnSpc>
                <a:spcPct val="150000"/>
              </a:lnSpc>
              <a:spcAft>
                <a:spcPts val="600"/>
              </a:spcAft>
            </a:pPr>
            <a:endParaRPr lang="es-ES" sz="2100" dirty="0"/>
          </a:p>
          <a:p>
            <a:pPr algn="just" defTabSz="266700">
              <a:spcAft>
                <a:spcPts val="600"/>
              </a:spcAft>
            </a:pPr>
            <a:endParaRPr lang="es-ES" sz="2100" dirty="0"/>
          </a:p>
          <a:p>
            <a:pPr marL="342900" indent="-342900" algn="just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100" dirty="0"/>
          </a:p>
          <a:p>
            <a:pPr marL="342900" indent="-342900" algn="just" defTabSz="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100" dirty="0"/>
              <a:t>A </a:t>
            </a:r>
            <a:r>
              <a:rPr lang="es-ES" sz="2100" b="1" dirty="0"/>
              <a:t>nivel nacional</a:t>
            </a:r>
            <a:r>
              <a:rPr lang="es-ES" sz="2100" dirty="0"/>
              <a:t>: </a:t>
            </a:r>
            <a:r>
              <a:rPr lang="es-ES" dirty="0"/>
              <a:t>autorización de la Agencia Española de Medicamentos y Productos Sanitarios (AEMPS), dictamen favorable del Comité de Ética de la Investigación con medicamentos y  conformidad de la dirección del centro participante.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29000" r="24013" b="12200"/>
          <a:stretch/>
        </p:blipFill>
        <p:spPr>
          <a:xfrm>
            <a:off x="1835696" y="2492896"/>
            <a:ext cx="6182708" cy="18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76314"/>
            <a:ext cx="7920880" cy="635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Diseño de un ECA (1)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FE43C0-34C2-4511-93E1-8A598E8522FB}"/>
              </a:ext>
            </a:extLst>
          </p:cNvPr>
          <p:cNvSpPr/>
          <p:nvPr/>
        </p:nvSpPr>
        <p:spPr>
          <a:xfrm>
            <a:off x="1277888" y="1124744"/>
            <a:ext cx="7596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dirty="0"/>
              <a:t>El </a:t>
            </a:r>
            <a:r>
              <a:rPr lang="es-ES" sz="2100" b="1" dirty="0"/>
              <a:t>Ensayo Clínico Aleatorizado </a:t>
            </a:r>
            <a:r>
              <a:rPr lang="es-ES" sz="2100" dirty="0"/>
              <a:t>(ECA) es el tipo de diseño más adecuado para evaluar la eficacia de una intervención sanitaria y establecer la relación causal. En el diseño más frecuente, se incluyen dos grupos:</a:t>
            </a:r>
          </a:p>
          <a:p>
            <a:pPr algn="just"/>
            <a:endParaRPr lang="es-ES" sz="2100" dirty="0"/>
          </a:p>
          <a:p>
            <a:pPr marL="342900" indent="-342900" algn="just">
              <a:buFontTx/>
              <a:buChar char="-"/>
            </a:pPr>
            <a:r>
              <a:rPr lang="es-ES" sz="2100" u="sng" dirty="0">
                <a:solidFill>
                  <a:srgbClr val="FF0000"/>
                </a:solidFill>
              </a:rPr>
              <a:t>Grupo tratamiento</a:t>
            </a:r>
            <a:r>
              <a:rPr lang="es-ES" sz="2100" dirty="0">
                <a:solidFill>
                  <a:srgbClr val="FF0000"/>
                </a:solidFill>
              </a:rPr>
              <a:t> </a:t>
            </a:r>
            <a:r>
              <a:rPr lang="es-ES" sz="2100" dirty="0"/>
              <a:t>(recibe la intervención) </a:t>
            </a:r>
          </a:p>
          <a:p>
            <a:pPr marL="342900" indent="-342900" algn="just">
              <a:buFontTx/>
              <a:buChar char="-"/>
            </a:pPr>
            <a:r>
              <a:rPr lang="es-ES" sz="2100" u="sng" dirty="0">
                <a:solidFill>
                  <a:srgbClr val="0070C0"/>
                </a:solidFill>
              </a:rPr>
              <a:t>Grupo control</a:t>
            </a:r>
            <a:r>
              <a:rPr lang="es-ES" sz="2100" dirty="0">
                <a:solidFill>
                  <a:srgbClr val="0070C0"/>
                </a:solidFill>
              </a:rPr>
              <a:t> </a:t>
            </a:r>
            <a:r>
              <a:rPr lang="es-ES" sz="2100" dirty="0"/>
              <a:t>(no recibe la intervención) que se utiliza como referencia o comparación.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3C56BE-EF00-4770-AAF5-3F5B39776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72"/>
          <a:stretch/>
        </p:blipFill>
        <p:spPr>
          <a:xfrm>
            <a:off x="1835696" y="3820886"/>
            <a:ext cx="6336704" cy="27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75314"/>
            <a:ext cx="7920880" cy="635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Diseño de un ECA (2)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EFE43C0-34C2-4511-93E1-8A598E8522FB}"/>
              </a:ext>
            </a:extLst>
          </p:cNvPr>
          <p:cNvSpPr/>
          <p:nvPr/>
        </p:nvSpPr>
        <p:spPr>
          <a:xfrm>
            <a:off x="1115616" y="1124744"/>
            <a:ext cx="75963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b="1" dirty="0">
                <a:solidFill>
                  <a:srgbClr val="FF0000"/>
                </a:solidFill>
              </a:rPr>
              <a:t>Aleatorización</a:t>
            </a:r>
            <a:r>
              <a:rPr lang="es-ES" sz="2100" dirty="0"/>
              <a:t>: </a:t>
            </a:r>
            <a:r>
              <a:rPr lang="es-ES" dirty="0"/>
              <a:t>asignación de participantes de manera aleatoria, que asegura un equilibrio de características entre grupos, minimizando el sesgo de selección.</a:t>
            </a:r>
          </a:p>
          <a:p>
            <a:pPr algn="just"/>
            <a:endParaRPr lang="es-ES" sz="21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b="1" dirty="0">
                <a:solidFill>
                  <a:srgbClr val="FF0000"/>
                </a:solidFill>
              </a:rPr>
              <a:t>Seguimiento</a:t>
            </a:r>
            <a:r>
              <a:rPr lang="es-ES" sz="2100" dirty="0"/>
              <a:t>: </a:t>
            </a:r>
            <a:r>
              <a:rPr lang="es-ES" dirty="0"/>
              <a:t>concurrente, durante un periodo de tiempo análogo y con similar atención (pruebas diagnósticas y otros tratamientos) entre los grupos.</a:t>
            </a:r>
          </a:p>
          <a:p>
            <a:pPr algn="just"/>
            <a:endParaRPr lang="es-ES" sz="21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b="1" dirty="0">
                <a:solidFill>
                  <a:srgbClr val="FF0000"/>
                </a:solidFill>
              </a:rPr>
              <a:t>Cegamiento</a:t>
            </a:r>
            <a:r>
              <a:rPr lang="es-ES" sz="2100" dirty="0"/>
              <a:t>: </a:t>
            </a:r>
            <a:r>
              <a:rPr lang="es-ES" dirty="0"/>
              <a:t>pacientes e investigadores deben desconocer a qué grupo fueron asignados, lo cual minimiza el sesgo de realización y el sesgo de detección.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1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100" b="1" dirty="0">
                <a:solidFill>
                  <a:srgbClr val="FF0000"/>
                </a:solidFill>
              </a:rPr>
              <a:t>Criterios de inclusión y exclusión </a:t>
            </a:r>
            <a:r>
              <a:rPr lang="es-ES" dirty="0"/>
              <a:t>de los participantes:</a:t>
            </a:r>
          </a:p>
          <a:p>
            <a:pPr algn="just"/>
            <a:r>
              <a:rPr lang="es-ES" sz="2100" dirty="0"/>
              <a:t>       - </a:t>
            </a:r>
            <a:r>
              <a:rPr lang="es-ES" b="1" i="1" dirty="0"/>
              <a:t>criterios restrictivos</a:t>
            </a:r>
            <a:r>
              <a:rPr lang="es-ES" dirty="0"/>
              <a:t>: muestra muy homogénea, que facilitará </a:t>
            </a:r>
          </a:p>
          <a:p>
            <a:pPr algn="just"/>
            <a:r>
              <a:rPr lang="es-ES" dirty="0"/>
              <a:t>          la validez interna del estudio, pero dificultará su validez externa. </a:t>
            </a:r>
          </a:p>
          <a:p>
            <a:pPr algn="just"/>
            <a:r>
              <a:rPr lang="es-ES" sz="2100" dirty="0"/>
              <a:t>       - </a:t>
            </a:r>
            <a:r>
              <a:rPr lang="es-ES" b="1" i="1" dirty="0"/>
              <a:t>criterios amplios</a:t>
            </a:r>
            <a:r>
              <a:rPr lang="es-ES" dirty="0"/>
              <a:t>: los resultados serán representativos de </a:t>
            </a:r>
          </a:p>
          <a:p>
            <a:pPr algn="just"/>
            <a:r>
              <a:rPr lang="es-ES" dirty="0"/>
              <a:t>           la población, facilitarán la extrapolación, pero pueden </a:t>
            </a:r>
          </a:p>
          <a:p>
            <a:pPr algn="just"/>
            <a:r>
              <a:rPr lang="es-ES" dirty="0"/>
              <a:t>           generar resultados heterogéneos.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358948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C0DD9805-F0F7-4BB5-97E9-81BCAC94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75315"/>
            <a:ext cx="7920880" cy="6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Fases Clínicas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08CA1A-0623-479E-91E5-ACA438086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416824" cy="40324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87624" y="558924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                         farmacocinética             seguridad             eficacia        seguridad a largo plazo   </a:t>
            </a:r>
          </a:p>
          <a:p>
            <a:r>
              <a:rPr lang="es-ES" sz="1400" dirty="0"/>
              <a:t>                         farmacodinamia           dosis óptimas                            efectividad en la realidad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2987824" y="4106063"/>
            <a:ext cx="504056" cy="1483177"/>
          </a:xfrm>
          <a:prstGeom prst="downArrow">
            <a:avLst/>
          </a:prstGeom>
          <a:solidFill>
            <a:srgbClr val="00906D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abajo 5"/>
          <p:cNvSpPr/>
          <p:nvPr/>
        </p:nvSpPr>
        <p:spPr>
          <a:xfrm>
            <a:off x="4499992" y="4293096"/>
            <a:ext cx="504056" cy="1296143"/>
          </a:xfrm>
          <a:prstGeom prst="downArrow">
            <a:avLst/>
          </a:prstGeom>
          <a:solidFill>
            <a:srgbClr val="00906D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5868144" y="4581128"/>
            <a:ext cx="504056" cy="1033739"/>
          </a:xfrm>
          <a:prstGeom prst="downArrow">
            <a:avLst/>
          </a:prstGeom>
          <a:solidFill>
            <a:srgbClr val="00906D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>
            <a:off x="7380312" y="4941168"/>
            <a:ext cx="504056" cy="648071"/>
          </a:xfrm>
          <a:prstGeom prst="downArrow">
            <a:avLst/>
          </a:prstGeom>
          <a:solidFill>
            <a:srgbClr val="00906D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34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EA56A9-8A42-46BC-8313-F09EF4EA9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75314"/>
            <a:ext cx="7920880" cy="12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Tipos de ensayos clínicos</a:t>
            </a:r>
          </a:p>
          <a:p>
            <a:pPr algn="l"/>
            <a:r>
              <a:rPr lang="es-ES" altLang="es-ES" sz="3200" b="1" dirty="0">
                <a:solidFill>
                  <a:srgbClr val="EF3340"/>
                </a:solidFill>
              </a:rPr>
              <a:t>    (según propósito)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F6199C-B87C-45FC-B323-795B156D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629436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5A1BE73-669E-41CF-8C63-F863C2E6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75314"/>
            <a:ext cx="7920880" cy="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Otros ensayos clínicos (1)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52E1E9-2812-43D1-883C-4EDEE0B8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98" y="2073781"/>
            <a:ext cx="7459116" cy="30388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C615564-E515-47E8-A8E0-7B40543D1841}"/>
              </a:ext>
            </a:extLst>
          </p:cNvPr>
          <p:cNvSpPr/>
          <p:nvPr/>
        </p:nvSpPr>
        <p:spPr>
          <a:xfrm>
            <a:off x="1168369" y="1052736"/>
            <a:ext cx="745911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b="1" dirty="0"/>
              <a:t>Ensayo cruzado </a:t>
            </a:r>
            <a:r>
              <a:rPr lang="es-ES" sz="2100" b="1" i="1" dirty="0"/>
              <a:t>(crossover)</a:t>
            </a:r>
            <a:r>
              <a:rPr lang="es-ES" sz="2100" dirty="0"/>
              <a:t>: </a:t>
            </a:r>
            <a:r>
              <a:rPr lang="es-ES" dirty="0"/>
              <a:t>ambos tratamientos (experimental y control) son administrados a cada paciente, de tal forma que cada sujeto actúa como su propio control.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5D1BAAD-8DAE-4897-BEDF-E988D56569B1}"/>
              </a:ext>
            </a:extLst>
          </p:cNvPr>
          <p:cNvSpPr/>
          <p:nvPr/>
        </p:nvSpPr>
        <p:spPr>
          <a:xfrm>
            <a:off x="1168369" y="5517232"/>
            <a:ext cx="788436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b="1" dirty="0"/>
              <a:t>Ensayo clínico con asignación por grupos (conglomerados): </a:t>
            </a:r>
            <a:r>
              <a:rPr lang="es-ES" dirty="0"/>
              <a:t>no se aleatorizan pacientes individuales, sino grupos de pacientes </a:t>
            </a:r>
            <a:r>
              <a:rPr lang="es-ES" i="1" dirty="0"/>
              <a:t>(</a:t>
            </a:r>
            <a:r>
              <a:rPr lang="es-ES" i="1" dirty="0" err="1"/>
              <a:t>clusters</a:t>
            </a:r>
            <a:r>
              <a:rPr lang="es-ES" i="1" dirty="0"/>
              <a:t>)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4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5A1BE73-669E-41CF-8C63-F863C2E6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94" y="155796"/>
            <a:ext cx="7920880" cy="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s-ES" altLang="es-ES" sz="3600" b="1" dirty="0">
                <a:solidFill>
                  <a:srgbClr val="EF3340"/>
                </a:solidFill>
              </a:rPr>
              <a:t>Otros ensayos clínicos (2)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C615564-E515-47E8-A8E0-7B40543D1841}"/>
              </a:ext>
            </a:extLst>
          </p:cNvPr>
          <p:cNvSpPr/>
          <p:nvPr/>
        </p:nvSpPr>
        <p:spPr>
          <a:xfrm>
            <a:off x="1177894" y="1429837"/>
            <a:ext cx="745911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100" b="1" dirty="0"/>
              <a:t>Ensayo factorial: </a:t>
            </a:r>
            <a:r>
              <a:rPr lang="es-ES" dirty="0"/>
              <a:t>se evalúa simultáneamente el efecto de dos o más tratamientos mediante combinaciones de esos tratamientos, que deben tener mecanismos de acción y efectos independientes</a:t>
            </a:r>
            <a:r>
              <a:rPr lang="es-ES" b="1" dirty="0"/>
              <a:t>. 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CDEC0C-F5BE-4594-B818-95227CCC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18086"/>
            <a:ext cx="5999496" cy="36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38225"/>
      </p:ext>
    </p:extLst>
  </p:cSld>
  <p:clrMapOvr>
    <a:masterClrMapping/>
  </p:clrMapOvr>
</p:sld>
</file>

<file path=ppt/theme/theme1.xml><?xml version="1.0" encoding="utf-8"?>
<a:theme xmlns:a="http://schemas.openxmlformats.org/drawingml/2006/main" name="BTA2p0_Plantilla">
  <a:themeElements>
    <a:clrScheme name="Plantilla_BTA2p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FF0000"/>
      </a:folHlink>
    </a:clrScheme>
    <a:fontScheme name="Plantilla_BTA2p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BTA2p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BTA2p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BTA2p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10CDCF99-C9AD-4DAE-9F44-D542F4A4A48F}" vid="{1F5CE1C3-3D51-41F8-A276-CB72790A153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2021</Template>
  <TotalTime>14825</TotalTime>
  <Words>1106</Words>
  <Application>Microsoft Office PowerPoint</Application>
  <PresentationFormat>Presentación en pantalla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Baskerville Old Face</vt:lpstr>
      <vt:lpstr>Calibri</vt:lpstr>
      <vt:lpstr>Century Schoolbook</vt:lpstr>
      <vt:lpstr>Open Sans</vt:lpstr>
      <vt:lpstr>Wingdings</vt:lpstr>
      <vt:lpstr>BTA2p0_Plantilla</vt:lpstr>
      <vt:lpstr>Presentación de PowerPoint</vt:lpstr>
      <vt:lpstr>Presentación de PowerPoint</vt:lpstr>
      <vt:lpstr> Normativa </vt:lpstr>
      <vt:lpstr>Diseño de un ECA (1) </vt:lpstr>
      <vt:lpstr>Diseño de un ECA (2)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Puntos clave</vt:lpstr>
      <vt:lpstr>Bibliografía recomendada: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Polimedicación y deprescripción: recomendaciones prácticas  BTA 2.0   2021; (01)</dc:title>
  <dc:creator>CADIME</dc:creator>
  <cp:lastModifiedBy>CADIME</cp:lastModifiedBy>
  <cp:revision>240</cp:revision>
  <dcterms:created xsi:type="dcterms:W3CDTF">2021-08-24T11:27:30Z</dcterms:created>
  <dcterms:modified xsi:type="dcterms:W3CDTF">2024-01-22T11:57:47Z</dcterms:modified>
</cp:coreProperties>
</file>