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7" r:id="rId4"/>
    <p:sldId id="268" r:id="rId5"/>
    <p:sldId id="281" r:id="rId6"/>
    <p:sldId id="270" r:id="rId7"/>
    <p:sldId id="271" r:id="rId8"/>
    <p:sldId id="275" r:id="rId9"/>
    <p:sldId id="273" r:id="rId10"/>
    <p:sldId id="277" r:id="rId11"/>
    <p:sldId id="286" r:id="rId12"/>
    <p:sldId id="282" r:id="rId13"/>
    <p:sldId id="291" r:id="rId14"/>
    <p:sldId id="290" r:id="rId15"/>
    <p:sldId id="283" r:id="rId16"/>
    <p:sldId id="280" r:id="rId17"/>
    <p:sldId id="284" r:id="rId18"/>
    <p:sldId id="285" r:id="rId19"/>
    <p:sldId id="262" r:id="rId20"/>
    <p:sldId id="263" r:id="rId21"/>
    <p:sldId id="264" r:id="rId22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7E1"/>
    <a:srgbClr val="EFFBEF"/>
    <a:srgbClr val="0000FF"/>
    <a:srgbClr val="525252"/>
    <a:srgbClr val="FFD5D5"/>
    <a:srgbClr val="505078"/>
    <a:srgbClr val="009999"/>
    <a:srgbClr val="EA587E"/>
    <a:srgbClr val="595985"/>
    <a:srgbClr val="616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66" autoAdjust="0"/>
  </p:normalViewPr>
  <p:slideViewPr>
    <p:cSldViewPr>
      <p:cViewPr varScale="1">
        <p:scale>
          <a:sx n="104" d="100"/>
          <a:sy n="104" d="100"/>
        </p:scale>
        <p:origin x="8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367005" cy="6858000"/>
            <a:chOff x="0" y="0"/>
            <a:chExt cx="663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mtClean="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555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 smtClean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 smtClean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9564" y="5438976"/>
            <a:ext cx="2160240" cy="621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ime.es/es/boletines_publicados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medical-management-of-motor-fluctuations-and-dyskinesia-in-parkinson-disease?search=parkinson&amp;source=search_result&amp;selectedTitle=8~150&amp;usage_type=default&amp;display_rank=8" TargetMode="External"/><Relationship Id="rId3" Type="http://schemas.openxmlformats.org/officeDocument/2006/relationships/hyperlink" Target="https://portal.guiasalud.es/wp-content/uploads/2022/11/gpc_619_recomendaciones_practica_clinica_parkinson_compl.pdf" TargetMode="External"/><Relationship Id="rId7" Type="http://schemas.openxmlformats.org/officeDocument/2006/relationships/hyperlink" Target="https://www.uptodate.com/contents/initial-pharmacologic-treatment-of-parkinson-disease?search=parkinson&amp;topicRef=4903&amp;source=see_link" TargetMode="External"/><Relationship Id="rId2" Type="http://schemas.openxmlformats.org/officeDocument/2006/relationships/hyperlink" Target="https://www.ncbi.nlm.nih.gov/pmc/articles/PMC821949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diagnosis-and-differential-diagnosis-of-parkinson-disease?search=parkinson&amp;source=search_result&amp;selectedTitle=4~150&amp;usage_type=default&amp;display_rank=4" TargetMode="External"/><Relationship Id="rId11" Type="http://schemas.openxmlformats.org/officeDocument/2006/relationships/hyperlink" Target="https://www.parkinsonclinicalguidelines.ca/wp-content/uploads/2019/10/canadian-guideline-for-parkinson-disease-full.pdf" TargetMode="External"/><Relationship Id="rId5" Type="http://schemas.openxmlformats.org/officeDocument/2006/relationships/hyperlink" Target="https://www.uptodate.com/contents/clinical-manifestations-of-parkinson-disease?search=parkinson&amp;source=search_result&amp;selectedTitle=1~150&amp;usage_type=default&amp;display_rank=1#H7" TargetMode="External"/><Relationship Id="rId10" Type="http://schemas.openxmlformats.org/officeDocument/2006/relationships/hyperlink" Target="https://www.uptodate.com/contents/nonpharmacologic-management-of-parkinson-disease?search=parkinson&amp;source=search_result&amp;selectedTitle=9~150&amp;usage_type=default&amp;display_rank=9" TargetMode="External"/><Relationship Id="rId4" Type="http://schemas.openxmlformats.org/officeDocument/2006/relationships/hyperlink" Target="https://getm.sen.es/pdf/2019/Guia-actuacion-parkinson-2019.pdf" TargetMode="External"/><Relationship Id="rId9" Type="http://schemas.openxmlformats.org/officeDocument/2006/relationships/hyperlink" Target="https://www.uptodate.com/contents/management-of-nonmotor-symptoms-in-parkinson-disease?search=parkinson&amp;source=search_result&amp;selectedTitle=6~150&amp;usage_type=default&amp;display_rank=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042988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 dirty="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908050"/>
            <a:ext cx="4824412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s-ES" sz="3200" b="1">
                <a:solidFill>
                  <a:srgbClr val="EF3340"/>
                </a:solidFill>
                <a:ea typeface="Times New Roman" panose="02020603050405020304" pitchFamily="18" charset="0"/>
              </a:rPr>
              <a:t>Tratamiento </a:t>
            </a:r>
            <a:r>
              <a:rPr lang="es-ES" sz="3200" b="1" smtClean="0">
                <a:solidFill>
                  <a:srgbClr val="EF3340"/>
                </a:solidFill>
                <a:ea typeface="Times New Roman" panose="02020603050405020304" pitchFamily="18" charset="0"/>
              </a:rPr>
              <a:t>farmacológico de </a:t>
            </a:r>
            <a:r>
              <a:rPr lang="es-ES" sz="3200" b="1">
                <a:solidFill>
                  <a:srgbClr val="EF3340"/>
                </a:solidFill>
                <a:ea typeface="Times New Roman" panose="02020603050405020304" pitchFamily="18" charset="0"/>
              </a:rPr>
              <a:t>la enfermedad de </a:t>
            </a:r>
            <a:r>
              <a:rPr lang="es-ES" sz="3200">
                <a:ea typeface="Times New Roman" panose="02020603050405020304" pitchFamily="18" charset="0"/>
              </a:rPr>
              <a:t/>
            </a:r>
            <a:br>
              <a:rPr lang="es-ES" sz="3200">
                <a:ea typeface="Times New Roman" panose="02020603050405020304" pitchFamily="18" charset="0"/>
              </a:rPr>
            </a:br>
            <a:r>
              <a:rPr lang="es-ES" sz="3200" b="1" smtClean="0">
                <a:solidFill>
                  <a:srgbClr val="EF3340"/>
                </a:solidFill>
                <a:ea typeface="Times New Roman" panose="02020603050405020304" pitchFamily="18" charset="0"/>
              </a:rPr>
              <a:t>Parkinson</a:t>
            </a:r>
            <a:r>
              <a:rPr lang="es-ES" sz="1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120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altLang="es-ES" sz="4400" smtClean="0">
                <a:solidFill>
                  <a:srgbClr val="CC0000"/>
                </a:solidFill>
              </a:rPr>
              <a:t> </a:t>
            </a:r>
            <a:r>
              <a:rPr lang="es-ES" altLang="es-ES" sz="3200" i="1" smtClean="0">
                <a:solidFill>
                  <a:schemeClr val="tx1"/>
                </a:solidFill>
              </a:rPr>
              <a:t>BTA 2.0   </a:t>
            </a:r>
            <a:r>
              <a:rPr lang="es-ES" altLang="es-ES" sz="3200" smtClean="0">
                <a:solidFill>
                  <a:schemeClr val="tx1"/>
                </a:solidFill>
              </a:rPr>
              <a:t>2023; (01)</a:t>
            </a:r>
            <a:r>
              <a:rPr lang="es-ES" altLang="es-ES" sz="4400" smtClean="0"/>
              <a:t>  </a:t>
            </a:r>
            <a:endParaRPr lang="es-ES" altLang="es-ES" sz="4400" dirty="0" smtClean="0"/>
          </a:p>
        </p:txBody>
      </p:sp>
      <p:pic>
        <p:nvPicPr>
          <p:cNvPr id="2053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5792626" y="940747"/>
            <a:ext cx="2700279" cy="325876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5040">
            <a:off x="5689389" y="3974006"/>
            <a:ext cx="2605855" cy="220515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11760" y="570397"/>
            <a:ext cx="4608512" cy="6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Tratamiento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55613" y="1576329"/>
            <a:ext cx="6660804" cy="1046440"/>
          </a:xfrm>
          <a:prstGeom prst="rect">
            <a:avLst/>
          </a:prstGeom>
          <a:solidFill>
            <a:srgbClr val="EA587E"/>
          </a:solidFill>
          <a:ln>
            <a:solidFill>
              <a:srgbClr val="EA58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Objetivos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Promover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</a:rPr>
              <a:t>el bienestar socio-psicológico del paciente </a:t>
            </a:r>
            <a:endParaRPr lang="es-ES" sz="120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Preservar la calidad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</a:rPr>
              <a:t>de vida, autonomía e independencia el mayor tiempo </a:t>
            </a: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posible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Control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</a:rPr>
              <a:t>de los </a:t>
            </a: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síntomas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Retrasar el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</a:rPr>
              <a:t>deterioro cognitivo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154817" y="3259410"/>
            <a:ext cx="3161599" cy="104644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>
                <a:solidFill>
                  <a:schemeClr val="bg1"/>
                </a:solidFill>
                <a:latin typeface="Arial Narrow" panose="020B0606020202030204" pitchFamily="34" charset="0"/>
              </a:rPr>
              <a:t>Multidisciplinar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Diferentes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</a:rPr>
              <a:t>profesionales </a:t>
            </a: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sociosanitarios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Apoyo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</a:rPr>
              <a:t>emocional y </a:t>
            </a: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psicológico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Terapia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</a:rPr>
              <a:t>farmacológica, medidas </a:t>
            </a: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complementarias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</a:rPr>
              <a:t>y </a:t>
            </a: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tratamientos invasivos (en su caso)</a:t>
            </a:r>
            <a:endParaRPr lang="es-ES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655613" y="3259410"/>
            <a:ext cx="3060403" cy="1046440"/>
          </a:xfrm>
          <a:prstGeom prst="rect">
            <a:avLst/>
          </a:prstGeom>
          <a:solidFill>
            <a:srgbClr val="505078"/>
          </a:solidFill>
          <a:ln>
            <a:solidFill>
              <a:srgbClr val="5050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>
                <a:solidFill>
                  <a:schemeClr val="bg1"/>
                </a:solidFill>
                <a:latin typeface="Arial Narrow" panose="020B0606020202030204" pitchFamily="34" charset="0"/>
              </a:rPr>
              <a:t>Consideraciones generales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No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</a:rPr>
              <a:t>hay un tratamiento estándar aplicable a todos los </a:t>
            </a: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pacientes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No hay terapias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</a:rPr>
              <a:t>curativas, modificadoras de la </a:t>
            </a: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enfermedad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</a:rPr>
              <a:t>o </a:t>
            </a: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neuroprotectoras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655613" y="4942491"/>
            <a:ext cx="3060403" cy="104644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>
                <a:solidFill>
                  <a:schemeClr val="bg1"/>
                </a:solidFill>
                <a:latin typeface="Arial Narrow" panose="020B0606020202030204" pitchFamily="34" charset="0"/>
              </a:rPr>
              <a:t>Individualizado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clínica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 y circunstancias personales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Opinión del paciente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Opciones terapéuticas: riesgos y beneficios</a:t>
            </a:r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154816" y="4937642"/>
            <a:ext cx="3161599" cy="10464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 de decisiones </a:t>
            </a:r>
            <a:endParaRPr lang="es-ES" sz="1400" b="1" smtClean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Compartida con el paciente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Consensuada con el paciente</a:t>
            </a:r>
            <a:endParaRPr lang="es-ES" sz="120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Valoración </a:t>
            </a:r>
            <a:r>
              <a:rPr lang="es-ES" sz="120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previa con el </a:t>
            </a:r>
            <a:r>
              <a:rPr lang="es-ES" sz="120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paciente</a:t>
            </a:r>
          </a:p>
          <a:p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76171" y="476672"/>
            <a:ext cx="7327762" cy="6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Tratamiento de síntomas motores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95121" y="1340768"/>
            <a:ext cx="7308812" cy="47089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sz="15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Iniciar </a:t>
            </a:r>
            <a:r>
              <a:rPr lang="es-ES" sz="1500">
                <a:latin typeface="Arial Narrow" panose="020B0606020202030204" pitchFamily="34" charset="0"/>
              </a:rPr>
              <a:t>cuando los síntomas </a:t>
            </a:r>
            <a:r>
              <a:rPr lang="es-ES" sz="1500" smtClean="0">
                <a:latin typeface="Arial Narrow" panose="020B0606020202030204" pitchFamily="34" charset="0"/>
              </a:rPr>
              <a:t>limitan la </a:t>
            </a:r>
            <a:r>
              <a:rPr lang="es-ES" sz="1500" b="1" smtClean="0">
                <a:latin typeface="Arial Narrow" panose="020B0606020202030204" pitchFamily="34" charset="0"/>
              </a:rPr>
              <a:t>funcionalidad</a:t>
            </a:r>
            <a:r>
              <a:rPr lang="es-ES" sz="1500" smtClean="0">
                <a:latin typeface="Arial Narrow" panose="020B0606020202030204" pitchFamily="34" charset="0"/>
              </a:rPr>
              <a:t> del paciente y/o le causan </a:t>
            </a:r>
            <a:r>
              <a:rPr lang="es-ES" sz="1500" b="1" smtClean="0">
                <a:latin typeface="Arial Narrow" panose="020B0606020202030204" pitchFamily="34" charset="0"/>
              </a:rPr>
              <a:t>discapacidad</a:t>
            </a:r>
          </a:p>
          <a:p>
            <a:pPr>
              <a:buClr>
                <a:srgbClr val="C00000"/>
              </a:buClr>
            </a:pPr>
            <a:endParaRPr lang="es-ES" sz="150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Individualizar: </a:t>
            </a:r>
            <a:r>
              <a:rPr lang="es-ES" sz="1500" b="1" smtClean="0">
                <a:latin typeface="Arial Narrow" panose="020B0606020202030204" pitchFamily="34" charset="0"/>
              </a:rPr>
              <a:t>selección</a:t>
            </a:r>
            <a:r>
              <a:rPr lang="es-ES" sz="1500" smtClean="0">
                <a:latin typeface="Arial Narrow" panose="020B0606020202030204" pitchFamily="34" charset="0"/>
              </a:rPr>
              <a:t> </a:t>
            </a:r>
            <a:r>
              <a:rPr lang="es-ES" sz="1500">
                <a:latin typeface="Arial Narrow" panose="020B0606020202030204" pitchFamily="34" charset="0"/>
              </a:rPr>
              <a:t>de </a:t>
            </a:r>
            <a:r>
              <a:rPr lang="es-ES" sz="1500" smtClean="0">
                <a:latin typeface="Arial Narrow" panose="020B0606020202030204" pitchFamily="34" charset="0"/>
              </a:rPr>
              <a:t>fármacos, </a:t>
            </a:r>
            <a:r>
              <a:rPr lang="es-ES" sz="1500" b="1" smtClean="0">
                <a:latin typeface="Arial Narrow" panose="020B0606020202030204" pitchFamily="34" charset="0"/>
              </a:rPr>
              <a:t>pauta </a:t>
            </a:r>
            <a:r>
              <a:rPr lang="es-ES" sz="1500">
                <a:latin typeface="Arial Narrow" panose="020B0606020202030204" pitchFamily="34" charset="0"/>
              </a:rPr>
              <a:t>y </a:t>
            </a:r>
            <a:r>
              <a:rPr lang="es-ES" sz="1500" b="1" smtClean="0">
                <a:latin typeface="Arial Narrow" panose="020B0606020202030204" pitchFamily="34" charset="0"/>
              </a:rPr>
              <a:t>ajustes</a:t>
            </a:r>
            <a:r>
              <a:rPr lang="es-ES" sz="1500" smtClean="0">
                <a:latin typeface="Arial Narrow" panose="020B0606020202030204" pitchFamily="34" charset="0"/>
              </a:rPr>
              <a:t> posteriores</a:t>
            </a:r>
          </a:p>
          <a:p>
            <a:pPr>
              <a:buClr>
                <a:srgbClr val="C00000"/>
              </a:buClr>
            </a:pPr>
            <a:endParaRPr lang="es-ES" sz="150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Terapia dopaminérgica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b="1" smtClean="0">
                <a:latin typeface="Arial Narrow" panose="020B0606020202030204" pitchFamily="34" charset="0"/>
              </a:rPr>
              <a:t>Base del tratamiento </a:t>
            </a:r>
            <a:r>
              <a:rPr lang="es-ES" sz="1500" smtClean="0">
                <a:latin typeface="Arial Narrow" panose="020B0606020202030204" pitchFamily="34" charset="0"/>
              </a:rPr>
              <a:t>antiparkinsoniano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>
                <a:latin typeface="Arial Narrow" panose="020B0606020202030204" pitchFamily="34" charset="0"/>
              </a:rPr>
              <a:t>Orden descendente de </a:t>
            </a:r>
            <a:r>
              <a:rPr lang="es-ES" sz="1500" smtClean="0">
                <a:latin typeface="Arial Narrow" panose="020B0606020202030204" pitchFamily="34" charset="0"/>
              </a:rPr>
              <a:t>potencia:</a:t>
            </a:r>
          </a:p>
          <a:p>
            <a:pPr marL="895350" lvl="1" indent="-285750" defTabSz="1071563">
              <a:buFont typeface="Arial" panose="020B0604020202020204" pitchFamily="34" charset="0"/>
              <a:buChar char="-"/>
            </a:pPr>
            <a:r>
              <a:rPr lang="es-ES" sz="1500" smtClean="0">
                <a:solidFill>
                  <a:srgbClr val="C00000"/>
                </a:solidFill>
                <a:latin typeface="Arial Narrow" panose="020B0606020202030204" pitchFamily="34" charset="0"/>
              </a:rPr>
              <a:t>Levodopa </a:t>
            </a:r>
            <a:r>
              <a:rPr lang="es-ES" sz="1500" smtClean="0">
                <a:latin typeface="Arial Narrow" panose="020B0606020202030204" pitchFamily="34" charset="0"/>
              </a:rPr>
              <a:t>± inhibidores decarboxilasa (carbidopa, benserazida)</a:t>
            </a:r>
          </a:p>
          <a:p>
            <a:pPr marL="895350" lvl="1" indent="-285750" defTabSz="1071563">
              <a:buFont typeface="Arial" panose="020B0604020202020204" pitchFamily="34" charset="0"/>
              <a:buChar char="-"/>
            </a:pPr>
            <a:r>
              <a:rPr lang="es-ES" sz="1500" smtClean="0">
                <a:solidFill>
                  <a:srgbClr val="C00000"/>
                </a:solidFill>
                <a:latin typeface="Arial Narrow" panose="020B0606020202030204" pitchFamily="34" charset="0"/>
              </a:rPr>
              <a:t>Agonistas dopaminérgicos </a:t>
            </a:r>
          </a:p>
          <a:p>
            <a:pPr marL="1066800" lvl="2" defTabSz="1071563"/>
            <a:r>
              <a:rPr lang="es-ES" sz="1500" smtClean="0">
                <a:latin typeface="Arial Narrow" panose="020B0606020202030204" pitchFamily="34" charset="0"/>
              </a:rPr>
              <a:t>. Ergóticos: bromocriptina, cabergolina</a:t>
            </a:r>
          </a:p>
          <a:p>
            <a:pPr marL="1066800" lvl="2" defTabSz="1071563"/>
            <a:r>
              <a:rPr lang="es-ES" sz="1500">
                <a:latin typeface="Arial Narrow" panose="020B0606020202030204" pitchFamily="34" charset="0"/>
              </a:rPr>
              <a:t>. No ergóticos (uso preferente): </a:t>
            </a:r>
            <a:r>
              <a:rPr lang="es-ES" sz="1500" smtClean="0">
                <a:latin typeface="Arial Narrow" panose="020B0606020202030204" pitchFamily="34" charset="0"/>
              </a:rPr>
              <a:t>pramipexol, ropinirol, rotigotina, apomorfina</a:t>
            </a:r>
            <a:endParaRPr lang="es-ES" sz="1500">
              <a:latin typeface="Arial Narrow" panose="020B0606020202030204" pitchFamily="34" charset="0"/>
            </a:endParaRPr>
          </a:p>
          <a:p>
            <a:pPr marL="895350" lvl="2" indent="-266700" defTabSz="1071563"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" sz="1500" smtClean="0">
                <a:solidFill>
                  <a:srgbClr val="C00000"/>
                </a:solidFill>
                <a:latin typeface="Arial Narrow" panose="020B0606020202030204" pitchFamily="34" charset="0"/>
              </a:rPr>
              <a:t>Inhibidores </a:t>
            </a:r>
            <a:r>
              <a:rPr lang="es-ES" sz="1500">
                <a:solidFill>
                  <a:srgbClr val="C00000"/>
                </a:solidFill>
                <a:latin typeface="Arial Narrow" panose="020B0606020202030204" pitchFamily="34" charset="0"/>
              </a:rPr>
              <a:t>de la monoaminooxidasa tipo B (IMAO-B): </a:t>
            </a:r>
            <a:r>
              <a:rPr lang="es-ES" sz="1500" smtClean="0">
                <a:latin typeface="Arial Narrow" panose="020B0606020202030204" pitchFamily="34" charset="0"/>
              </a:rPr>
              <a:t>rasagilina, selegilina, safinamida</a:t>
            </a:r>
          </a:p>
          <a:p>
            <a:pPr marL="895350" lvl="1" indent="-285750" defTabSz="1071563">
              <a:buFont typeface="Arial" panose="020B0604020202020204" pitchFamily="34" charset="0"/>
              <a:buChar char="-"/>
            </a:pPr>
            <a:r>
              <a:rPr lang="es-ES" sz="1500" smtClean="0">
                <a:solidFill>
                  <a:srgbClr val="C00000"/>
                </a:solidFill>
                <a:latin typeface="Arial Narrow" panose="020B0606020202030204" pitchFamily="34" charset="0"/>
              </a:rPr>
              <a:t>Inhibidores </a:t>
            </a:r>
            <a:r>
              <a:rPr lang="es-ES" sz="1500">
                <a:solidFill>
                  <a:srgbClr val="C00000"/>
                </a:solidFill>
                <a:latin typeface="Arial Narrow" panose="020B0606020202030204" pitchFamily="34" charset="0"/>
              </a:rPr>
              <a:t>de la catecol-O-metil-transferasa o </a:t>
            </a:r>
            <a:r>
              <a:rPr lang="es-ES" sz="1500" smtClean="0">
                <a:solidFill>
                  <a:srgbClr val="C00000"/>
                </a:solidFill>
                <a:latin typeface="Arial Narrow" panose="020B0606020202030204" pitchFamily="34" charset="0"/>
              </a:rPr>
              <a:t>COMT </a:t>
            </a:r>
            <a:r>
              <a:rPr lang="es-ES" sz="1500" smtClean="0">
                <a:latin typeface="Arial Narrow" panose="020B0606020202030204" pitchFamily="34" charset="0"/>
              </a:rPr>
              <a:t>(complemento </a:t>
            </a:r>
            <a:r>
              <a:rPr lang="es-ES" sz="1500">
                <a:latin typeface="Arial Narrow" panose="020B0606020202030204" pitchFamily="34" charset="0"/>
              </a:rPr>
              <a:t>de </a:t>
            </a:r>
            <a:r>
              <a:rPr lang="es-ES" sz="1500" smtClean="0">
                <a:latin typeface="Arial Narrow" panose="020B0606020202030204" pitchFamily="34" charset="0"/>
              </a:rPr>
              <a:t>levodopa, son ineficaces </a:t>
            </a:r>
            <a:r>
              <a:rPr lang="es-ES" sz="1500">
                <a:latin typeface="Arial Narrow" panose="020B0606020202030204" pitchFamily="34" charset="0"/>
              </a:rPr>
              <a:t>en </a:t>
            </a:r>
            <a:r>
              <a:rPr lang="es-ES" sz="1500" smtClean="0">
                <a:latin typeface="Arial Narrow" panose="020B0606020202030204" pitchFamily="34" charset="0"/>
              </a:rPr>
              <a:t>monoterapia): entacapona, tolcapona, opicapona</a:t>
            </a:r>
          </a:p>
          <a:p>
            <a:pPr lvl="1">
              <a:buClr>
                <a:srgbClr val="C00000"/>
              </a:buClr>
            </a:pPr>
            <a:endParaRPr lang="es-ES" sz="150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Otros fármacos</a:t>
            </a:r>
          </a:p>
          <a:p>
            <a:pPr marL="452438" lvl="2" indent="354013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s-ES" sz="1500" smtClean="0">
                <a:latin typeface="Arial Narrow" panose="020B0606020202030204" pitchFamily="34" charset="0"/>
              </a:rPr>
              <a:t>Generalmente,</a:t>
            </a:r>
            <a:r>
              <a:rPr lang="es-ES" sz="1500" b="1" smtClean="0">
                <a:latin typeface="Arial Narrow" panose="020B0606020202030204" pitchFamily="34" charset="0"/>
              </a:rPr>
              <a:t> complemento</a:t>
            </a:r>
            <a:r>
              <a:rPr lang="es-ES" sz="1500" b="1" smtClean="0">
                <a:solidFill>
                  <a:srgbClr val="525252"/>
                </a:solidFill>
                <a:latin typeface="Arial Narrow" panose="020B0606020202030204" pitchFamily="34" charset="0"/>
              </a:rPr>
              <a:t> </a:t>
            </a:r>
            <a:r>
              <a:rPr lang="es-ES" sz="1500">
                <a:latin typeface="Arial Narrow" panose="020B0606020202030204" pitchFamily="34" charset="0"/>
              </a:rPr>
              <a:t>de </a:t>
            </a:r>
            <a:r>
              <a:rPr lang="es-ES" sz="1500" smtClean="0">
                <a:latin typeface="Arial Narrow" panose="020B0606020202030204" pitchFamily="34" charset="0"/>
              </a:rPr>
              <a:t>terapia dopaminérgica</a:t>
            </a:r>
          </a:p>
          <a:p>
            <a:pPr marL="895350" lvl="2" indent="-285750"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" sz="1500" smtClean="0">
                <a:solidFill>
                  <a:srgbClr val="C00000"/>
                </a:solidFill>
                <a:latin typeface="Arial Narrow" panose="020B0606020202030204" pitchFamily="34" charset="0"/>
              </a:rPr>
              <a:t>Anticolinérgicos: </a:t>
            </a:r>
            <a:r>
              <a:rPr lang="es-ES" sz="1500" smtClean="0">
                <a:latin typeface="Arial Narrow" panose="020B0606020202030204" pitchFamily="34" charset="0"/>
              </a:rPr>
              <a:t>biperideno, trihexifenidilo, prociclidina</a:t>
            </a:r>
          </a:p>
          <a:p>
            <a:pPr marL="895350" lvl="2" indent="-285750"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" sz="1500" smtClean="0">
                <a:solidFill>
                  <a:srgbClr val="C00000"/>
                </a:solidFill>
                <a:latin typeface="Arial Narrow" panose="020B0606020202030204" pitchFamily="34" charset="0"/>
              </a:rPr>
              <a:t>Amantadina</a:t>
            </a:r>
            <a:endParaRPr lang="es-ES" sz="15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88525" y="334976"/>
            <a:ext cx="8049494" cy="5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Síntomas motores: tratamiento de inicio </a:t>
            </a: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89" y="1215959"/>
            <a:ext cx="6143803" cy="51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16948" y="406899"/>
            <a:ext cx="7327762" cy="6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Terapia dopaminérgica: seguridad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04901" y="1889983"/>
            <a:ext cx="2619606" cy="17081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s-ES" sz="1500" b="1">
                <a:latin typeface="Arial Narrow" panose="020B0606020202030204" pitchFamily="34" charset="0"/>
              </a:rPr>
              <a:t>Para ↓ efectos </a:t>
            </a:r>
            <a:r>
              <a:rPr lang="es-ES" sz="1500" b="1" smtClean="0">
                <a:latin typeface="Arial Narrow" panose="020B0606020202030204" pitchFamily="34" charset="0"/>
              </a:rPr>
              <a:t>adversos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latin typeface="Arial Narrow" panose="020B0606020202030204" pitchFamily="34" charset="0"/>
              </a:rPr>
              <a:t>Dosis </a:t>
            </a:r>
            <a:r>
              <a:rPr lang="es-ES" sz="1500">
                <a:latin typeface="Arial Narrow" panose="020B0606020202030204" pitchFamily="34" charset="0"/>
              </a:rPr>
              <a:t>más baja </a:t>
            </a:r>
            <a:r>
              <a:rPr lang="es-ES" sz="1500" smtClean="0">
                <a:latin typeface="Arial Narrow" panose="020B0606020202030204" pitchFamily="34" charset="0"/>
              </a:rPr>
              <a:t>posible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latin typeface="Arial Narrow" panose="020B0606020202030204" pitchFamily="34" charset="0"/>
              </a:rPr>
              <a:t>No </a:t>
            </a:r>
            <a:r>
              <a:rPr lang="es-ES" sz="1500">
                <a:latin typeface="Arial Narrow" panose="020B0606020202030204" pitchFamily="34" charset="0"/>
              </a:rPr>
              <a:t>interrumpir </a:t>
            </a:r>
            <a:r>
              <a:rPr lang="es-ES" sz="1500" smtClean="0">
                <a:latin typeface="Arial Narrow" panose="020B0606020202030204" pitchFamily="34" charset="0"/>
              </a:rPr>
              <a:t>bruscamente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latin typeface="Arial Narrow" panose="020B0606020202030204" pitchFamily="34" charset="0"/>
              </a:rPr>
              <a:t>Precaución </a:t>
            </a:r>
            <a:r>
              <a:rPr lang="es-ES" sz="1500">
                <a:latin typeface="Arial Narrow" panose="020B0606020202030204" pitchFamily="34" charset="0"/>
              </a:rPr>
              <a:t>con procesos o situaciones que interfieran </a:t>
            </a:r>
            <a:r>
              <a:rPr lang="es-ES" sz="1500" smtClean="0">
                <a:latin typeface="Arial Narrow" panose="020B0606020202030204" pitchFamily="34" charset="0"/>
              </a:rPr>
              <a:t>la absorción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latin typeface="Arial Narrow" panose="020B0606020202030204" pitchFamily="34" charset="0"/>
              </a:rPr>
              <a:t>Cumplir </a:t>
            </a:r>
            <a:r>
              <a:rPr lang="es-ES" sz="1500">
                <a:latin typeface="Arial Narrow" panose="020B0606020202030204" pitchFamily="34" charset="0"/>
              </a:rPr>
              <a:t>pauta terapéutica</a:t>
            </a:r>
          </a:p>
        </p:txBody>
      </p:sp>
      <p:sp>
        <p:nvSpPr>
          <p:cNvPr id="2" name="Flecha a la derecha con bandas 1"/>
          <p:cNvSpPr/>
          <p:nvPr/>
        </p:nvSpPr>
        <p:spPr>
          <a:xfrm rot="10800000">
            <a:off x="3908339" y="2565074"/>
            <a:ext cx="448412" cy="357977"/>
          </a:xfrm>
          <a:prstGeom prst="stripedRightArrow">
            <a:avLst>
              <a:gd name="adj1" fmla="val 50000"/>
              <a:gd name="adj2" fmla="val 4196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redondeado 2"/>
          <p:cNvSpPr/>
          <p:nvPr/>
        </p:nvSpPr>
        <p:spPr>
          <a:xfrm>
            <a:off x="4381256" y="2286863"/>
            <a:ext cx="1360443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C00000"/>
              </a:buClr>
            </a:pP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PRINCIPALES EFECTOS ADVERSOS</a:t>
            </a:r>
            <a:endParaRPr lang="es-ES" sz="1500" b="1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37434" y="1412776"/>
            <a:ext cx="2646400" cy="40164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b="1" smtClean="0">
                <a:latin typeface="Arial Narrow" panose="020B0606020202030204" pitchFamily="34" charset="0"/>
              </a:rPr>
              <a:t>Periféricos: </a:t>
            </a:r>
            <a:r>
              <a:rPr lang="es-ES" sz="1500">
                <a:latin typeface="Arial Narrow" panose="020B0606020202030204" pitchFamily="34" charset="0"/>
              </a:rPr>
              <a:t>náuseas, vómitos, </a:t>
            </a:r>
            <a:r>
              <a:rPr lang="es-ES" sz="1500" smtClean="0">
                <a:latin typeface="Arial Narrow" panose="020B0606020202030204" pitchFamily="34" charset="0"/>
              </a:rPr>
              <a:t>anorexia</a:t>
            </a:r>
            <a:r>
              <a:rPr lang="es-ES" sz="1500">
                <a:latin typeface="Arial Narrow" panose="020B0606020202030204" pitchFamily="34" charset="0"/>
              </a:rPr>
              <a:t>, rubor, cólicos abdominales, estreñimiento, palpitaciones</a:t>
            </a:r>
            <a:r>
              <a:rPr lang="es-ES" sz="1500" smtClean="0">
                <a:latin typeface="Arial Narrow" panose="020B0606020202030204" pitchFamily="34" charset="0"/>
              </a:rPr>
              <a:t>, </a:t>
            </a:r>
            <a:r>
              <a:rPr lang="es-ES" sz="1500">
                <a:latin typeface="Arial Narrow" panose="020B0606020202030204" pitchFamily="34" charset="0"/>
              </a:rPr>
              <a:t>hipotensión </a:t>
            </a:r>
            <a:r>
              <a:rPr lang="es-ES" sz="1500" smtClean="0">
                <a:latin typeface="Arial Narrow" panose="020B0606020202030204" pitchFamily="34" charset="0"/>
              </a:rPr>
              <a:t>ortostática, edema</a:t>
            </a:r>
            <a:endParaRPr lang="es-ES" sz="150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b="1" smtClean="0">
                <a:latin typeface="Arial Narrow" panose="020B0606020202030204" pitchFamily="34" charset="0"/>
              </a:rPr>
              <a:t>Centrales: </a:t>
            </a:r>
            <a:r>
              <a:rPr lang="es-ES" sz="1500" smtClean="0">
                <a:latin typeface="Arial Narrow" panose="020B0606020202030204" pitchFamily="34" charset="0"/>
              </a:rPr>
              <a:t>mareos</a:t>
            </a:r>
            <a:r>
              <a:rPr lang="es-ES" sz="1500">
                <a:latin typeface="Arial Narrow" panose="020B0606020202030204" pitchFamily="34" charset="0"/>
              </a:rPr>
              <a:t>, </a:t>
            </a:r>
            <a:r>
              <a:rPr lang="es-ES" sz="1500" smtClean="0">
                <a:latin typeface="Arial Narrow" panose="020B0606020202030204" pitchFamily="34" charset="0"/>
              </a:rPr>
              <a:t>aturdimiento, somnolencia</a:t>
            </a:r>
            <a:r>
              <a:rPr lang="es-ES" sz="1500">
                <a:latin typeface="Arial Narrow" panose="020B0606020202030204" pitchFamily="34" charset="0"/>
              </a:rPr>
              <a:t>, confusión, alucinaciones, trastornos psicóticos, </a:t>
            </a:r>
            <a:r>
              <a:rPr lang="es-ES" sz="1500" smtClean="0">
                <a:latin typeface="Arial Narrow" panose="020B0606020202030204" pitchFamily="34" charset="0"/>
              </a:rPr>
              <a:t>pesadillas, trastornos del control de impulsos, cefaleas</a:t>
            </a:r>
            <a:endParaRPr lang="es-ES" sz="150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b="1" smtClean="0">
                <a:latin typeface="Arial Narrow" panose="020B0606020202030204" pitchFamily="34" charset="0"/>
              </a:rPr>
              <a:t>Uso </a:t>
            </a:r>
            <a:r>
              <a:rPr lang="es-ES" sz="1500" b="1">
                <a:latin typeface="Arial Narrow" panose="020B0606020202030204" pitchFamily="34" charset="0"/>
              </a:rPr>
              <a:t>prolongado: </a:t>
            </a:r>
            <a:r>
              <a:rPr lang="es-ES" sz="1500" smtClean="0">
                <a:latin typeface="Arial Narrow" panose="020B0606020202030204" pitchFamily="34" charset="0"/>
              </a:rPr>
              <a:t>efecto ↓ o errático, complicaciones motoras</a:t>
            </a:r>
            <a:endParaRPr lang="es-ES" sz="150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b="1" smtClean="0">
                <a:latin typeface="Arial Narrow" panose="020B0606020202030204" pitchFamily="34" charset="0"/>
              </a:rPr>
              <a:t>Interrupción </a:t>
            </a:r>
            <a:r>
              <a:rPr lang="es-ES" sz="1500" b="1">
                <a:latin typeface="Arial Narrow" panose="020B0606020202030204" pitchFamily="34" charset="0"/>
              </a:rPr>
              <a:t>brusca o</a:t>
            </a:r>
            <a:r>
              <a:rPr lang="es-ES" sz="1500" b="1" smtClean="0">
                <a:latin typeface="Arial Narrow" panose="020B0606020202030204" pitchFamily="34" charset="0"/>
              </a:rPr>
              <a:t>↓ rápida</a:t>
            </a:r>
            <a:r>
              <a:rPr lang="es-ES" sz="1500" b="1">
                <a:latin typeface="Arial Narrow" panose="020B0606020202030204" pitchFamily="34" charset="0"/>
              </a:rPr>
              <a:t>: </a:t>
            </a:r>
            <a:r>
              <a:rPr lang="es-ES" sz="1500" smtClean="0">
                <a:latin typeface="Arial Narrow" panose="020B0606020202030204" pitchFamily="34" charset="0"/>
              </a:rPr>
              <a:t>deprivación dopaminérgica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191628" y="4090591"/>
            <a:ext cx="4609940" cy="193899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solidFill>
                  <a:srgbClr val="C00000"/>
                </a:solidFill>
                <a:latin typeface="Arial Narrow" panose="020B0606020202030204" pitchFamily="34" charset="0"/>
              </a:rPr>
              <a:t>Agonistas dopaminérgicos:</a:t>
            </a:r>
            <a:r>
              <a:rPr lang="es-ES" sz="1500" b="1" smtClean="0">
                <a:latin typeface="Arial Narrow" panose="020B0606020202030204" pitchFamily="34" charset="0"/>
              </a:rPr>
              <a:t> </a:t>
            </a:r>
            <a:r>
              <a:rPr lang="es-ES" sz="1500" smtClean="0">
                <a:latin typeface="Arial Narrow" panose="020B0606020202030204" pitchFamily="34" charset="0"/>
              </a:rPr>
              <a:t>efectos adversos más frecuentes que levodopa, pero menor riesgo de complicaciones motoras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solidFill>
                  <a:srgbClr val="C00000"/>
                </a:solidFill>
                <a:latin typeface="Arial Narrow" panose="020B0606020202030204" pitchFamily="34" charset="0"/>
              </a:rPr>
              <a:t>IMAO-B:</a:t>
            </a:r>
            <a:r>
              <a:rPr lang="es-ES" sz="1500" smtClean="0">
                <a:latin typeface="Arial Narrow" panose="020B0606020202030204" pitchFamily="34" charset="0"/>
              </a:rPr>
              <a:t> relativamente bien tolerados, menor riesgo de complicaciones motoras que levodopa y agonistas dopaminérgicos, riesgo elevado de interacciones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solidFill>
                  <a:srgbClr val="C00000"/>
                </a:solidFill>
                <a:latin typeface="Arial Narrow" panose="020B0606020202030204" pitchFamily="34" charset="0"/>
              </a:rPr>
              <a:t>ICOMT: </a:t>
            </a:r>
            <a:r>
              <a:rPr lang="es-ES" sz="1500" smtClean="0">
                <a:latin typeface="Arial Narrow" panose="020B0606020202030204" pitchFamily="34" charset="0"/>
              </a:rPr>
              <a:t>pueden ↑ efectos adversos dopaminérgicos de levodopa</a:t>
            </a:r>
            <a:endParaRPr lang="es-ES" sz="1500">
              <a:latin typeface="Arial Narrow" panose="020B0606020202030204" pitchFamily="34" charset="0"/>
            </a:endParaRPr>
          </a:p>
        </p:txBody>
      </p:sp>
      <p:sp>
        <p:nvSpPr>
          <p:cNvPr id="17" name="Flecha abajo 16"/>
          <p:cNvSpPr/>
          <p:nvPr/>
        </p:nvSpPr>
        <p:spPr>
          <a:xfrm>
            <a:off x="4906101" y="3234095"/>
            <a:ext cx="349456" cy="856496"/>
          </a:xfrm>
          <a:prstGeom prst="downArrow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a la derecha con bandas 22"/>
          <p:cNvSpPr/>
          <p:nvPr/>
        </p:nvSpPr>
        <p:spPr>
          <a:xfrm>
            <a:off x="5739915" y="2598286"/>
            <a:ext cx="451404" cy="357702"/>
          </a:xfrm>
          <a:prstGeom prst="stripedRightArrow">
            <a:avLst>
              <a:gd name="adj1" fmla="val 50000"/>
              <a:gd name="adj2" fmla="val 4196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4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40224" y="210777"/>
            <a:ext cx="7327762" cy="12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Terapia dopaminérgica: complicaciones motoras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481401" y="1837659"/>
            <a:ext cx="5390813" cy="17081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latin typeface="Arial Narrow" panose="020B0606020202030204" pitchFamily="34" charset="0"/>
              </a:rPr>
              <a:t>Se </a:t>
            </a:r>
            <a:r>
              <a:rPr lang="es-ES" sz="1500">
                <a:latin typeface="Arial Narrow" panose="020B0606020202030204" pitchFamily="34" charset="0"/>
              </a:rPr>
              <a:t>desarrollan al avanzar la enfermedad y empeoran </a:t>
            </a:r>
            <a:r>
              <a:rPr lang="es-ES" sz="1500" smtClean="0">
                <a:latin typeface="Arial Narrow" panose="020B0606020202030204" pitchFamily="34" charset="0"/>
              </a:rPr>
              <a:t>progresivamente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latin typeface="Arial Narrow" panose="020B0606020202030204" pitchFamily="34" charset="0"/>
              </a:rPr>
              <a:t>Pueden estar </a:t>
            </a:r>
            <a:r>
              <a:rPr lang="es-ES" sz="1500">
                <a:latin typeface="Arial Narrow" panose="020B0606020202030204" pitchFamily="34" charset="0"/>
              </a:rPr>
              <a:t>relacionadas con la duración de la enfermedad, el grado de degeneración dopaminérgica y la dosis del tratamiento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latin typeface="Arial Narrow" panose="020B0606020202030204" pitchFamily="34" charset="0"/>
              </a:rPr>
              <a:t>Requieren ajustes/cambios en el tratamiento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latin typeface="Arial Narrow" panose="020B0606020202030204" pitchFamily="34" charset="0"/>
              </a:rPr>
              <a:t>Antes de hacer cambios: comprobar </a:t>
            </a:r>
            <a:r>
              <a:rPr lang="es-ES" sz="1500">
                <a:latin typeface="Arial Narrow" panose="020B0606020202030204" pitchFamily="34" charset="0"/>
              </a:rPr>
              <a:t>cumplimiento, identificar (y tratar) otras posibles </a:t>
            </a:r>
            <a:r>
              <a:rPr lang="es-ES" sz="1500" smtClean="0">
                <a:latin typeface="Arial Narrow" panose="020B0606020202030204" pitchFamily="34" charset="0"/>
              </a:rPr>
              <a:t>causas</a:t>
            </a:r>
            <a:endParaRPr lang="es-ES" sz="15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latin typeface="Arial Narrow" panose="020B0606020202030204" pitchFamily="34" charset="0"/>
              </a:rPr>
              <a:t>Complicaciones persistentes: considerar terapias de segunda línea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691680" y="3942638"/>
            <a:ext cx="4158946" cy="204671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Fluctuaciones</a:t>
            </a:r>
          </a:p>
          <a:p>
            <a:pPr marL="285750" indent="-285750">
              <a:buClr>
                <a:srgbClr val="C00000"/>
              </a:buClr>
              <a:buFontTx/>
              <a:buChar char="-"/>
            </a:pPr>
            <a:r>
              <a:rPr lang="es-ES" sz="1400" smtClean="0">
                <a:latin typeface="Arial Narrow" panose="020B0606020202030204" pitchFamily="34" charset="0"/>
              </a:rPr>
              <a:t>Variaciones </a:t>
            </a:r>
            <a:r>
              <a:rPr lang="es-ES" sz="1400">
                <a:latin typeface="Arial Narrow" panose="020B0606020202030204" pitchFamily="34" charset="0"/>
              </a:rPr>
              <a:t>clínicas según respuesta a levodopa, que alternan periodos “on” (mejoría sintomática) y periodos “off” (reaparición de síntomas</a:t>
            </a:r>
            <a:r>
              <a:rPr lang="es-ES" sz="1400" smtClean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FontTx/>
              <a:buChar char="-"/>
            </a:pPr>
            <a:r>
              <a:rPr lang="es-ES" sz="1400" smtClean="0">
                <a:latin typeface="Arial Narrow" panose="020B0606020202030204" pitchFamily="34" charset="0"/>
              </a:rPr>
              <a:t>Al </a:t>
            </a:r>
            <a:r>
              <a:rPr lang="es-ES" sz="1400">
                <a:latin typeface="Arial Narrow" panose="020B0606020202030204" pitchFamily="34" charset="0"/>
              </a:rPr>
              <a:t>principio suelen ser predecibles, pero al avanzar la enfermedad pueden ser </a:t>
            </a:r>
            <a:r>
              <a:rPr lang="es-ES" sz="1400" smtClean="0">
                <a:latin typeface="Arial Narrow" panose="020B0606020202030204" pitchFamily="34" charset="0"/>
              </a:rPr>
              <a:t>impredecibles</a:t>
            </a:r>
          </a:p>
          <a:p>
            <a:pPr marL="285750" indent="-285750">
              <a:buClr>
                <a:srgbClr val="C00000"/>
              </a:buClr>
              <a:buFontTx/>
              <a:buChar char="-"/>
            </a:pPr>
            <a:r>
              <a:rPr lang="es-ES" sz="1400" u="sng" smtClean="0">
                <a:latin typeface="Arial Narrow" panose="020B0606020202030204" pitchFamily="34" charset="0"/>
                <a:cs typeface="Times New Roman" panose="02020603050405020304" pitchFamily="18" charset="0"/>
              </a:rPr>
              <a:t>Tipos</a:t>
            </a:r>
            <a:r>
              <a:rPr lang="es-ES" sz="1400" u="sng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es-ES" sz="1400">
                <a:latin typeface="Arial Narrow" panose="020B0606020202030204" pitchFamily="34" charset="0"/>
                <a:cs typeface="Times New Roman" panose="02020603050405020304" pitchFamily="18" charset="0"/>
              </a:rPr>
              <a:t> acinesia matutina, deterioro fin de dosis (“wearing off”), “off” súbito, fallo de dosis, empeoramiento al inicio de dosis, rebote al final de dosis, fluctuaciones “on-off</a:t>
            </a:r>
            <a:r>
              <a:rPr lang="es-ES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””</a:t>
            </a:r>
            <a:endParaRPr lang="es-ES" sz="1400" smtClean="0">
              <a:latin typeface="Arial Narrow" panose="020B0606020202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058561" y="3942638"/>
            <a:ext cx="2608108" cy="118494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Discinesias</a:t>
            </a:r>
          </a:p>
          <a:p>
            <a:pPr marL="285750" indent="-285750">
              <a:buClr>
                <a:srgbClr val="C00000"/>
              </a:buClr>
              <a:buFontTx/>
              <a:buChar char="-"/>
            </a:pPr>
            <a:r>
              <a:rPr lang="es-ES" sz="1400" smtClean="0">
                <a:latin typeface="Arial Narrow" panose="020B0606020202030204" pitchFamily="34" charset="0"/>
              </a:rPr>
              <a:t>Movimientos </a:t>
            </a:r>
            <a:r>
              <a:rPr lang="es-ES" sz="1400">
                <a:latin typeface="Arial Narrow" panose="020B0606020202030204" pitchFamily="34" charset="0"/>
              </a:rPr>
              <a:t>involuntarios durante el tratamiento crónico </a:t>
            </a:r>
          </a:p>
          <a:p>
            <a:pPr marL="285750" indent="-285750">
              <a:buClr>
                <a:srgbClr val="C00000"/>
              </a:buClr>
              <a:buFontTx/>
              <a:buChar char="-"/>
            </a:pPr>
            <a:r>
              <a:rPr lang="es-ES" sz="1400" u="sng" smtClean="0">
                <a:latin typeface="Arial Narrow" panose="020B0606020202030204" pitchFamily="34" charset="0"/>
              </a:rPr>
              <a:t>Tipos</a:t>
            </a:r>
            <a:r>
              <a:rPr lang="es-ES" sz="1400">
                <a:latin typeface="Arial Narrow" panose="020B0606020202030204" pitchFamily="34" charset="0"/>
              </a:rPr>
              <a:t>: pico de dosis, bifásicas, del “off” </a:t>
            </a:r>
          </a:p>
        </p:txBody>
      </p:sp>
      <p:sp>
        <p:nvSpPr>
          <p:cNvPr id="37" name="Flecha abajo 36"/>
          <p:cNvSpPr/>
          <p:nvPr/>
        </p:nvSpPr>
        <p:spPr>
          <a:xfrm>
            <a:off x="4572000" y="3563343"/>
            <a:ext cx="288032" cy="368110"/>
          </a:xfrm>
          <a:prstGeom prst="downArrow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 abajo 38"/>
          <p:cNvSpPr/>
          <p:nvPr/>
        </p:nvSpPr>
        <p:spPr>
          <a:xfrm>
            <a:off x="7218599" y="3563343"/>
            <a:ext cx="288032" cy="368110"/>
          </a:xfrm>
          <a:prstGeom prst="downArrow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1209661" y="2256511"/>
            <a:ext cx="1820336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s-ES" sz="1500" b="1">
                <a:solidFill>
                  <a:srgbClr val="C00000"/>
                </a:solidFill>
                <a:latin typeface="Arial Narrow" panose="020B0606020202030204" pitchFamily="34" charset="0"/>
              </a:rPr>
              <a:t>COMPLICACIONES MOTORAS</a:t>
            </a:r>
          </a:p>
        </p:txBody>
      </p:sp>
      <p:sp>
        <p:nvSpPr>
          <p:cNvPr id="11" name="Flecha a la derecha con bandas 10"/>
          <p:cNvSpPr/>
          <p:nvPr/>
        </p:nvSpPr>
        <p:spPr>
          <a:xfrm>
            <a:off x="3029997" y="2528123"/>
            <a:ext cx="451404" cy="357702"/>
          </a:xfrm>
          <a:prstGeom prst="stripedRightArrow">
            <a:avLst>
              <a:gd name="adj1" fmla="val 50000"/>
              <a:gd name="adj2" fmla="val 4196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5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59632" y="172064"/>
            <a:ext cx="7512106" cy="66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Complicaciones motoras: tratamiento </a:t>
            </a: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75" y="853216"/>
            <a:ext cx="6152201" cy="57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77776" y="116632"/>
            <a:ext cx="7289862" cy="6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Tratamiento de síntomas no motores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18578" y="980728"/>
            <a:ext cx="7342696" cy="5401479"/>
          </a:xfrm>
          <a:prstGeom prst="rect">
            <a:avLst/>
          </a:prstGeom>
          <a:solidFill>
            <a:srgbClr val="E1F7E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1500" b="1" smtClean="0">
                <a:solidFill>
                  <a:srgbClr val="7030A0"/>
                </a:solidFill>
                <a:latin typeface="Arial Narrow" panose="020B0606020202030204" pitchFamily="34" charset="0"/>
              </a:rPr>
              <a:t>Síntomas no motores más frecuentes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1500" b="1" smtClean="0">
                <a:latin typeface="Arial Narrow" panose="020B0606020202030204" pitchFamily="34" charset="0"/>
              </a:rPr>
              <a:t>Trastornos neuropsiquiátricos: </a:t>
            </a:r>
            <a:r>
              <a:rPr lang="es-ES" sz="1500" smtClean="0">
                <a:latin typeface="Arial Narrow" panose="020B0606020202030204" pitchFamily="34" charset="0"/>
              </a:rPr>
              <a:t>suelen </a:t>
            </a:r>
            <a:r>
              <a:rPr lang="es-ES" sz="1500">
                <a:latin typeface="Arial Narrow" panose="020B0606020202030204" pitchFamily="34" charset="0"/>
              </a:rPr>
              <a:t>aparecer con la enfermedad avanzada y al progresar ésta ↑ su </a:t>
            </a:r>
            <a:r>
              <a:rPr lang="es-ES" sz="1500" smtClean="0">
                <a:latin typeface="Arial Narrow" panose="020B0606020202030204" pitchFamily="34" charset="0"/>
              </a:rPr>
              <a:t>gravedad </a:t>
            </a:r>
            <a:r>
              <a:rPr lang="es-ES" sz="1500">
                <a:latin typeface="Arial Narrow" panose="020B0606020202030204" pitchFamily="34" charset="0"/>
              </a:rPr>
              <a:t>y se dificulta su </a:t>
            </a:r>
            <a:r>
              <a:rPr lang="es-ES" sz="1500" smtClean="0">
                <a:latin typeface="Arial Narrow" panose="020B0606020202030204" pitchFamily="34" charset="0"/>
              </a:rPr>
              <a:t>tratamiento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1500" b="1">
                <a:latin typeface="Arial Narrow" panose="020B0606020202030204" pitchFamily="34" charset="0"/>
              </a:rPr>
              <a:t>Disfunción </a:t>
            </a:r>
            <a:r>
              <a:rPr lang="es-ES" sz="1500" b="1" smtClean="0">
                <a:latin typeface="Arial Narrow" panose="020B0606020202030204" pitchFamily="34" charset="0"/>
              </a:rPr>
              <a:t>autonómica: </a:t>
            </a:r>
            <a:r>
              <a:rPr lang="es-ES" sz="1500" smtClean="0">
                <a:latin typeface="Arial Narrow" panose="020B0606020202030204" pitchFamily="34" charset="0"/>
              </a:rPr>
              <a:t>los </a:t>
            </a:r>
            <a:r>
              <a:rPr lang="es-ES" sz="1500">
                <a:latin typeface="Arial Narrow" panose="020B0606020202030204" pitchFamily="34" charset="0"/>
              </a:rPr>
              <a:t>tratamientos </a:t>
            </a:r>
            <a:r>
              <a:rPr lang="es-ES" sz="1500" smtClean="0">
                <a:latin typeface="Arial Narrow" panose="020B0606020202030204" pitchFamily="34" charset="0"/>
              </a:rPr>
              <a:t>utilizados disponen </a:t>
            </a:r>
            <a:r>
              <a:rPr lang="es-ES" sz="1500">
                <a:latin typeface="Arial Narrow" panose="020B0606020202030204" pitchFamily="34" charset="0"/>
              </a:rPr>
              <a:t>de escasas evidencias y algunos se asocian a riesgo importante de efectos </a:t>
            </a:r>
            <a:r>
              <a:rPr lang="es-ES" sz="1500" smtClean="0">
                <a:latin typeface="Arial Narrow" panose="020B0606020202030204" pitchFamily="34" charset="0"/>
              </a:rPr>
              <a:t>adversos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1500" b="1">
                <a:latin typeface="Arial Narrow" panose="020B0606020202030204" pitchFamily="34" charset="0"/>
              </a:rPr>
              <a:t>Trastornos del </a:t>
            </a:r>
            <a:r>
              <a:rPr lang="es-ES" sz="1500" b="1" smtClean="0">
                <a:latin typeface="Arial Narrow" panose="020B0606020202030204" pitchFamily="34" charset="0"/>
              </a:rPr>
              <a:t>sueño: </a:t>
            </a:r>
            <a:r>
              <a:rPr lang="es-ES" sz="1500" smtClean="0">
                <a:latin typeface="Arial Narrow" panose="020B0606020202030204" pitchFamily="34" charset="0"/>
              </a:rPr>
              <a:t>p</a:t>
            </a:r>
            <a:r>
              <a:rPr lang="es-ES" sz="15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ueden estar causados por </a:t>
            </a:r>
            <a:r>
              <a:rPr lang="es-ES" sz="1500">
                <a:latin typeface="Arial Narrow" panose="020B0606020202030204" pitchFamily="34" charset="0"/>
                <a:ea typeface="Times New Roman" panose="02020603050405020304" pitchFamily="18" charset="0"/>
              </a:rPr>
              <a:t>los síntomas motores nocturnos de la enfermedad de </a:t>
            </a:r>
            <a:r>
              <a:rPr lang="es-ES" sz="15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Parkinson. La </a:t>
            </a:r>
            <a:r>
              <a:rPr lang="es-ES" sz="1500">
                <a:latin typeface="Arial Narrow" panose="020B0606020202030204" pitchFamily="34" charset="0"/>
                <a:ea typeface="Times New Roman" panose="02020603050405020304" pitchFamily="18" charset="0"/>
              </a:rPr>
              <a:t>somnolencia diurna suele aparecer </a:t>
            </a:r>
            <a:r>
              <a:rPr lang="es-ES" sz="15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en enfermedad avanzada</a:t>
            </a:r>
            <a:endParaRPr lang="es-ES" sz="1500" b="1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s-ES" sz="1500" b="1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1500" b="1" smtClean="0">
                <a:solidFill>
                  <a:srgbClr val="7030A0"/>
                </a:solidFill>
                <a:latin typeface="Arial Narrow" panose="020B0606020202030204" pitchFamily="34" charset="0"/>
              </a:rPr>
              <a:t>Medidas </a:t>
            </a:r>
            <a:r>
              <a:rPr lang="es-ES" sz="1500" b="1">
                <a:solidFill>
                  <a:srgbClr val="7030A0"/>
                </a:solidFill>
                <a:latin typeface="Arial Narrow" panose="020B0606020202030204" pitchFamily="34" charset="0"/>
              </a:rPr>
              <a:t>complementarias no farmacológicas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latin typeface="Arial Narrow" panose="020B0606020202030204" pitchFamily="34" charset="0"/>
              </a:rPr>
              <a:t>Recomendadas para </a:t>
            </a:r>
            <a:r>
              <a:rPr lang="es-ES" sz="1500" b="1" smtClean="0">
                <a:latin typeface="Arial Narrow" panose="020B0606020202030204" pitchFamily="34" charset="0"/>
              </a:rPr>
              <a:t>síntomas </a:t>
            </a:r>
            <a:r>
              <a:rPr lang="es-ES" sz="1500" b="1">
                <a:latin typeface="Arial Narrow" panose="020B0606020202030204" pitchFamily="34" charset="0"/>
              </a:rPr>
              <a:t>sin tratamiento farmacológico específico </a:t>
            </a:r>
            <a:r>
              <a:rPr lang="es-ES" sz="1500">
                <a:latin typeface="Arial Narrow" panose="020B0606020202030204" pitchFamily="34" charset="0"/>
              </a:rPr>
              <a:t>con eficacia </a:t>
            </a:r>
            <a:r>
              <a:rPr lang="es-ES" sz="1500" smtClean="0">
                <a:latin typeface="Arial Narrow" panose="020B0606020202030204" pitchFamily="34" charset="0"/>
              </a:rPr>
              <a:t>demostrada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1500">
                <a:latin typeface="Arial Narrow" panose="020B0606020202030204" pitchFamily="34" charset="0"/>
              </a:rPr>
              <a:t>Considerar </a:t>
            </a:r>
            <a:r>
              <a:rPr lang="es-ES" sz="1500" b="1">
                <a:latin typeface="Arial Narrow" panose="020B0606020202030204" pitchFamily="34" charset="0"/>
              </a:rPr>
              <a:t>antes </a:t>
            </a:r>
            <a:r>
              <a:rPr lang="es-ES" sz="1500">
                <a:latin typeface="Arial Narrow" panose="020B0606020202030204" pitchFamily="34" charset="0"/>
              </a:rPr>
              <a:t>del tratamiento farmacológico específico de cada síntoma y/o como </a:t>
            </a:r>
            <a:r>
              <a:rPr lang="es-ES" sz="1500" b="1">
                <a:latin typeface="Arial Narrow" panose="020B0606020202030204" pitchFamily="34" charset="0"/>
              </a:rPr>
              <a:t>complemento</a:t>
            </a:r>
            <a:r>
              <a:rPr lang="es-ES" sz="1500">
                <a:latin typeface="Arial Narrow" panose="020B0606020202030204" pitchFamily="34" charset="0"/>
              </a:rPr>
              <a:t> al mismo </a:t>
            </a:r>
          </a:p>
          <a:p>
            <a:pPr lvl="1">
              <a:buClr>
                <a:srgbClr val="7030A0"/>
              </a:buClr>
            </a:pPr>
            <a:endParaRPr lang="es-ES" sz="1500" b="1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1500" b="1" smtClean="0">
                <a:solidFill>
                  <a:srgbClr val="7030A0"/>
                </a:solidFill>
                <a:latin typeface="Arial Narrow" panose="020B0606020202030204" pitchFamily="34" charset="0"/>
              </a:rPr>
              <a:t>Antes de utilizar tratamientos farmacológicos específicos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latin typeface="Arial Narrow" panose="020B0606020202030204" pitchFamily="34" charset="0"/>
              </a:rPr>
              <a:t>Identificar (y tratar) </a:t>
            </a:r>
            <a:r>
              <a:rPr lang="es-ES" sz="1500" b="1" smtClean="0">
                <a:latin typeface="Arial Narrow" panose="020B0606020202030204" pitchFamily="34" charset="0"/>
              </a:rPr>
              <a:t>otras posibles causas </a:t>
            </a:r>
            <a:r>
              <a:rPr lang="es-ES" sz="1500" smtClean="0">
                <a:latin typeface="Arial Narrow" panose="020B0606020202030204" pitchFamily="34" charset="0"/>
              </a:rPr>
              <a:t>(patologías o fármacos)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1500" b="1" smtClean="0">
                <a:latin typeface="Arial Narrow" panose="020B0606020202030204" pitchFamily="34" charset="0"/>
              </a:rPr>
              <a:t>Ajustar </a:t>
            </a:r>
            <a:r>
              <a:rPr lang="es-ES" sz="1500" b="1">
                <a:latin typeface="Arial Narrow" panose="020B0606020202030204" pitchFamily="34" charset="0"/>
              </a:rPr>
              <a:t>/ optimizar / </a:t>
            </a:r>
            <a:r>
              <a:rPr lang="es-ES" sz="1500" b="1" smtClean="0">
                <a:latin typeface="Arial Narrow" panose="020B0606020202030204" pitchFamily="34" charset="0"/>
              </a:rPr>
              <a:t>modificar el </a:t>
            </a:r>
            <a:r>
              <a:rPr lang="es-ES" sz="1500" b="1">
                <a:latin typeface="Arial Narrow" panose="020B0606020202030204" pitchFamily="34" charset="0"/>
              </a:rPr>
              <a:t>tratamiento </a:t>
            </a:r>
            <a:r>
              <a:rPr lang="es-ES" sz="1500" b="1" smtClean="0">
                <a:latin typeface="Arial Narrow" panose="020B0606020202030204" pitchFamily="34" charset="0"/>
              </a:rPr>
              <a:t>antiparkinsoniano, </a:t>
            </a:r>
            <a:r>
              <a:rPr lang="es-ES" sz="1500" smtClean="0">
                <a:latin typeface="Arial Narrow" panose="020B0606020202030204" pitchFamily="34" charset="0"/>
              </a:rPr>
              <a:t>en síntomas relacionados con éste</a:t>
            </a:r>
          </a:p>
          <a:p>
            <a:pPr lvl="1">
              <a:buClr>
                <a:srgbClr val="7030A0"/>
              </a:buClr>
            </a:pPr>
            <a:endParaRPr lang="es-ES" sz="150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1500" smtClean="0">
                <a:latin typeface="Arial Narrow" panose="020B0606020202030204" pitchFamily="34" charset="0"/>
              </a:rPr>
              <a:t> </a:t>
            </a:r>
            <a:r>
              <a:rPr lang="es-ES" sz="1500" b="1" smtClean="0">
                <a:solidFill>
                  <a:srgbClr val="7030A0"/>
                </a:solidFill>
                <a:latin typeface="Arial Narrow" panose="020B0606020202030204" pitchFamily="34" charset="0"/>
              </a:rPr>
              <a:t>Tratamientos farmacológicos específicos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1500" b="1" smtClean="0">
                <a:latin typeface="Arial Narrow" panose="020B0606020202030204" pitchFamily="34" charset="0"/>
              </a:rPr>
              <a:t>Algunos no difieren </a:t>
            </a:r>
            <a:r>
              <a:rPr lang="es-ES" sz="1500" smtClean="0">
                <a:latin typeface="Arial Narrow" panose="020B0606020202030204" pitchFamily="34" charset="0"/>
              </a:rPr>
              <a:t>de las personas sin enfermedad de Parkinson 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ES" sz="1500" b="1">
                <a:latin typeface="Arial Narrow" panose="020B0606020202030204" pitchFamily="34" charset="0"/>
              </a:rPr>
              <a:t>Tener en </a:t>
            </a:r>
            <a:r>
              <a:rPr lang="es-ES" sz="1500" b="1" smtClean="0">
                <a:latin typeface="Arial Narrow" panose="020B0606020202030204" pitchFamily="34" charset="0"/>
              </a:rPr>
              <a:t>cuenta: </a:t>
            </a:r>
            <a:r>
              <a:rPr lang="es-ES" sz="1500" smtClean="0">
                <a:latin typeface="Arial Narrow" panose="020B0606020202030204" pitchFamily="34" charset="0"/>
              </a:rPr>
              <a:t>posibilidad de interacciones </a:t>
            </a:r>
            <a:r>
              <a:rPr lang="es-ES" sz="1500">
                <a:latin typeface="Arial Narrow" panose="020B0606020202030204" pitchFamily="34" charset="0"/>
              </a:rPr>
              <a:t>con </a:t>
            </a:r>
            <a:r>
              <a:rPr lang="es-ES" sz="1500" smtClean="0">
                <a:latin typeface="Arial Narrow" panose="020B0606020202030204" pitchFamily="34" charset="0"/>
              </a:rPr>
              <a:t>fármacos antiparkinsonianos, empeoramiento </a:t>
            </a:r>
            <a:r>
              <a:rPr lang="es-ES" sz="1500">
                <a:latin typeface="Arial Narrow" panose="020B0606020202030204" pitchFamily="34" charset="0"/>
              </a:rPr>
              <a:t>de </a:t>
            </a:r>
            <a:r>
              <a:rPr lang="es-ES" sz="1500" smtClean="0">
                <a:latin typeface="Arial Narrow" panose="020B0606020202030204" pitchFamily="34" charset="0"/>
              </a:rPr>
              <a:t>los síntomas </a:t>
            </a:r>
            <a:r>
              <a:rPr lang="es-ES" sz="1500">
                <a:latin typeface="Arial Narrow" panose="020B0606020202030204" pitchFamily="34" charset="0"/>
              </a:rPr>
              <a:t>motores y/o </a:t>
            </a:r>
            <a:r>
              <a:rPr lang="es-ES" sz="1500" smtClean="0">
                <a:latin typeface="Arial Narrow" panose="020B0606020202030204" pitchFamily="34" charset="0"/>
              </a:rPr>
              <a:t>contraindicaciones</a:t>
            </a:r>
            <a:endParaRPr lang="es-ES" sz="15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97742" y="155336"/>
            <a:ext cx="6624736" cy="5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Medidas complementarias 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61972" y="871304"/>
            <a:ext cx="7867854" cy="338554"/>
          </a:xfrm>
          <a:prstGeom prst="rect">
            <a:avLst/>
          </a:prstGeom>
          <a:solidFill>
            <a:srgbClr val="006866"/>
          </a:solidFill>
          <a:ln w="28575">
            <a:solidFill>
              <a:srgbClr val="0068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>
                <a:solidFill>
                  <a:srgbClr val="FFC775"/>
                </a:solidFill>
                <a:latin typeface="Arial Narrow" panose="020B0606020202030204" pitchFamily="34" charset="0"/>
              </a:rPr>
              <a:t>Ayudan a optimizar los resultados del tratamiento y mejorar la calidad de vida de los pacientes</a:t>
            </a:r>
            <a:endParaRPr lang="es-ES" sz="1600" b="1">
              <a:solidFill>
                <a:srgbClr val="FFC77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35466" y="1401988"/>
            <a:ext cx="6381709" cy="1292662"/>
          </a:xfrm>
          <a:prstGeom prst="rect">
            <a:avLst/>
          </a:prstGeom>
          <a:noFill/>
          <a:ln w="28575">
            <a:solidFill>
              <a:srgbClr val="005C5A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es-ES" sz="1300" b="1" smtClean="0">
                <a:solidFill>
                  <a:srgbClr val="005C5A"/>
                </a:solidFill>
                <a:latin typeface="Arial Narrow" panose="020B0606020202030204" pitchFamily="34" charset="0"/>
              </a:rPr>
              <a:t>COMUNICACIÓN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smtClean="0">
                <a:latin typeface="Arial Narrow" panose="020B0606020202030204" pitchFamily="34" charset="0"/>
              </a:rPr>
              <a:t>Mantener comunicación con la </a:t>
            </a:r>
            <a:r>
              <a:rPr lang="es-ES" sz="1300" b="1" smtClean="0">
                <a:latin typeface="Arial Narrow" panose="020B0606020202030204" pitchFamily="34" charset="0"/>
              </a:rPr>
              <a:t>persona afectada </a:t>
            </a:r>
            <a:r>
              <a:rPr lang="es-ES" sz="1300" smtClean="0">
                <a:latin typeface="Arial Narrow" panose="020B0606020202030204" pitchFamily="34" charset="0"/>
              </a:rPr>
              <a:t>y </a:t>
            </a:r>
            <a:r>
              <a:rPr lang="es-ES" sz="1300" b="1" smtClean="0">
                <a:latin typeface="Arial Narrow" panose="020B0606020202030204" pitchFamily="34" charset="0"/>
              </a:rPr>
              <a:t>su entorno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b="1" smtClean="0">
                <a:latin typeface="Arial Narrow" panose="020B0606020202030204" pitchFamily="34" charset="0"/>
              </a:rPr>
              <a:t>Información:</a:t>
            </a:r>
            <a:r>
              <a:rPr lang="es-ES" sz="1300" smtClean="0">
                <a:latin typeface="Arial Narrow" panose="020B0606020202030204" pitchFamily="34" charset="0"/>
              </a:rPr>
              <a:t> </a:t>
            </a:r>
            <a:r>
              <a:rPr lang="es-ES" sz="1300">
                <a:latin typeface="Arial Narrow" panose="020B0606020202030204" pitchFamily="34" charset="0"/>
              </a:rPr>
              <a:t>suficiente, adecuada, eficaz, basada en la </a:t>
            </a:r>
            <a:r>
              <a:rPr lang="es-ES" sz="1300" smtClean="0">
                <a:latin typeface="Arial Narrow" panose="020B0606020202030204" pitchFamily="34" charset="0"/>
              </a:rPr>
              <a:t>evidencia, individualizada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b="1" smtClean="0">
                <a:latin typeface="Arial Narrow" panose="020B0606020202030204" pitchFamily="34" charset="0"/>
              </a:rPr>
              <a:t>Evitar sobrecarga </a:t>
            </a:r>
            <a:r>
              <a:rPr lang="es-ES" sz="1300" smtClean="0">
                <a:latin typeface="Arial Narrow" panose="020B0606020202030204" pitchFamily="34" charset="0"/>
              </a:rPr>
              <a:t>de información, intentar transmitir tranquilidad y esperanza 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b="1" smtClean="0">
                <a:latin typeface="Arial Narrow" panose="020B0606020202030204" pitchFamily="34" charset="0"/>
              </a:rPr>
              <a:t>Informar </a:t>
            </a:r>
            <a:r>
              <a:rPr lang="es-ES" sz="1300" b="1">
                <a:latin typeface="Arial Narrow" panose="020B0606020202030204" pitchFamily="34" charset="0"/>
              </a:rPr>
              <a:t>sobre</a:t>
            </a:r>
            <a:r>
              <a:rPr lang="es-ES" sz="1300">
                <a:latin typeface="Arial Narrow" panose="020B0606020202030204" pitchFamily="34" charset="0"/>
              </a:rPr>
              <a:t>: diagnóstico, </a:t>
            </a:r>
            <a:r>
              <a:rPr lang="es-ES" sz="1300" smtClean="0">
                <a:latin typeface="Arial Narrow" panose="020B0606020202030204" pitchFamily="34" charset="0"/>
              </a:rPr>
              <a:t>enfermedad, cambios </a:t>
            </a:r>
            <a:r>
              <a:rPr lang="es-ES" sz="1300">
                <a:latin typeface="Arial Narrow" panose="020B0606020202030204" pitchFamily="34" charset="0"/>
              </a:rPr>
              <a:t>en </a:t>
            </a:r>
            <a:r>
              <a:rPr lang="es-ES" sz="1300" smtClean="0">
                <a:latin typeface="Arial Narrow" panose="020B0606020202030204" pitchFamily="34" charset="0"/>
              </a:rPr>
              <a:t>la </a:t>
            </a:r>
            <a:r>
              <a:rPr lang="es-ES" sz="1300">
                <a:latin typeface="Arial Narrow" panose="020B0606020202030204" pitchFamily="34" charset="0"/>
              </a:rPr>
              <a:t>vida </a:t>
            </a:r>
            <a:r>
              <a:rPr lang="es-ES" sz="1300" smtClean="0">
                <a:latin typeface="Arial Narrow" panose="020B0606020202030204" pitchFamily="34" charset="0"/>
              </a:rPr>
              <a:t>diaria, opciones terapéuticas, plan de cuidados, autocuidado, importancia de la adherencia al tratamiento, ayudas y recursos disponibles</a:t>
            </a:r>
            <a:endParaRPr lang="es-ES" sz="1300">
              <a:latin typeface="Arial Narrow" panose="020B060602020203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198203" y="2874775"/>
            <a:ext cx="6731221" cy="892552"/>
          </a:xfrm>
          <a:prstGeom prst="rect">
            <a:avLst/>
          </a:prstGeom>
          <a:noFill/>
          <a:ln w="28575">
            <a:solidFill>
              <a:srgbClr val="005C5A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es-ES" sz="1300" b="1" smtClean="0">
                <a:solidFill>
                  <a:srgbClr val="005C5A"/>
                </a:solidFill>
                <a:latin typeface="Arial Narrow" panose="020B0606020202030204" pitchFamily="34" charset="0"/>
              </a:rPr>
              <a:t>DIETA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smtClean="0">
                <a:latin typeface="Arial Narrow" panose="020B0606020202030204" pitchFamily="34" charset="0"/>
              </a:rPr>
              <a:t>Mantener </a:t>
            </a:r>
            <a:r>
              <a:rPr lang="es-ES" sz="1300" b="1" smtClean="0">
                <a:latin typeface="Arial Narrow" panose="020B0606020202030204" pitchFamily="34" charset="0"/>
              </a:rPr>
              <a:t>buen </a:t>
            </a:r>
            <a:r>
              <a:rPr lang="es-ES" sz="1300" b="1">
                <a:latin typeface="Arial Narrow" panose="020B0606020202030204" pitchFamily="34" charset="0"/>
              </a:rPr>
              <a:t>estado </a:t>
            </a:r>
            <a:r>
              <a:rPr lang="es-ES" sz="1300" b="1" smtClean="0">
                <a:latin typeface="Arial Narrow" panose="020B0606020202030204" pitchFamily="34" charset="0"/>
              </a:rPr>
              <a:t>nutricional</a:t>
            </a:r>
            <a:r>
              <a:rPr lang="es-ES" sz="1300" smtClean="0">
                <a:latin typeface="Arial Narrow" panose="020B0606020202030204" pitchFamily="34" charset="0"/>
              </a:rPr>
              <a:t>: dieta </a:t>
            </a:r>
            <a:r>
              <a:rPr lang="es-ES" sz="1300">
                <a:latin typeface="Arial Narrow" panose="020B0606020202030204" pitchFamily="34" charset="0"/>
              </a:rPr>
              <a:t>variada, equilibrada, </a:t>
            </a:r>
            <a:r>
              <a:rPr lang="es-ES" sz="1300" smtClean="0">
                <a:latin typeface="Arial Narrow" panose="020B0606020202030204" pitchFamily="34" charset="0"/>
              </a:rPr>
              <a:t>sin </a:t>
            </a:r>
            <a:r>
              <a:rPr lang="es-ES" sz="1300">
                <a:latin typeface="Arial Narrow" panose="020B0606020202030204" pitchFamily="34" charset="0"/>
              </a:rPr>
              <a:t>restricciones especiales, rica en </a:t>
            </a:r>
            <a:r>
              <a:rPr lang="es-ES" sz="1300" smtClean="0">
                <a:latin typeface="Arial Narrow" panose="020B0606020202030204" pitchFamily="34" charset="0"/>
              </a:rPr>
              <a:t>fibra, hidratación adecuada. No restringir proteínas salvo si afectan al efecto de levodopa 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b="1" smtClean="0">
                <a:latin typeface="Arial Narrow" panose="020B0606020202030204" pitchFamily="34" charset="0"/>
              </a:rPr>
              <a:t>Dietas </a:t>
            </a:r>
            <a:r>
              <a:rPr lang="es-ES" sz="1300" b="1">
                <a:latin typeface="Arial Narrow" panose="020B0606020202030204" pitchFamily="34" charset="0"/>
              </a:rPr>
              <a:t>especiales</a:t>
            </a:r>
            <a:r>
              <a:rPr lang="es-ES" sz="1300">
                <a:latin typeface="Arial Narrow" panose="020B0606020202030204" pitchFamily="34" charset="0"/>
              </a:rPr>
              <a:t>: problemas de </a:t>
            </a:r>
            <a:r>
              <a:rPr lang="es-ES" sz="1300" smtClean="0">
                <a:latin typeface="Arial Narrow" panose="020B0606020202030204" pitchFamily="34" charset="0"/>
              </a:rPr>
              <a:t>deglución, motilidad intestinal, náuseas, atragantamiento, aspiración</a:t>
            </a:r>
            <a:endParaRPr lang="es-ES" sz="1300">
              <a:latin typeface="Arial Narrow" panose="020B0606020202030204" pitchFamily="34" charset="0"/>
            </a:endParaRPr>
          </a:p>
        </p:txBody>
      </p:sp>
      <p:pic>
        <p:nvPicPr>
          <p:cNvPr id="13" name="Imagen 12" descr="https://encrypted-tbn1.gstatic.com/images?q=tbn:ANd9GcRNH7j8oiQ9pppvBCm-g3HEMtgkUylDqLt06hBLf5c5hLC2RuyW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" b="33110"/>
          <a:stretch/>
        </p:blipFill>
        <p:spPr bwMode="auto">
          <a:xfrm>
            <a:off x="1107267" y="4056046"/>
            <a:ext cx="920704" cy="747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Elipse 13"/>
          <p:cNvSpPr/>
          <p:nvPr/>
        </p:nvSpPr>
        <p:spPr>
          <a:xfrm>
            <a:off x="1144606" y="3915879"/>
            <a:ext cx="930453" cy="953036"/>
          </a:xfrm>
          <a:prstGeom prst="ellipse">
            <a:avLst/>
          </a:prstGeom>
          <a:noFill/>
          <a:ln w="28575">
            <a:solidFill>
              <a:srgbClr val="F6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169829" y="3927817"/>
            <a:ext cx="6740970" cy="892552"/>
          </a:xfrm>
          <a:prstGeom prst="rect">
            <a:avLst/>
          </a:prstGeom>
          <a:noFill/>
          <a:ln w="28575">
            <a:solidFill>
              <a:srgbClr val="005C5A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es-ES" sz="1300" b="1" smtClean="0">
                <a:solidFill>
                  <a:srgbClr val="005C5A"/>
                </a:solidFill>
                <a:latin typeface="Arial Narrow" panose="020B0606020202030204" pitchFamily="34" charset="0"/>
              </a:rPr>
              <a:t>ACTIVIDAD FÍSICA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smtClean="0">
                <a:latin typeface="Arial Narrow" panose="020B0606020202030204" pitchFamily="34" charset="0"/>
              </a:rPr>
              <a:t>Ayuda </a:t>
            </a:r>
            <a:r>
              <a:rPr lang="es-ES" sz="1300">
                <a:latin typeface="Arial Narrow" panose="020B0606020202030204" pitchFamily="34" charset="0"/>
              </a:rPr>
              <a:t>a </a:t>
            </a:r>
            <a:r>
              <a:rPr lang="es-ES" sz="1300" smtClean="0">
                <a:latin typeface="Arial Narrow" panose="020B0606020202030204" pitchFamily="34" charset="0"/>
              </a:rPr>
              <a:t>mejorar </a:t>
            </a:r>
            <a:r>
              <a:rPr lang="es-ES" sz="1300">
                <a:latin typeface="Arial Narrow" panose="020B0606020202030204" pitchFamily="34" charset="0"/>
              </a:rPr>
              <a:t>equilibrio, </a:t>
            </a:r>
            <a:r>
              <a:rPr lang="es-ES" sz="1300" smtClean="0">
                <a:latin typeface="Arial Narrow" panose="020B0606020202030204" pitchFamily="34" charset="0"/>
              </a:rPr>
              <a:t>flexibilidad</a:t>
            </a:r>
            <a:r>
              <a:rPr lang="es-ES" sz="1300">
                <a:latin typeface="Arial Narrow" panose="020B0606020202030204" pitchFamily="34" charset="0"/>
              </a:rPr>
              <a:t>, </a:t>
            </a:r>
            <a:r>
              <a:rPr lang="es-ES" sz="1300" smtClean="0">
                <a:latin typeface="Arial Narrow" panose="020B0606020202030204" pitchFamily="34" charset="0"/>
              </a:rPr>
              <a:t>movilidad</a:t>
            </a:r>
            <a:r>
              <a:rPr lang="es-ES" sz="1300">
                <a:latin typeface="Arial Narrow" panose="020B0606020202030204" pitchFamily="34" charset="0"/>
              </a:rPr>
              <a:t>, </a:t>
            </a:r>
            <a:r>
              <a:rPr lang="es-ES" sz="1300" smtClean="0">
                <a:latin typeface="Arial Narrow" panose="020B0606020202030204" pitchFamily="34" charset="0"/>
              </a:rPr>
              <a:t>postura</a:t>
            </a:r>
            <a:r>
              <a:rPr lang="es-ES" sz="1300">
                <a:latin typeface="Arial Narrow" panose="020B0606020202030204" pitchFamily="34" charset="0"/>
              </a:rPr>
              <a:t>, </a:t>
            </a:r>
            <a:r>
              <a:rPr lang="es-ES" sz="1300" smtClean="0">
                <a:latin typeface="Arial Narrow" panose="020B0606020202030204" pitchFamily="34" charset="0"/>
              </a:rPr>
              <a:t>marcha, fuerza, capacidad motriz, funcionalidad 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smtClean="0">
                <a:latin typeface="Arial Narrow" panose="020B0606020202030204" pitchFamily="34" charset="0"/>
              </a:rPr>
              <a:t>Realizar de forma </a:t>
            </a:r>
            <a:r>
              <a:rPr lang="es-ES" sz="1300" b="1" smtClean="0">
                <a:latin typeface="Arial Narrow" panose="020B0606020202030204" pitchFamily="34" charset="0"/>
              </a:rPr>
              <a:t>regular y continuada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smtClean="0">
                <a:latin typeface="Arial Narrow" panose="020B0606020202030204" pitchFamily="34" charset="0"/>
              </a:rPr>
              <a:t>Recomendable </a:t>
            </a:r>
            <a:r>
              <a:rPr lang="es-ES" sz="1300" b="1" smtClean="0">
                <a:latin typeface="Arial Narrow" panose="020B0606020202030204" pitchFamily="34" charset="0"/>
              </a:rPr>
              <a:t>ejercicio de intensidad moderada</a:t>
            </a:r>
            <a:r>
              <a:rPr lang="es-ES" sz="1300" smtClean="0">
                <a:latin typeface="Arial Narrow" panose="020B0606020202030204" pitchFamily="34" charset="0"/>
              </a:rPr>
              <a:t>: aerobic, natación, ciclismo, andar rápido, etc</a:t>
            </a:r>
            <a:endParaRPr lang="es-ES" sz="1300">
              <a:latin typeface="Arial Narrow" panose="020B0606020202030204" pitchFamily="34" charset="0"/>
            </a:endParaRPr>
          </a:p>
        </p:txBody>
      </p:sp>
      <p:pic>
        <p:nvPicPr>
          <p:cNvPr id="16" name="Imagen 15" descr="J:\Carpetas Consultas\23000-23999\23500-23599\23599\Presentación\Imágenes\Diet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10611" r="9038" b="18885"/>
          <a:stretch/>
        </p:blipFill>
        <p:spPr bwMode="auto">
          <a:xfrm>
            <a:off x="8201857" y="3033550"/>
            <a:ext cx="708942" cy="548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 descr="J:\Carpetas Consultas\23000-23999\23500-23599\23599\Presentación\Imágenes\comunicación_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0" t="8890" r="15475" b="28175"/>
          <a:stretch/>
        </p:blipFill>
        <p:spPr bwMode="auto">
          <a:xfrm>
            <a:off x="1304779" y="1580304"/>
            <a:ext cx="931456" cy="896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Elipse 20"/>
          <p:cNvSpPr/>
          <p:nvPr/>
        </p:nvSpPr>
        <p:spPr>
          <a:xfrm>
            <a:off x="1213823" y="1497881"/>
            <a:ext cx="1056511" cy="1041992"/>
          </a:xfrm>
          <a:prstGeom prst="ellipse">
            <a:avLst/>
          </a:prstGeom>
          <a:noFill/>
          <a:ln w="28575">
            <a:solidFill>
              <a:srgbClr val="F6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1161972" y="5009082"/>
            <a:ext cx="6814064" cy="1677382"/>
          </a:xfrm>
          <a:prstGeom prst="rect">
            <a:avLst/>
          </a:prstGeom>
          <a:noFill/>
          <a:ln w="28575">
            <a:solidFill>
              <a:srgbClr val="005C5A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es-ES" sz="1300" b="1" smtClean="0">
                <a:solidFill>
                  <a:srgbClr val="005C5A"/>
                </a:solidFill>
                <a:latin typeface="Arial Narrow" panose="020B0606020202030204" pitchFamily="34" charset="0"/>
              </a:rPr>
              <a:t>OTROS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b="1">
                <a:latin typeface="Arial Narrow" panose="020B0606020202030204" pitchFamily="34" charset="0"/>
              </a:rPr>
              <a:t>Fisioterapia / terapia ocupacional: </a:t>
            </a:r>
            <a:r>
              <a:rPr lang="es-ES" sz="1300" smtClean="0">
                <a:latin typeface="Arial Narrow" panose="020B0606020202030204" pitchFamily="34" charset="0"/>
              </a:rPr>
              <a:t>ayudan </a:t>
            </a:r>
            <a:r>
              <a:rPr lang="es-ES" sz="1300">
                <a:latin typeface="Arial Narrow" panose="020B0606020202030204" pitchFamily="34" charset="0"/>
              </a:rPr>
              <a:t>a mantener independencia funcional y </a:t>
            </a:r>
            <a:r>
              <a:rPr lang="es-ES" sz="1300" smtClean="0">
                <a:latin typeface="Arial Narrow" panose="020B0606020202030204" pitchFamily="34" charset="0"/>
              </a:rPr>
              <a:t>autonomía, </a:t>
            </a:r>
            <a:r>
              <a:rPr lang="es-ES" sz="1300">
                <a:latin typeface="Arial Narrow" panose="020B0606020202030204" pitchFamily="34" charset="0"/>
              </a:rPr>
              <a:t>mejorar movilidad </a:t>
            </a:r>
            <a:r>
              <a:rPr lang="es-ES" sz="1300" smtClean="0">
                <a:latin typeface="Arial Narrow" panose="020B0606020202030204" pitchFamily="34" charset="0"/>
              </a:rPr>
              <a:t>y facilitar </a:t>
            </a:r>
            <a:r>
              <a:rPr lang="es-ES" sz="1300">
                <a:latin typeface="Arial Narrow" panose="020B0606020202030204" pitchFamily="34" charset="0"/>
              </a:rPr>
              <a:t>actividades de la vida </a:t>
            </a:r>
            <a:r>
              <a:rPr lang="es-ES" sz="1300" smtClean="0">
                <a:latin typeface="Arial Narrow" panose="020B0606020202030204" pitchFamily="34" charset="0"/>
              </a:rPr>
              <a:t>diaria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b="1" smtClean="0">
                <a:latin typeface="Arial Narrow" panose="020B0606020202030204" pitchFamily="34" charset="0"/>
              </a:rPr>
              <a:t>Terapia del habla y el lenguaje: </a:t>
            </a:r>
            <a:r>
              <a:rPr lang="es-ES" sz="1300" smtClean="0">
                <a:latin typeface="Arial Narrow" panose="020B0606020202030204" pitchFamily="34" charset="0"/>
              </a:rPr>
              <a:t>de utilidad para trastornos de </a:t>
            </a:r>
            <a:r>
              <a:rPr lang="es-ES" sz="1300">
                <a:latin typeface="Arial Narrow" panose="020B0606020202030204" pitchFamily="34" charset="0"/>
              </a:rPr>
              <a:t>comunicación, </a:t>
            </a:r>
            <a:r>
              <a:rPr lang="es-ES" sz="1300" smtClean="0">
                <a:latin typeface="Arial Narrow" panose="020B0606020202030204" pitchFamily="34" charset="0"/>
              </a:rPr>
              <a:t>funciones orofaciales y deglución, y mejorar relaciones sociales 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b="1" smtClean="0">
                <a:latin typeface="Arial Narrow" panose="020B0606020202030204" pitchFamily="34" charset="0"/>
              </a:rPr>
              <a:t>Apoyo psicológico: </a:t>
            </a:r>
            <a:r>
              <a:rPr lang="es-ES" sz="1300" smtClean="0">
                <a:latin typeface="Arial Narrow" panose="020B0606020202030204" pitchFamily="34" charset="0"/>
              </a:rPr>
              <a:t>ayuda a reducir el impacto de limitaciones funcionales y síntomas emocionales, cognitivos, conductuales o del comportamiento; y aceptación y adaptación a la enfermedad</a:t>
            </a:r>
          </a:p>
          <a:p>
            <a:pPr marL="171450" indent="-171450">
              <a:buClr>
                <a:srgbClr val="005C5A"/>
              </a:buClr>
              <a:buFont typeface="Arial" panose="020B0604020202020204" pitchFamily="34" charset="0"/>
              <a:buChar char="•"/>
            </a:pPr>
            <a:r>
              <a:rPr lang="es-ES" sz="1300" smtClean="0">
                <a:latin typeface="Arial Narrow" panose="020B0606020202030204" pitchFamily="34" charset="0"/>
              </a:rPr>
              <a:t>Adecuar </a:t>
            </a:r>
            <a:r>
              <a:rPr lang="es-ES" sz="1300" b="1" smtClean="0">
                <a:latin typeface="Arial Narrow" panose="020B0606020202030204" pitchFamily="34" charset="0"/>
              </a:rPr>
              <a:t>entorno doméstico</a:t>
            </a:r>
            <a:r>
              <a:rPr lang="es-ES" sz="1300" smtClean="0">
                <a:latin typeface="Arial Narrow" panose="020B0606020202030204" pitchFamily="34" charset="0"/>
              </a:rPr>
              <a:t>, rutina de </a:t>
            </a:r>
            <a:r>
              <a:rPr lang="es-ES" sz="1300" b="1" smtClean="0">
                <a:latin typeface="Arial Narrow" panose="020B0606020202030204" pitchFamily="34" charset="0"/>
              </a:rPr>
              <a:t>higiene personal</a:t>
            </a:r>
            <a:r>
              <a:rPr lang="es-ES" sz="1300" smtClean="0">
                <a:latin typeface="Arial Narrow" panose="020B0606020202030204" pitchFamily="34" charset="0"/>
              </a:rPr>
              <a:t>, </a:t>
            </a:r>
            <a:r>
              <a:rPr lang="es-ES" sz="1300" b="1" smtClean="0">
                <a:latin typeface="Arial Narrow" panose="020B0606020202030204" pitchFamily="34" charset="0"/>
              </a:rPr>
              <a:t>vestido</a:t>
            </a:r>
            <a:r>
              <a:rPr lang="es-ES" sz="1300" smtClean="0">
                <a:latin typeface="Arial Narrow" panose="020B0606020202030204" pitchFamily="34" charset="0"/>
              </a:rPr>
              <a:t>, </a:t>
            </a:r>
            <a:r>
              <a:rPr lang="es-ES" sz="1300" b="1" smtClean="0">
                <a:latin typeface="Arial Narrow" panose="020B0606020202030204" pitchFamily="34" charset="0"/>
              </a:rPr>
              <a:t>higiene del sueño</a:t>
            </a:r>
            <a:endParaRPr lang="es-ES" sz="1300" b="1">
              <a:latin typeface="Arial Narrow" panose="020B0606020202030204" pitchFamily="34" charset="0"/>
            </a:endParaRPr>
          </a:p>
        </p:txBody>
      </p:sp>
      <p:pic>
        <p:nvPicPr>
          <p:cNvPr id="25" name="Imagen 24" descr="https://img.freepik.com/vector-premium/icono-concepto-terapia-ocupacional-habla_106317-3242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t="12276" r="25917" b="39463"/>
          <a:stretch/>
        </p:blipFill>
        <p:spPr bwMode="auto">
          <a:xfrm>
            <a:off x="8107750" y="5445224"/>
            <a:ext cx="890810" cy="833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Elipse 22"/>
          <p:cNvSpPr/>
          <p:nvPr/>
        </p:nvSpPr>
        <p:spPr>
          <a:xfrm>
            <a:off x="8087117" y="5325142"/>
            <a:ext cx="997559" cy="1008112"/>
          </a:xfrm>
          <a:prstGeom prst="ellipse">
            <a:avLst/>
          </a:prstGeom>
          <a:noFill/>
          <a:ln w="28575">
            <a:solidFill>
              <a:srgbClr val="F6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lipse 40"/>
          <p:cNvSpPr/>
          <p:nvPr/>
        </p:nvSpPr>
        <p:spPr>
          <a:xfrm>
            <a:off x="8058607" y="2903686"/>
            <a:ext cx="939953" cy="894267"/>
          </a:xfrm>
          <a:prstGeom prst="ellipse">
            <a:avLst/>
          </a:prstGeom>
          <a:noFill/>
          <a:ln w="28575">
            <a:solidFill>
              <a:srgbClr val="F6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6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43608" y="260648"/>
            <a:ext cx="7992887" cy="6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Seguimiento en atención primaria </a:t>
            </a:r>
          </a:p>
        </p:txBody>
      </p:sp>
      <p:pic>
        <p:nvPicPr>
          <p:cNvPr id="5" name="Imagen 4" descr="https://static.vecteezy.com/system/resources/previews/016/143/482/non_2x/hospital-building-icon-in-comic-style-medical-clinic-cartoon-illustration-on-isolated-background-medicine-splash-effect-sign-business-concept-vect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33982"/>
            <a:ext cx="1872208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redondeado 8"/>
          <p:cNvSpPr/>
          <p:nvPr/>
        </p:nvSpPr>
        <p:spPr>
          <a:xfrm>
            <a:off x="2238072" y="1175869"/>
            <a:ext cx="3456384" cy="914400"/>
          </a:xfrm>
          <a:prstGeom prst="roundRect">
            <a:avLst/>
          </a:prstGeom>
          <a:solidFill>
            <a:srgbClr val="505078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b="1" smtClean="0">
                <a:solidFill>
                  <a:srgbClr val="F5ADC0"/>
                </a:solidFill>
                <a:latin typeface="Arial Narrow" panose="020B0606020202030204" pitchFamily="34" charset="0"/>
              </a:rPr>
              <a:t>Seguimiento regular y apoyo continuado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b="1" smtClean="0">
                <a:solidFill>
                  <a:srgbClr val="F5ADC0"/>
                </a:solidFill>
                <a:latin typeface="Arial Narrow" panose="020B0606020202030204" pitchFamily="34" charset="0"/>
              </a:rPr>
              <a:t>Revisar y optimizar plan de tratamiento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b="1" smtClean="0">
                <a:solidFill>
                  <a:srgbClr val="F5ADC0"/>
                </a:solidFill>
                <a:latin typeface="Arial Narrow" panose="020B0606020202030204" pitchFamily="34" charset="0"/>
              </a:rPr>
              <a:t>Mantener control de la enfermedad</a:t>
            </a:r>
            <a:endParaRPr lang="es-ES" sz="1400" b="1">
              <a:solidFill>
                <a:srgbClr val="F5AD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249333" y="2378056"/>
            <a:ext cx="5862970" cy="1999286"/>
          </a:xfrm>
          <a:prstGeom prst="roundRect">
            <a:avLst/>
          </a:prstGeom>
          <a:noFill/>
          <a:ln w="38100">
            <a:solidFill>
              <a:srgbClr val="50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smtClean="0">
                <a:solidFill>
                  <a:srgbClr val="505078"/>
                </a:solidFill>
                <a:latin typeface="Arial Narrow" panose="020B0606020202030204" pitchFamily="34" charset="0"/>
              </a:rPr>
              <a:t>OBJETIVOS</a:t>
            </a:r>
          </a:p>
          <a:p>
            <a:pPr marL="285750" indent="-285750">
              <a:buClr>
                <a:srgbClr val="505078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Fomentar y facilitar medidas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complementarias </a:t>
            </a:r>
          </a:p>
          <a:p>
            <a:pPr marL="285750" indent="-285750">
              <a:buClr>
                <a:srgbClr val="505078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Detectar empeoramiento de síntomas o complicaciones motoras</a:t>
            </a:r>
            <a:endParaRPr lang="es-ES" sz="13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505078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Fomentar adherencia al tratamiento y la pauta </a:t>
            </a:r>
            <a:endParaRPr lang="es-ES" sz="13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505078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Detectar efectos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adversos </a:t>
            </a:r>
          </a:p>
          <a:p>
            <a:pPr marL="285750" indent="-285750">
              <a:buClr>
                <a:srgbClr val="505078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Prevenir interacciones y evitar fármacos que desencadenen o agraven los síntomas</a:t>
            </a:r>
            <a:endParaRPr lang="es-ES" sz="13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505078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No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suspender bruscamente </a:t>
            </a: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los fármacos antiparkinsonianos</a:t>
            </a:r>
            <a:endParaRPr lang="es-ES" sz="13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505078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Planificar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revisiones periódicas </a:t>
            </a:r>
          </a:p>
          <a:p>
            <a:pPr marL="285750" indent="-285750">
              <a:buClr>
                <a:srgbClr val="505078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Garantizar seguimiento del neurólogo y facilitar comunicación de éste con el paciente</a:t>
            </a:r>
            <a:endParaRPr lang="es-ES" sz="13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2904535" y="4591737"/>
            <a:ext cx="5185226" cy="1974061"/>
          </a:xfrm>
          <a:prstGeom prst="roundRect">
            <a:avLst/>
          </a:prstGeom>
          <a:noFill/>
          <a:ln w="38100">
            <a:solidFill>
              <a:srgbClr val="EA5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smtClean="0">
                <a:solidFill>
                  <a:srgbClr val="EA587E"/>
                </a:solidFill>
                <a:latin typeface="Arial Narrow" panose="020B0606020202030204" pitchFamily="34" charset="0"/>
              </a:rPr>
              <a:t>CRITERIOS DE CONSULTA O DERIVACIÓN</a:t>
            </a:r>
          </a:p>
          <a:p>
            <a:pPr marL="171450" indent="-171450">
              <a:buClr>
                <a:srgbClr val="EA587E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Empeoramiento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de la </a:t>
            </a: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enfermedad,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deterioro brusco de la </a:t>
            </a: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discapacidad</a:t>
            </a:r>
            <a:endParaRPr lang="es-ES" sz="13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Clr>
                <a:srgbClr val="EA587E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Efectos adversos, respuesta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inadecuada al </a:t>
            </a: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tratamiento, complicaciones motoras</a:t>
            </a:r>
            <a:endParaRPr lang="es-ES" sz="13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Clr>
                <a:srgbClr val="EA587E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Aumento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caídas, alteración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del equilibrio o la </a:t>
            </a: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marcha</a:t>
            </a:r>
          </a:p>
          <a:p>
            <a:pPr marL="171450" indent="-171450">
              <a:buClr>
                <a:srgbClr val="EA587E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Deterioro cognitivo, síntomas psicóticos, trastornos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del control de impulsos</a:t>
            </a:r>
            <a:endParaRPr lang="es-ES" sz="13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Clr>
                <a:srgbClr val="EA587E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Trastornos del sueño, síndrome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de piernas </a:t>
            </a: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inquietas, deprivación dopaminérgica</a:t>
            </a:r>
            <a:endParaRPr lang="es-ES" sz="13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Clr>
                <a:srgbClr val="EA587E"/>
              </a:buClr>
              <a:buFont typeface="Wingdings" panose="05000000000000000000" pitchFamily="2" charset="2"/>
              <a:buChar char="§"/>
            </a:pP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Trastornos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urológicos, sexuales, metabólicos, </a:t>
            </a: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endocrinos </a:t>
            </a:r>
            <a:r>
              <a:rPr lang="es-ES" sz="1300">
                <a:solidFill>
                  <a:schemeClr val="tx1"/>
                </a:solidFill>
                <a:latin typeface="Arial Narrow" panose="020B0606020202030204" pitchFamily="34" charset="0"/>
              </a:rPr>
              <a:t>o </a:t>
            </a:r>
            <a:r>
              <a:rPr lang="es-ES" sz="1300" smtClean="0">
                <a:solidFill>
                  <a:schemeClr val="tx1"/>
                </a:solidFill>
                <a:latin typeface="Arial Narrow" panose="020B0606020202030204" pitchFamily="34" charset="0"/>
              </a:rPr>
              <a:t>digestivos</a:t>
            </a:r>
            <a:endParaRPr lang="es-ES" sz="1300" smtClean="0">
              <a:solidFill>
                <a:srgbClr val="505078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Flecha curvada hacia la izquierda 15"/>
          <p:cNvSpPr/>
          <p:nvPr/>
        </p:nvSpPr>
        <p:spPr>
          <a:xfrm>
            <a:off x="8101042" y="3356992"/>
            <a:ext cx="731520" cy="2448272"/>
          </a:xfrm>
          <a:prstGeom prst="curvedLeftArrow">
            <a:avLst/>
          </a:prstGeom>
          <a:solidFill>
            <a:srgbClr val="EA587E"/>
          </a:solidFill>
          <a:ln>
            <a:solidFill>
              <a:srgbClr val="EA5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Flecha curvada hacia la derecha 17"/>
          <p:cNvSpPr/>
          <p:nvPr/>
        </p:nvSpPr>
        <p:spPr>
          <a:xfrm>
            <a:off x="1350183" y="1515719"/>
            <a:ext cx="879402" cy="2093710"/>
          </a:xfrm>
          <a:prstGeom prst="curvedRightArrow">
            <a:avLst/>
          </a:prstGeom>
          <a:solidFill>
            <a:srgbClr val="505078"/>
          </a:solidFill>
          <a:ln>
            <a:solidFill>
              <a:srgbClr val="50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Imagen 10" descr="https://img.freepik.com/vector-premium/calendario-horario-registro-concepto-cita-medica-estilo-dibujos-animados-plana_197170-7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/>
          <a:stretch/>
        </p:blipFill>
        <p:spPr bwMode="auto">
          <a:xfrm>
            <a:off x="6444208" y="1102477"/>
            <a:ext cx="1656834" cy="1061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76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03649" y="116632"/>
            <a:ext cx="7416824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smtClean="0">
                <a:solidFill>
                  <a:srgbClr val="EF3340"/>
                </a:solidFill>
              </a:rPr>
              <a:t>Puntos clave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01098" y="837357"/>
            <a:ext cx="7963390" cy="563231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smtClean="0">
                <a:latin typeface="Arial Narrow" panose="020B0606020202030204" pitchFamily="34" charset="0"/>
              </a:rPr>
              <a:t>La </a:t>
            </a: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enfermedad </a:t>
            </a:r>
            <a:r>
              <a:rPr lang="es-ES" sz="1500" b="1">
                <a:solidFill>
                  <a:srgbClr val="C00000"/>
                </a:solidFill>
                <a:latin typeface="Arial Narrow" panose="020B0606020202030204" pitchFamily="34" charset="0"/>
              </a:rPr>
              <a:t>de Parkinson (EP</a:t>
            </a: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  <a:r>
              <a:rPr lang="es-ES" sz="1500" smtClean="0">
                <a:latin typeface="Arial Narrow" panose="020B0606020202030204" pitchFamily="34" charset="0"/>
              </a:rPr>
              <a:t> es un </a:t>
            </a:r>
            <a:r>
              <a:rPr lang="es-ES" sz="1500">
                <a:latin typeface="Arial Narrow" panose="020B0606020202030204" pitchFamily="34" charset="0"/>
              </a:rPr>
              <a:t>proceso neurodegenerativo crónico, progresivo y </a:t>
            </a:r>
            <a:r>
              <a:rPr lang="es-ES" sz="1500" smtClean="0">
                <a:latin typeface="Arial Narrow" panose="020B0606020202030204" pitchFamily="34" charset="0"/>
              </a:rPr>
              <a:t>multisistémico</a:t>
            </a:r>
            <a:r>
              <a:rPr lang="es-ES" sz="1500">
                <a:latin typeface="Arial Narrow" panose="020B0606020202030204" pitchFamily="34" charset="0"/>
              </a:rPr>
              <a:t>, provocado por la pérdida o degeneración de neuronas </a:t>
            </a:r>
            <a:r>
              <a:rPr lang="es-ES" sz="1500" smtClean="0">
                <a:latin typeface="Arial Narrow" panose="020B0606020202030204" pitchFamily="34" charset="0"/>
              </a:rPr>
              <a:t>dopaminérgicas.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smtClean="0">
                <a:latin typeface="Arial Narrow" panose="020B0606020202030204" pitchFamily="34" charset="0"/>
              </a:rPr>
              <a:t>Su principal </a:t>
            </a:r>
            <a:r>
              <a:rPr lang="es-ES" sz="1500" b="1">
                <a:solidFill>
                  <a:srgbClr val="C00000"/>
                </a:solidFill>
                <a:latin typeface="Arial Narrow" panose="020B0606020202030204" pitchFamily="34" charset="0"/>
              </a:rPr>
              <a:t>factor de </a:t>
            </a: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riesgo </a:t>
            </a:r>
            <a:r>
              <a:rPr lang="es-ES" sz="1500" smtClean="0">
                <a:latin typeface="Arial Narrow" panose="020B0606020202030204" pitchFamily="34" charset="0"/>
              </a:rPr>
              <a:t>es </a:t>
            </a:r>
            <a:r>
              <a:rPr lang="es-ES" sz="1500">
                <a:latin typeface="Arial Narrow" panose="020B0606020202030204" pitchFamily="34" charset="0"/>
              </a:rPr>
              <a:t>la edad, </a:t>
            </a:r>
            <a:r>
              <a:rPr lang="es-ES" sz="1500" smtClean="0">
                <a:latin typeface="Arial Narrow" panose="020B0606020202030204" pitchFamily="34" charset="0"/>
              </a:rPr>
              <a:t>pero también </a:t>
            </a:r>
            <a:r>
              <a:rPr lang="es-ES" sz="1500">
                <a:latin typeface="Arial Narrow" panose="020B0606020202030204" pitchFamily="34" charset="0"/>
              </a:rPr>
              <a:t>pueden influir factores genéticos y </a:t>
            </a:r>
            <a:r>
              <a:rPr lang="es-ES" sz="1500" smtClean="0">
                <a:latin typeface="Arial Narrow" panose="020B0606020202030204" pitchFamily="34" charset="0"/>
              </a:rPr>
              <a:t>ambientales.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smtClean="0">
                <a:latin typeface="Arial Narrow" panose="020B0606020202030204" pitchFamily="34" charset="0"/>
              </a:rPr>
              <a:t>Se </a:t>
            </a:r>
            <a:r>
              <a:rPr lang="es-ES" sz="1500">
                <a:latin typeface="Arial Narrow" panose="020B0606020202030204" pitchFamily="34" charset="0"/>
              </a:rPr>
              <a:t>caracteriza </a:t>
            </a:r>
            <a:r>
              <a:rPr lang="es-ES" sz="1500" smtClean="0">
                <a:latin typeface="Arial Narrow" panose="020B0606020202030204" pitchFamily="34" charset="0"/>
              </a:rPr>
              <a:t>por </a:t>
            </a:r>
            <a:r>
              <a:rPr lang="es-ES" sz="1500">
                <a:latin typeface="Arial Narrow" panose="020B0606020202030204" pitchFamily="34" charset="0"/>
              </a:rPr>
              <a:t>los </a:t>
            </a:r>
            <a:r>
              <a:rPr lang="es-ES" sz="1500" b="1">
                <a:solidFill>
                  <a:srgbClr val="C00000"/>
                </a:solidFill>
                <a:latin typeface="Arial Narrow" panose="020B0606020202030204" pitchFamily="34" charset="0"/>
              </a:rPr>
              <a:t>síntomas motores </a:t>
            </a:r>
            <a:r>
              <a:rPr lang="es-ES" sz="1500">
                <a:latin typeface="Arial Narrow" panose="020B0606020202030204" pitchFamily="34" charset="0"/>
              </a:rPr>
              <a:t>(bradicinesia, temblor en reposo, rigidez e </a:t>
            </a:r>
            <a:r>
              <a:rPr lang="es-ES" sz="1500" smtClean="0">
                <a:latin typeface="Arial Narrow" panose="020B0606020202030204" pitchFamily="34" charset="0"/>
              </a:rPr>
              <a:t>inestabilidad postural</a:t>
            </a:r>
            <a:r>
              <a:rPr lang="es-ES" sz="1500">
                <a:latin typeface="Arial Narrow" panose="020B0606020202030204" pitchFamily="34" charset="0"/>
              </a:rPr>
              <a:t>) y </a:t>
            </a:r>
            <a:r>
              <a:rPr lang="es-ES" sz="1500" smtClean="0">
                <a:latin typeface="Arial Narrow" panose="020B0606020202030204" pitchFamily="34" charset="0"/>
              </a:rPr>
              <a:t>otros </a:t>
            </a:r>
            <a:r>
              <a:rPr lang="es-ES" sz="1500" b="1">
                <a:solidFill>
                  <a:srgbClr val="C00000"/>
                </a:solidFill>
                <a:latin typeface="Arial Narrow" panose="020B0606020202030204" pitchFamily="34" charset="0"/>
              </a:rPr>
              <a:t>síntomas no motores </a:t>
            </a:r>
            <a:r>
              <a:rPr lang="es-ES" sz="1500" smtClean="0">
                <a:latin typeface="Arial Narrow" panose="020B0606020202030204" pitchFamily="34" charset="0"/>
              </a:rPr>
              <a:t>(trastornos sensoriales</a:t>
            </a:r>
            <a:r>
              <a:rPr lang="es-ES" sz="1500">
                <a:latin typeface="Arial Narrow" panose="020B0606020202030204" pitchFamily="34" charset="0"/>
              </a:rPr>
              <a:t>, </a:t>
            </a:r>
            <a:r>
              <a:rPr lang="es-ES" sz="1500" smtClean="0">
                <a:latin typeface="Arial Narrow" panose="020B0606020202030204" pitchFamily="34" charset="0"/>
              </a:rPr>
              <a:t>emocionales</a:t>
            </a:r>
            <a:r>
              <a:rPr lang="es-ES" sz="1500">
                <a:latin typeface="Arial Narrow" panose="020B0606020202030204" pitchFamily="34" charset="0"/>
              </a:rPr>
              <a:t>, </a:t>
            </a:r>
            <a:r>
              <a:rPr lang="es-ES" sz="1500" smtClean="0">
                <a:latin typeface="Arial Narrow" panose="020B0606020202030204" pitchFamily="34" charset="0"/>
              </a:rPr>
              <a:t>cognitivos </a:t>
            </a:r>
            <a:r>
              <a:rPr lang="es-ES" sz="1500">
                <a:latin typeface="Arial Narrow" panose="020B0606020202030204" pitchFamily="34" charset="0"/>
              </a:rPr>
              <a:t>y </a:t>
            </a:r>
            <a:r>
              <a:rPr lang="es-ES" sz="1500" smtClean="0">
                <a:latin typeface="Arial Narrow" panose="020B0606020202030204" pitchFamily="34" charset="0"/>
              </a:rPr>
              <a:t>autonómicos).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Evoluciona</a:t>
            </a:r>
            <a:r>
              <a:rPr lang="es-ES" sz="1500" smtClean="0">
                <a:latin typeface="Arial Narrow" panose="020B0606020202030204" pitchFamily="34" charset="0"/>
              </a:rPr>
              <a:t> </a:t>
            </a:r>
            <a:r>
              <a:rPr lang="es-ES" sz="1500">
                <a:latin typeface="Arial Narrow" panose="020B0606020202030204" pitchFamily="34" charset="0"/>
              </a:rPr>
              <a:t>con diferentes estadios y su </a:t>
            </a:r>
            <a:r>
              <a:rPr lang="es-ES" sz="1500" b="1">
                <a:solidFill>
                  <a:srgbClr val="C00000"/>
                </a:solidFill>
                <a:latin typeface="Arial Narrow" panose="020B0606020202030204" pitchFamily="34" charset="0"/>
              </a:rPr>
              <a:t>presentación clínica </a:t>
            </a:r>
            <a:r>
              <a:rPr lang="es-ES" sz="1500" smtClean="0">
                <a:latin typeface="Arial Narrow" panose="020B0606020202030204" pitchFamily="34" charset="0"/>
              </a:rPr>
              <a:t>es variable.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smtClean="0">
                <a:latin typeface="Arial Narrow" panose="020B0606020202030204" pitchFamily="34" charset="0"/>
              </a:rPr>
              <a:t>El </a:t>
            </a: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diagnóstico</a:t>
            </a:r>
            <a:r>
              <a:rPr lang="es-ES" sz="1500" smtClean="0">
                <a:latin typeface="Arial Narrow" panose="020B0606020202030204" pitchFamily="34" charset="0"/>
              </a:rPr>
              <a:t> se basa en criterios clínicos y no </a:t>
            </a:r>
            <a:r>
              <a:rPr lang="es-ES" sz="1500">
                <a:latin typeface="Arial Narrow" panose="020B0606020202030204" pitchFamily="34" charset="0"/>
              </a:rPr>
              <a:t>hay pruebas diagnósticas </a:t>
            </a:r>
            <a:r>
              <a:rPr lang="es-ES" sz="1500" smtClean="0">
                <a:latin typeface="Arial Narrow" panose="020B0606020202030204" pitchFamily="34" charset="0"/>
              </a:rPr>
              <a:t>complementarias de </a:t>
            </a:r>
            <a:r>
              <a:rPr lang="es-ES" sz="1500">
                <a:latin typeface="Arial Narrow" panose="020B0606020202030204" pitchFamily="34" charset="0"/>
              </a:rPr>
              <a:t>utilidad para </a:t>
            </a:r>
            <a:r>
              <a:rPr lang="es-ES" sz="1500" smtClean="0">
                <a:latin typeface="Arial Narrow" panose="020B0606020202030204" pitchFamily="34" charset="0"/>
              </a:rPr>
              <a:t>orientarlo </a:t>
            </a:r>
            <a:r>
              <a:rPr lang="es-ES" sz="1500">
                <a:latin typeface="Arial Narrow" panose="020B0606020202030204" pitchFamily="34" charset="0"/>
              </a:rPr>
              <a:t>o </a:t>
            </a:r>
            <a:r>
              <a:rPr lang="es-ES" sz="1500" smtClean="0">
                <a:latin typeface="Arial Narrow" panose="020B0606020202030204" pitchFamily="34" charset="0"/>
              </a:rPr>
              <a:t>confirmarlo.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smtClean="0">
                <a:latin typeface="Arial Narrow" panose="020B0606020202030204" pitchFamily="34" charset="0"/>
              </a:rPr>
              <a:t>El </a:t>
            </a: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tratamiento</a:t>
            </a:r>
            <a:r>
              <a:rPr lang="es-ES" sz="1500" smtClean="0">
                <a:latin typeface="Arial Narrow" panose="020B0606020202030204" pitchFamily="34" charset="0"/>
              </a:rPr>
              <a:t> es </a:t>
            </a: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sintomático</a:t>
            </a:r>
            <a:r>
              <a:rPr lang="es-ES" sz="1500" smtClean="0">
                <a:latin typeface="Arial Narrow" panose="020B0606020202030204" pitchFamily="34" charset="0"/>
              </a:rPr>
              <a:t> y no </a:t>
            </a:r>
            <a:r>
              <a:rPr lang="es-ES" sz="1500">
                <a:latin typeface="Arial Narrow" panose="020B0606020202030204" pitchFamily="34" charset="0"/>
              </a:rPr>
              <a:t>existen terapias curativas, modificadoras de la enfermedad o neuroprotectoras. </a:t>
            </a:r>
            <a:r>
              <a:rPr lang="es-ES" sz="1500" smtClean="0">
                <a:latin typeface="Arial Narrow" panose="020B0606020202030204" pitchFamily="34" charset="0"/>
              </a:rPr>
              <a:t>Debe abordarse de </a:t>
            </a:r>
            <a:r>
              <a:rPr lang="es-ES" sz="1500">
                <a:latin typeface="Arial Narrow" panose="020B0606020202030204" pitchFamily="34" charset="0"/>
              </a:rPr>
              <a:t>forma multidisciplinar, individualizada y consensuada con el              </a:t>
            </a:r>
            <a:r>
              <a:rPr lang="es-ES" sz="1500" smtClean="0">
                <a:latin typeface="Arial Narrow" panose="020B0606020202030204" pitchFamily="34" charset="0"/>
              </a:rPr>
              <a:t>paciente; incluyendo </a:t>
            </a:r>
            <a:r>
              <a:rPr lang="es-ES" sz="1500">
                <a:latin typeface="Arial Narrow" panose="020B0606020202030204" pitchFamily="34" charset="0"/>
              </a:rPr>
              <a:t>terapia farmacológica, medidas complementarias </a:t>
            </a:r>
            <a:r>
              <a:rPr lang="es-ES" sz="1500" smtClean="0">
                <a:latin typeface="Arial Narrow" panose="020B0606020202030204" pitchFamily="34" charset="0"/>
              </a:rPr>
              <a:t>y –en su caso- tratamientos invasivos.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smtClean="0">
                <a:latin typeface="Arial Narrow" panose="020B0606020202030204" pitchFamily="34" charset="0"/>
              </a:rPr>
              <a:t>El tratamiento </a:t>
            </a:r>
            <a:r>
              <a:rPr lang="es-ES" sz="1500">
                <a:latin typeface="Arial Narrow" panose="020B0606020202030204" pitchFamily="34" charset="0"/>
              </a:rPr>
              <a:t>antiparkinsoniano </a:t>
            </a:r>
            <a:r>
              <a:rPr lang="es-ES" sz="1500" b="1">
                <a:solidFill>
                  <a:srgbClr val="C00000"/>
                </a:solidFill>
                <a:latin typeface="Arial Narrow" panose="020B0606020202030204" pitchFamily="34" charset="0"/>
              </a:rPr>
              <a:t>debe iniciarse </a:t>
            </a:r>
            <a:r>
              <a:rPr lang="es-ES" sz="1500">
                <a:latin typeface="Arial Narrow" panose="020B0606020202030204" pitchFamily="34" charset="0"/>
              </a:rPr>
              <a:t>cuando los síntomas interfieren en la vida del </a:t>
            </a:r>
            <a:r>
              <a:rPr lang="es-ES" sz="1500" smtClean="0">
                <a:latin typeface="Arial Narrow" panose="020B0606020202030204" pitchFamily="34" charset="0"/>
              </a:rPr>
              <a:t>paciente </a:t>
            </a:r>
            <a:r>
              <a:rPr lang="es-ES" sz="1500">
                <a:latin typeface="Arial Narrow" panose="020B0606020202030204" pitchFamily="34" charset="0"/>
              </a:rPr>
              <a:t>y </a:t>
            </a:r>
            <a:r>
              <a:rPr lang="es-ES" sz="1500" smtClean="0">
                <a:latin typeface="Arial Narrow" panose="020B0606020202030204" pitchFamily="34" charset="0"/>
              </a:rPr>
              <a:t>establecerse individualizadamente.</a:t>
            </a:r>
            <a:endParaRPr lang="es-ES" sz="150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smtClean="0">
                <a:latin typeface="Arial Narrow" panose="020B0606020202030204" pitchFamily="34" charset="0"/>
              </a:rPr>
              <a:t>La </a:t>
            </a: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terapia </a:t>
            </a:r>
            <a:r>
              <a:rPr lang="es-ES" sz="1500" b="1">
                <a:solidFill>
                  <a:srgbClr val="C00000"/>
                </a:solidFill>
                <a:latin typeface="Arial Narrow" panose="020B0606020202030204" pitchFamily="34" charset="0"/>
              </a:rPr>
              <a:t>dopaminérgica </a:t>
            </a:r>
            <a:r>
              <a:rPr lang="es-ES" sz="1500">
                <a:latin typeface="Arial Narrow" panose="020B0606020202030204" pitchFamily="34" charset="0"/>
              </a:rPr>
              <a:t>(levodopa, agonistas dopaminérgicos, IMAO-B, inhibidores de la COMT) es la base del tratamiento de los síntomas </a:t>
            </a:r>
            <a:r>
              <a:rPr lang="es-ES" sz="1500" smtClean="0">
                <a:latin typeface="Arial Narrow" panose="020B0606020202030204" pitchFamily="34" charset="0"/>
              </a:rPr>
              <a:t>motores. También </a:t>
            </a:r>
            <a:r>
              <a:rPr lang="es-ES" sz="1500">
                <a:latin typeface="Arial Narrow" panose="020B0606020202030204" pitchFamily="34" charset="0"/>
              </a:rPr>
              <a:t>se utilizan </a:t>
            </a:r>
            <a:r>
              <a:rPr lang="es-ES" sz="1500" b="1">
                <a:solidFill>
                  <a:srgbClr val="C00000"/>
                </a:solidFill>
                <a:latin typeface="Arial Narrow" panose="020B0606020202030204" pitchFamily="34" charset="0"/>
              </a:rPr>
              <a:t>otros fármacos </a:t>
            </a:r>
            <a:r>
              <a:rPr lang="es-ES" sz="1500">
                <a:latin typeface="Arial Narrow" panose="020B0606020202030204" pitchFamily="34" charset="0"/>
              </a:rPr>
              <a:t>(</a:t>
            </a:r>
            <a:r>
              <a:rPr lang="es-ES" sz="1500" smtClean="0">
                <a:latin typeface="Arial Narrow" panose="020B0606020202030204" pitchFamily="34" charset="0"/>
              </a:rPr>
              <a:t>anticolinérgicos</a:t>
            </a:r>
            <a:r>
              <a:rPr lang="es-ES" sz="1500">
                <a:latin typeface="Arial Narrow" panose="020B0606020202030204" pitchFamily="34" charset="0"/>
              </a:rPr>
              <a:t>,                    amantadina), generalmente como complemento a los </a:t>
            </a:r>
            <a:r>
              <a:rPr lang="es-ES" sz="1500" smtClean="0">
                <a:latin typeface="Arial Narrow" panose="020B0606020202030204" pitchFamily="34" charset="0"/>
              </a:rPr>
              <a:t>anteriores.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smtClean="0">
                <a:latin typeface="Arial Narrow" panose="020B0606020202030204" pitchFamily="34" charset="0"/>
              </a:rPr>
              <a:t>Al </a:t>
            </a:r>
            <a:r>
              <a:rPr lang="es-ES" sz="1500">
                <a:latin typeface="Arial Narrow" panose="020B0606020202030204" pitchFamily="34" charset="0"/>
              </a:rPr>
              <a:t>avanzar la EP en pacientes tratados con terapia </a:t>
            </a:r>
            <a:r>
              <a:rPr lang="es-ES" sz="1500" smtClean="0">
                <a:latin typeface="Arial Narrow" panose="020B0606020202030204" pitchFamily="34" charset="0"/>
              </a:rPr>
              <a:t>dopaminérgica </a:t>
            </a:r>
            <a:r>
              <a:rPr lang="es-ES" sz="1500">
                <a:latin typeface="Arial Narrow" panose="020B0606020202030204" pitchFamily="34" charset="0"/>
              </a:rPr>
              <a:t>suelen </a:t>
            </a:r>
            <a:r>
              <a:rPr lang="es-ES" sz="1500" smtClean="0">
                <a:latin typeface="Arial Narrow" panose="020B0606020202030204" pitchFamily="34" charset="0"/>
              </a:rPr>
              <a:t>desarrollarse </a:t>
            </a:r>
            <a:r>
              <a:rPr lang="es-ES" sz="1500" b="1">
                <a:solidFill>
                  <a:srgbClr val="C00000"/>
                </a:solidFill>
                <a:latin typeface="Arial Narrow" panose="020B0606020202030204" pitchFamily="34" charset="0"/>
              </a:rPr>
              <a:t>complicaciones motoras</a:t>
            </a:r>
            <a:r>
              <a:rPr lang="es-ES" sz="1500">
                <a:latin typeface="Arial Narrow" panose="020B0606020202030204" pitchFamily="34" charset="0"/>
              </a:rPr>
              <a:t> que empeoran </a:t>
            </a:r>
            <a:r>
              <a:rPr lang="es-ES" sz="1500" smtClean="0">
                <a:latin typeface="Arial Narrow" panose="020B0606020202030204" pitchFamily="34" charset="0"/>
              </a:rPr>
              <a:t>al progresar la </a:t>
            </a:r>
            <a:r>
              <a:rPr lang="es-ES" sz="1500">
                <a:latin typeface="Arial Narrow" panose="020B0606020202030204" pitchFamily="34" charset="0"/>
              </a:rPr>
              <a:t>enfermedad y </a:t>
            </a:r>
            <a:r>
              <a:rPr lang="es-ES" sz="1500" smtClean="0">
                <a:latin typeface="Arial Narrow" panose="020B0606020202030204" pitchFamily="34" charset="0"/>
              </a:rPr>
              <a:t>requieren </a:t>
            </a:r>
            <a:r>
              <a:rPr lang="es-ES" sz="1500">
                <a:latin typeface="Arial Narrow" panose="020B0606020202030204" pitchFamily="34" charset="0"/>
              </a:rPr>
              <a:t>ajustes y cambios del </a:t>
            </a:r>
            <a:r>
              <a:rPr lang="es-ES" sz="1500" smtClean="0">
                <a:latin typeface="Arial Narrow" panose="020B0606020202030204" pitchFamily="34" charset="0"/>
              </a:rPr>
              <a:t>tratamiento; y en </a:t>
            </a:r>
            <a:r>
              <a:rPr lang="es-ES" sz="1500">
                <a:latin typeface="Arial Narrow" panose="020B0606020202030204" pitchFamily="34" charset="0"/>
              </a:rPr>
              <a:t>algunos </a:t>
            </a:r>
            <a:r>
              <a:rPr lang="es-ES" sz="1500" smtClean="0">
                <a:latin typeface="Arial Narrow" panose="020B0606020202030204" pitchFamily="34" charset="0"/>
              </a:rPr>
              <a:t>casos, </a:t>
            </a:r>
            <a:r>
              <a:rPr lang="es-ES" sz="1500">
                <a:latin typeface="Arial Narrow" panose="020B0606020202030204" pitchFamily="34" charset="0"/>
              </a:rPr>
              <a:t>terapias de segunda </a:t>
            </a:r>
            <a:r>
              <a:rPr lang="es-ES" sz="1500" smtClean="0">
                <a:latin typeface="Arial Narrow" panose="020B0606020202030204" pitchFamily="34" charset="0"/>
              </a:rPr>
              <a:t>línea.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smtClean="0">
                <a:latin typeface="Arial Narrow" panose="020B0606020202030204" pitchFamily="34" charset="0"/>
              </a:rPr>
              <a:t>En </a:t>
            </a:r>
            <a:r>
              <a:rPr lang="es-ES" sz="1500">
                <a:latin typeface="Arial Narrow" panose="020B0606020202030204" pitchFamily="34" charset="0"/>
              </a:rPr>
              <a:t>la mayoría de los </a:t>
            </a: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síntomas no motores</a:t>
            </a:r>
            <a:r>
              <a:rPr lang="es-ES" sz="1500" smtClean="0">
                <a:latin typeface="Arial Narrow" panose="020B0606020202030204" pitchFamily="34" charset="0"/>
              </a:rPr>
              <a:t>, antes del tratamiento específico (si existe), </a:t>
            </a:r>
            <a:r>
              <a:rPr lang="es-ES" sz="1500">
                <a:latin typeface="Arial Narrow" panose="020B0606020202030204" pitchFamily="34" charset="0"/>
              </a:rPr>
              <a:t>se recomienda descartar otras posibles causas y optimizar el tratamiento </a:t>
            </a:r>
            <a:r>
              <a:rPr lang="es-ES" sz="1500" smtClean="0">
                <a:latin typeface="Arial Narrow" panose="020B0606020202030204" pitchFamily="34" charset="0"/>
              </a:rPr>
              <a:t>antiparkinsoniano.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smtClean="0">
                <a:latin typeface="Arial Narrow" panose="020B0606020202030204" pitchFamily="34" charset="0"/>
              </a:rPr>
              <a:t>Las </a:t>
            </a:r>
            <a:r>
              <a:rPr lang="es-ES" sz="1500" b="1">
                <a:solidFill>
                  <a:srgbClr val="C00000"/>
                </a:solidFill>
                <a:latin typeface="Arial Narrow" panose="020B0606020202030204" pitchFamily="34" charset="0"/>
              </a:rPr>
              <a:t>medidas </a:t>
            </a: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complementarias </a:t>
            </a:r>
            <a:r>
              <a:rPr lang="es-ES" sz="1500">
                <a:latin typeface="Arial Narrow" panose="020B0606020202030204" pitchFamily="34" charset="0"/>
              </a:rPr>
              <a:t>y el </a:t>
            </a: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seguimiento</a:t>
            </a:r>
            <a:r>
              <a:rPr lang="es-ES" sz="1500" smtClean="0">
                <a:latin typeface="Arial Narrow" panose="020B0606020202030204" pitchFamily="34" charset="0"/>
              </a:rPr>
              <a:t> del paciente, </a:t>
            </a:r>
            <a:r>
              <a:rPr lang="es-ES" sz="1500">
                <a:latin typeface="Arial Narrow" panose="020B0606020202030204" pitchFamily="34" charset="0"/>
              </a:rPr>
              <a:t>pueden ayudar a optimizar los resultados del tratamiento y mejorar la calidad de vida de los </a:t>
            </a:r>
            <a:r>
              <a:rPr lang="es-ES" sz="1500" smtClean="0">
                <a:latin typeface="Arial Narrow" panose="020B0606020202030204" pitchFamily="34" charset="0"/>
              </a:rPr>
              <a:t>pacientes.</a:t>
            </a:r>
            <a:endParaRPr lang="es-ES" sz="1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59632" y="260648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200" b="1" i="1" dirty="0">
                <a:solidFill>
                  <a:srgbClr val="EF3340"/>
                </a:solidFill>
              </a:rPr>
              <a:t>Justificación:</a:t>
            </a:r>
            <a:endParaRPr lang="es-ES" altLang="es-ES"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331640" y="1196752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incidencia y la prevalencia de la </a:t>
            </a:r>
            <a:r>
              <a:rPr lang="es-ES" i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enfermedad de Parkinson han </a:t>
            </a:r>
            <a:r>
              <a:rPr lang="es-ES" i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aumentado </a:t>
            </a:r>
            <a:r>
              <a:rPr lang="es-ES" i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considerablemente </a:t>
            </a:r>
            <a:r>
              <a:rPr lang="es-ES" i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los últimos años a nivel mundial, con mayor rapidez que otros trastornos </a:t>
            </a:r>
            <a:r>
              <a:rPr lang="es-ES" i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neurodegenerativos.</a:t>
            </a:r>
          </a:p>
          <a:p>
            <a:endParaRPr lang="es-ES" i="1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i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médicos de atención primaria pueden tener un </a:t>
            </a:r>
            <a:r>
              <a:rPr lang="es-ES" i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papel </a:t>
            </a:r>
            <a:r>
              <a:rPr lang="es-ES" i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fundamental en la identificación de los pacientes y su </a:t>
            </a:r>
            <a:r>
              <a:rPr lang="es-ES" i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diagnóstico</a:t>
            </a:r>
            <a:r>
              <a:rPr lang="es-ES" i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comunicación con la persona afectada y su entorno, la derivación a los especialistas, la adherencia al tratamiento y el </a:t>
            </a:r>
            <a:r>
              <a:rPr lang="es-ES" i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seguimiento. </a:t>
            </a:r>
            <a:endParaRPr lang="es-ES" i="1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3933056"/>
            <a:ext cx="7200800" cy="207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3" tIns="45683" rIns="91363" bIns="4568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200" b="1" i="1">
                <a:solidFill>
                  <a:srgbClr val="EF3340"/>
                </a:solidFill>
              </a:rPr>
              <a:t>Objetivo</a:t>
            </a:r>
            <a:r>
              <a:rPr lang="es-ES" altLang="es-ES" sz="3200" b="1" i="1" smtClean="0">
                <a:solidFill>
                  <a:srgbClr val="EF3340"/>
                </a:solidFill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endParaRPr lang="es-ES" altLang="es-ES" b="1" i="1" smtClean="0">
              <a:solidFill>
                <a:srgbClr val="EF33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Proporcionar </a:t>
            </a:r>
            <a:r>
              <a:rPr lang="es-ES" i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visión general práctica y actualizada de la </a:t>
            </a:r>
            <a:r>
              <a:rPr lang="es-ES" i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enfermedad de Parkinson y </a:t>
            </a:r>
            <a:r>
              <a:rPr lang="es-ES" i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tratamiento, incidiendo en aquellas cuestiones que puedan ser de mayor utilidad para el </a:t>
            </a:r>
            <a:r>
              <a:rPr lang="es-ES" i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médico </a:t>
            </a:r>
            <a:r>
              <a:rPr lang="es-ES" i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atención </a:t>
            </a:r>
            <a:r>
              <a:rPr lang="es-ES" i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primaria.</a:t>
            </a:r>
            <a:endParaRPr lang="es-ES" altLang="es-ES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s-ES" altLang="es-ES" sz="3200" dirty="0"/>
          </a:p>
          <a:p>
            <a:pPr eaLnBrk="1" hangingPunct="1">
              <a:spcBef>
                <a:spcPct val="20000"/>
              </a:spcBef>
            </a:pPr>
            <a:endParaRPr lang="es-ES" alt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350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smtClean="0">
                <a:solidFill>
                  <a:srgbClr val="EF3340"/>
                </a:solidFill>
              </a:rPr>
              <a:t>Bibliografía recomendada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76757" y="1052736"/>
            <a:ext cx="7704886" cy="542917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Nemade </a:t>
            </a:r>
            <a:r>
              <a:rPr lang="es-ES" sz="1700">
                <a:latin typeface="Arial Narrow" panose="020B0606020202030204" pitchFamily="34" charset="0"/>
                <a:ea typeface="Times New Roman" panose="02020603050405020304" pitchFamily="18" charset="0"/>
              </a:rPr>
              <a:t>D et al. </a:t>
            </a:r>
            <a:r>
              <a:rPr lang="en-US" sz="1700">
                <a:latin typeface="Arial Narrow" panose="020B0606020202030204" pitchFamily="34" charset="0"/>
                <a:ea typeface="Times New Roman" panose="02020603050405020304" pitchFamily="18" charset="0"/>
              </a:rPr>
              <a:t>An Update on Medical and Surgical Treatments of Parkinson’s Disease. </a:t>
            </a:r>
            <a:r>
              <a:rPr lang="en-US" sz="17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2"/>
              </a:rPr>
              <a:t>Aging Dis. 2021; 12(4): </a:t>
            </a:r>
            <a:r>
              <a:rPr lang="en-US" sz="17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2"/>
              </a:rPr>
              <a:t>1021-35</a:t>
            </a:r>
            <a:endParaRPr lang="en-US" sz="1700" u="sng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1700">
                <a:latin typeface="Arial Narrow" panose="020B0606020202030204" pitchFamily="34" charset="0"/>
                <a:ea typeface="Times New Roman" panose="02020603050405020304" pitchFamily="18" charset="0"/>
              </a:rPr>
              <a:t>Grupo Andaluz de Trastornos del Movimiento (GATM). Recomendaciones de práctica clínica en la Enfermedad de Parkinson. </a:t>
            </a:r>
            <a:r>
              <a:rPr lang="es-E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_tradnl" sz="17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3"/>
              </a:rPr>
              <a:t>Sociedad Andaluza de Neurología. 2022</a:t>
            </a:r>
            <a:r>
              <a:rPr lang="es-ES_tradnl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s-ES_tradnl" sz="170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700">
                <a:latin typeface="Arial Narrow" panose="020B0606020202030204" pitchFamily="34" charset="0"/>
                <a:ea typeface="Times New Roman" panose="02020603050405020304" pitchFamily="18" charset="0"/>
              </a:rPr>
              <a:t>Prieto Matos J et al. </a:t>
            </a:r>
            <a:r>
              <a:rPr lang="es-ES_tradnl" sz="1700">
                <a:latin typeface="Arial Narrow" panose="020B0606020202030204" pitchFamily="34" charset="0"/>
                <a:ea typeface="Times New Roman" panose="02020603050405020304" pitchFamily="18" charset="0"/>
              </a:rPr>
              <a:t>Guía de actuación sobre la enfermedad de Parkinson para profesionales de Medicina de Atención Primaria y </a:t>
            </a:r>
            <a:r>
              <a:rPr lang="es-ES_tradnl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Farmacia </a:t>
            </a:r>
            <a:r>
              <a:rPr lang="es-ES_tradnl" sz="1700">
                <a:latin typeface="Arial Narrow" panose="020B0606020202030204" pitchFamily="34" charset="0"/>
                <a:ea typeface="Times New Roman" panose="02020603050405020304" pitchFamily="18" charset="0"/>
              </a:rPr>
              <a:t>Comunitaria. </a:t>
            </a:r>
            <a:r>
              <a:rPr lang="en-US" sz="17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4"/>
              </a:rPr>
              <a:t>GETM/SEM. 2019</a:t>
            </a:r>
            <a:r>
              <a:rPr lang="en-US" sz="170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endParaRPr lang="en-US" sz="170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>
                <a:latin typeface="Arial Narrow" panose="020B0606020202030204" pitchFamily="34" charset="0"/>
                <a:ea typeface="Times New Roman" panose="02020603050405020304" pitchFamily="18" charset="0"/>
              </a:rPr>
              <a:t>Chou KL.</a:t>
            </a:r>
            <a:r>
              <a:rPr lang="en-US" sz="17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>
                <a:latin typeface="Arial Narrow" panose="020B0606020202030204" pitchFamily="34" charset="0"/>
                <a:ea typeface="Times New Roman" panose="02020603050405020304" pitchFamily="18" charset="0"/>
              </a:rPr>
              <a:t>Clinical manifestations of Parkinson disease. </a:t>
            </a:r>
            <a:r>
              <a:rPr lang="en-US" sz="17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5"/>
              </a:rPr>
              <a:t>UpToDate. 2022; (Mar</a:t>
            </a:r>
            <a:r>
              <a:rPr lang="en-US" sz="17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5"/>
              </a:rPr>
              <a:t>)</a:t>
            </a:r>
            <a:r>
              <a:rPr lang="en-U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s-E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Chou </a:t>
            </a:r>
            <a:r>
              <a:rPr lang="en-US" sz="1700">
                <a:latin typeface="Arial Narrow" panose="020B0606020202030204" pitchFamily="34" charset="0"/>
                <a:ea typeface="Times New Roman" panose="02020603050405020304" pitchFamily="18" charset="0"/>
              </a:rPr>
              <a:t>KL et al. Diagnosis and differential diagnosis of Parkinson disease. </a:t>
            </a:r>
            <a:r>
              <a:rPr lang="en-US" sz="17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6"/>
              </a:rPr>
              <a:t>UpToDate. 2022; (Nov</a:t>
            </a:r>
            <a:r>
              <a:rPr lang="en-US" sz="17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6"/>
              </a:rPr>
              <a:t>)</a:t>
            </a:r>
            <a:r>
              <a:rPr lang="en-U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s-E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Spindler </a:t>
            </a:r>
            <a:r>
              <a:rPr lang="en-US" sz="1700">
                <a:latin typeface="Arial Narrow" panose="020B0606020202030204" pitchFamily="34" charset="0"/>
                <a:ea typeface="Times New Roman" panose="02020603050405020304" pitchFamily="18" charset="0"/>
              </a:rPr>
              <a:t>MA et al. Initial pharmacologic treatment of Parkinson disease. </a:t>
            </a:r>
            <a:r>
              <a:rPr lang="en-US" sz="17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7"/>
              </a:rPr>
              <a:t>UpToDate. 2022; (Aug</a:t>
            </a:r>
            <a:r>
              <a:rPr lang="en-US" sz="17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7"/>
              </a:rPr>
              <a:t>)</a:t>
            </a:r>
            <a:r>
              <a:rPr lang="en-U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s-E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Liang </a:t>
            </a:r>
            <a:r>
              <a:rPr lang="en-US" sz="1700">
                <a:latin typeface="Arial Narrow" panose="020B0606020202030204" pitchFamily="34" charset="0"/>
                <a:ea typeface="Times New Roman" panose="02020603050405020304" pitchFamily="18" charset="0"/>
              </a:rPr>
              <a:t>TW et al. Medical management of motor fluctuations and dyskinesia in Parkinson disease. </a:t>
            </a:r>
            <a:r>
              <a:rPr lang="en-US" sz="17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8"/>
              </a:rPr>
              <a:t>UpToDate. 2022; (Nov</a:t>
            </a:r>
            <a:r>
              <a:rPr lang="en-US" sz="17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8"/>
              </a:rPr>
              <a:t>)</a:t>
            </a:r>
            <a:r>
              <a:rPr lang="en-U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s-E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Chahine </a:t>
            </a:r>
            <a:r>
              <a:rPr lang="en-US" sz="1700">
                <a:latin typeface="Arial Narrow" panose="020B0606020202030204" pitchFamily="34" charset="0"/>
                <a:ea typeface="Times New Roman" panose="02020603050405020304" pitchFamily="18" charset="0"/>
              </a:rPr>
              <a:t>L et al. Management of nonmotor symptoms in Parkinson disease. </a:t>
            </a:r>
            <a:r>
              <a:rPr lang="en-US" sz="17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9"/>
              </a:rPr>
              <a:t>UpToDate. 2022; (Jan</a:t>
            </a:r>
            <a:r>
              <a:rPr lang="en-US" sz="17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9"/>
              </a:rPr>
              <a:t>)</a:t>
            </a:r>
            <a:r>
              <a:rPr lang="en-U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s-E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Fleisher </a:t>
            </a:r>
            <a:r>
              <a:rPr lang="en-US" sz="1700">
                <a:latin typeface="Arial Narrow" panose="020B0606020202030204" pitchFamily="34" charset="0"/>
                <a:ea typeface="Times New Roman" panose="02020603050405020304" pitchFamily="18" charset="0"/>
              </a:rPr>
              <a:t>J. Nonpharmacologic management of Parkinson disease. </a:t>
            </a:r>
            <a:r>
              <a:rPr lang="en-US" sz="17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0"/>
              </a:rPr>
              <a:t>UpToDate. 2022; (Oct)</a:t>
            </a:r>
            <a:r>
              <a:rPr lang="en-US" sz="170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endParaRPr lang="en-US" sz="170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>
                <a:latin typeface="Arial Narrow" panose="020B0606020202030204" pitchFamily="34" charset="0"/>
                <a:ea typeface="Times New Roman" panose="02020603050405020304" pitchFamily="18" charset="0"/>
              </a:rPr>
              <a:t>Canadian Guideline for Parkinson disease. </a:t>
            </a:r>
            <a:r>
              <a:rPr lang="en-US" sz="17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1"/>
              </a:rPr>
              <a:t>Parkinson Canada. 2</a:t>
            </a:r>
            <a:r>
              <a:rPr lang="en-US" sz="1700" u="sng" baseline="3000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1"/>
              </a:rPr>
              <a:t>nd</a:t>
            </a:r>
            <a:r>
              <a:rPr lang="en-US" sz="17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1"/>
              </a:rPr>
              <a:t> ed. 2019</a:t>
            </a:r>
            <a:r>
              <a:rPr lang="en-US" sz="17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s-ES" sz="17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 smtClean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 smtClean="0"/>
              <a:t> </a:t>
            </a:r>
          </a:p>
          <a:p>
            <a:pPr eaLnBrk="1" hangingPunct="1"/>
            <a:endParaRPr lang="es-ES" altLang="es-ES" i="1" dirty="0" smtClean="0"/>
          </a:p>
          <a:p>
            <a:pPr eaLnBrk="1" hangingPunct="1">
              <a:buFontTx/>
              <a:buNone/>
            </a:pPr>
            <a:r>
              <a:rPr lang="es-ES" altLang="es-ES" i="1" dirty="0" smtClean="0"/>
              <a:t>		Bol Ter </a:t>
            </a:r>
            <a:r>
              <a:rPr lang="es-ES" altLang="es-ES" i="1" dirty="0" err="1" smtClean="0"/>
              <a:t>Andal</a:t>
            </a:r>
            <a:r>
              <a:rPr lang="es-ES" altLang="es-ES" i="1" smtClean="0"/>
              <a:t>. 2023; 38(1)</a:t>
            </a:r>
            <a:endParaRPr lang="es-ES" altLang="es-ES" i="1" dirty="0" smtClean="0"/>
          </a:p>
          <a:p>
            <a:pPr eaLnBrk="1" hangingPunct="1">
              <a:buFontTx/>
              <a:buNone/>
            </a:pPr>
            <a:r>
              <a:rPr lang="es-ES" altLang="es-ES" dirty="0" smtClean="0"/>
              <a:t>		</a:t>
            </a:r>
            <a:r>
              <a:rPr lang="es-ES" altLang="es-ES" dirty="0" smtClean="0">
                <a:hlinkClick r:id="rId2"/>
              </a:rPr>
              <a:t>http://www.cadime.es/</a:t>
            </a:r>
            <a:r>
              <a:rPr lang="es-ES" altLang="es-ES" dirty="0" smtClean="0"/>
              <a:t> 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310062" cy="36337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720" y="404664"/>
            <a:ext cx="5832648" cy="562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200" b="1" smtClean="0">
                <a:solidFill>
                  <a:srgbClr val="EF3340"/>
                </a:solidFill>
              </a:rPr>
              <a:t>Enfermedad de Parkinson</a:t>
            </a:r>
            <a:endParaRPr lang="es-ES" altLang="es-ES" sz="3200" b="1" dirty="0" smtClean="0">
              <a:solidFill>
                <a:srgbClr val="EF334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3362507" cy="252028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763688" y="2060848"/>
            <a:ext cx="68407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62275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neurodegenerativo crónico, progresivo y </a:t>
            </a:r>
            <a:r>
              <a:rPr lang="es-ES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multisistémico</a:t>
            </a:r>
            <a:endParaRPr lang="es-ES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62275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62275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Provocado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la pérdida o degeneración de neuronas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dopaminérgicas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62275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962275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Etiología multifactorial</a:t>
            </a:r>
          </a:p>
          <a:p>
            <a:pPr marL="2962275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Segundo trastorno degenerativo más común después de la enfermedad de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Alzheimer</a:t>
            </a:r>
          </a:p>
          <a:p>
            <a:pPr marL="541338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frecuencia aumenta progresivamente con la edad</a:t>
            </a:r>
            <a:endParaRPr lang="es-ES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285750">
              <a:buFont typeface="Wingdings" panose="05000000000000000000" pitchFamily="2" charset="2"/>
              <a:buChar char="§"/>
            </a:pPr>
            <a:endParaRPr lang="es-ES" sz="16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1409343" y="234815"/>
            <a:ext cx="6984776" cy="648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200" b="1">
                <a:solidFill>
                  <a:srgbClr val="EF3340"/>
                </a:solidFill>
              </a:rPr>
              <a:t>Factores de riesgo y </a:t>
            </a:r>
            <a:r>
              <a:rPr lang="es-ES" altLang="es-ES" sz="3200" b="1" smtClean="0">
                <a:solidFill>
                  <a:srgbClr val="EF3340"/>
                </a:solidFill>
              </a:rPr>
              <a:t>“protectores”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sp>
        <p:nvSpPr>
          <p:cNvPr id="2" name="AutoShape 2" descr="Dibujo para colorear balanza | Coloring pages, Weighing scale, Free  coloring she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331640" y="1083754"/>
            <a:ext cx="5400600" cy="24622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  <a:buClr>
                <a:srgbClr val="C00000"/>
              </a:buClr>
            </a:pPr>
            <a:r>
              <a:rPr lang="es-ES" sz="1500" b="1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Factores de riesgo</a:t>
            </a: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40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Antecedentes </a:t>
            </a:r>
            <a:r>
              <a:rPr lang="es-ES" sz="140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familiares, alteraciones genéticas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Exposición ambiental </a:t>
            </a:r>
            <a:endParaRPr lang="es-ES" sz="140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40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Vivir </a:t>
            </a: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trabajar en el medio rural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Consumo elevado de lácteos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Dieta rica en hierro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Obesidad, diabetes, dislipemia, hipertensión arterial, síndrome metabólico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Antecedentes de traumatismo craneoencefálico o migraña con aura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Niveles bajos de vitamina D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Consumo de agua de pozo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419872" y="4702864"/>
            <a:ext cx="5286611" cy="1815882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  <a:buClr>
                <a:srgbClr val="C00000"/>
              </a:buClr>
            </a:pPr>
            <a:r>
              <a:rPr lang="es-ES" sz="1500" b="1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Factores “protectores”</a:t>
            </a:r>
          </a:p>
          <a:p>
            <a:pPr marL="285750" lvl="0" indent="-285750">
              <a:spcAft>
                <a:spcPts val="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40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Alteraciones genéticas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40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Tabaco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Consumo de café, té o alcohol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 física intensa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Vitamina E, AINEs, flavonoides, estatinas, antagonistas del calcio, antagonistas alfa-adrenérgicos (terazosina, doxazosina, etc)</a:t>
            </a:r>
            <a:endParaRPr lang="es-ES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40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Niveles elevados de urato</a:t>
            </a:r>
            <a:endParaRPr lang="es-ES" sz="1400" b="1" smtClean="0">
              <a:solidFill>
                <a:srgbClr val="008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izquierda 9"/>
          <p:cNvSpPr/>
          <p:nvPr/>
        </p:nvSpPr>
        <p:spPr>
          <a:xfrm rot="5400000">
            <a:off x="4811483" y="3638176"/>
            <a:ext cx="601153" cy="420657"/>
          </a:xfrm>
          <a:prstGeom prst="leftArrow">
            <a:avLst/>
          </a:prstGeom>
          <a:gradFill flip="none" rotWithShape="1">
            <a:gsLst>
              <a:gs pos="33000">
                <a:srgbClr val="C0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izquierda 12"/>
          <p:cNvSpPr/>
          <p:nvPr/>
        </p:nvSpPr>
        <p:spPr>
          <a:xfrm rot="16200000">
            <a:off x="4838561" y="4212251"/>
            <a:ext cx="547000" cy="420658"/>
          </a:xfrm>
          <a:prstGeom prst="leftArrow">
            <a:avLst/>
          </a:prstGeom>
          <a:gradFill flip="none" rotWithShape="1">
            <a:gsLst>
              <a:gs pos="29000">
                <a:srgbClr val="008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9" y="4797152"/>
            <a:ext cx="1708678" cy="12898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69" y="1844823"/>
            <a:ext cx="1221374" cy="12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14393" y="273399"/>
            <a:ext cx="7499176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200" b="1" smtClean="0">
                <a:solidFill>
                  <a:srgbClr val="EF3340"/>
                </a:solidFill>
              </a:rPr>
              <a:t>Principales signos y síntomas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1979325" y="3021731"/>
            <a:ext cx="6416550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ENFERMEDAD DE PARKINSON</a:t>
            </a:r>
            <a:endParaRPr lang="es-ES" sz="1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79710" y="2191865"/>
            <a:ext cx="792088" cy="461665"/>
          </a:xfrm>
          <a:prstGeom prst="rect">
            <a:avLst/>
          </a:prstGeom>
          <a:solidFill>
            <a:srgbClr val="FFC9C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Temblor en reposo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73476" y="2336349"/>
            <a:ext cx="974290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Bradicinesia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149444" y="2336349"/>
            <a:ext cx="688092" cy="277000"/>
          </a:xfrm>
          <a:prstGeom prst="rect">
            <a:avLst/>
          </a:prstGeom>
          <a:solidFill>
            <a:srgbClr val="FFC9C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Rigidez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081789" y="2151307"/>
            <a:ext cx="97429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Inestabilidad postural</a:t>
            </a:r>
          </a:p>
        </p:txBody>
      </p:sp>
      <p:cxnSp>
        <p:nvCxnSpPr>
          <p:cNvPr id="14" name="Conector recto de flecha 13"/>
          <p:cNvCxnSpPr>
            <a:stCxn id="7" idx="2"/>
          </p:cNvCxnSpPr>
          <p:nvPr/>
        </p:nvCxnSpPr>
        <p:spPr>
          <a:xfrm>
            <a:off x="2375754" y="2653530"/>
            <a:ext cx="0" cy="48924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9" idx="2"/>
          </p:cNvCxnSpPr>
          <p:nvPr/>
        </p:nvCxnSpPr>
        <p:spPr>
          <a:xfrm>
            <a:off x="4493490" y="2613349"/>
            <a:ext cx="4338" cy="52603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7223532" y="2635373"/>
            <a:ext cx="0" cy="52889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979323" y="3870674"/>
            <a:ext cx="1336339" cy="1461939"/>
          </a:xfrm>
          <a:prstGeom prst="rect">
            <a:avLst/>
          </a:prstGeom>
          <a:solidFill>
            <a:srgbClr val="DEF6D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Neuropsiquiátricos</a:t>
            </a:r>
          </a:p>
          <a:p>
            <a:r>
              <a:rPr lang="es-ES" sz="110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. Trastornos psicóticos</a:t>
            </a:r>
          </a:p>
          <a:p>
            <a:r>
              <a:rPr lang="es-ES" sz="110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. Deterioro </a:t>
            </a:r>
            <a:r>
              <a:rPr lang="es-ES" sz="11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cognitivo / </a:t>
            </a:r>
            <a:r>
              <a:rPr lang="es-ES" sz="110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demencia</a:t>
            </a:r>
          </a:p>
          <a:p>
            <a:r>
              <a:rPr lang="es-ES" sz="110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. Depresión </a:t>
            </a:r>
            <a:r>
              <a:rPr lang="es-ES" sz="11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es-ES" sz="110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ansiedad</a:t>
            </a:r>
          </a:p>
          <a:p>
            <a:r>
              <a:rPr lang="es-ES" sz="110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. Apatía </a:t>
            </a:r>
            <a:r>
              <a:rPr lang="es-ES" sz="11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/ </a:t>
            </a:r>
            <a:r>
              <a:rPr lang="es-ES" sz="110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abulia  </a:t>
            </a:r>
          </a:p>
          <a:p>
            <a:r>
              <a:rPr lang="es-ES" sz="110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. Trastornos </a:t>
            </a:r>
            <a:r>
              <a:rPr lang="es-ES" sz="11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del control de </a:t>
            </a:r>
            <a:r>
              <a:rPr lang="es-ES" sz="110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impulsos</a:t>
            </a:r>
            <a:endParaRPr lang="es-ES" sz="1200" b="1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513670" y="3861515"/>
            <a:ext cx="1635118" cy="1938992"/>
          </a:xfrm>
          <a:prstGeom prst="rect">
            <a:avLst/>
          </a:prstGeom>
          <a:solidFill>
            <a:srgbClr val="E5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Disfunción autonómica</a:t>
            </a:r>
          </a:p>
          <a:p>
            <a:r>
              <a:rPr lang="es-ES" sz="1200" smtClean="0">
                <a:latin typeface="Arial Narrow" panose="020B0606020202030204" pitchFamily="34" charset="0"/>
              </a:rPr>
              <a:t>. Hipotensión ortostática</a:t>
            </a:r>
          </a:p>
          <a:p>
            <a:r>
              <a:rPr lang="es-ES" sz="1200" smtClean="0">
                <a:latin typeface="Arial Narrow" panose="020B0606020202030204" pitchFamily="34" charset="0"/>
              </a:rPr>
              <a:t>. Estreñimiento</a:t>
            </a:r>
          </a:p>
          <a:p>
            <a:r>
              <a:rPr lang="es-ES" sz="1200" smtClean="0">
                <a:latin typeface="Arial Narrow" panose="020B0606020202030204" pitchFamily="34" charset="0"/>
              </a:rPr>
              <a:t>. Náuseas </a:t>
            </a:r>
            <a:r>
              <a:rPr lang="es-ES" sz="1200">
                <a:latin typeface="Arial Narrow" panose="020B0606020202030204" pitchFamily="34" charset="0"/>
              </a:rPr>
              <a:t>/ </a:t>
            </a:r>
            <a:r>
              <a:rPr lang="es-ES" sz="1200" smtClean="0">
                <a:latin typeface="Arial Narrow" panose="020B0606020202030204" pitchFamily="34" charset="0"/>
              </a:rPr>
              <a:t>vómitos </a:t>
            </a:r>
          </a:p>
          <a:p>
            <a:r>
              <a:rPr lang="es-ES" sz="1200" smtClean="0">
                <a:latin typeface="Arial Narrow" panose="020B0606020202030204" pitchFamily="34" charset="0"/>
              </a:rPr>
              <a:t>. Sialorrea </a:t>
            </a:r>
            <a:r>
              <a:rPr lang="es-ES" sz="1200">
                <a:latin typeface="Arial Narrow" panose="020B0606020202030204" pitchFamily="34" charset="0"/>
              </a:rPr>
              <a:t>/ </a:t>
            </a:r>
            <a:r>
              <a:rPr lang="es-ES" sz="1200" smtClean="0">
                <a:latin typeface="Arial Narrow" panose="020B0606020202030204" pitchFamily="34" charset="0"/>
              </a:rPr>
              <a:t>babeo </a:t>
            </a:r>
          </a:p>
          <a:p>
            <a:r>
              <a:rPr lang="es-ES" sz="1200" smtClean="0">
                <a:latin typeface="Arial Narrow" panose="020B0606020202030204" pitchFamily="34" charset="0"/>
              </a:rPr>
              <a:t>. Disfagia</a:t>
            </a:r>
          </a:p>
          <a:p>
            <a:r>
              <a:rPr lang="es-ES" sz="1200" smtClean="0">
                <a:latin typeface="Arial Narrow" panose="020B0606020202030204" pitchFamily="34" charset="0"/>
              </a:rPr>
              <a:t>. Rinorrea</a:t>
            </a:r>
          </a:p>
          <a:p>
            <a:r>
              <a:rPr lang="es-ES" sz="1200" smtClean="0">
                <a:latin typeface="Arial Narrow" panose="020B0606020202030204" pitchFamily="34" charset="0"/>
              </a:rPr>
              <a:t>. Hiperhidrosis</a:t>
            </a:r>
          </a:p>
          <a:p>
            <a:r>
              <a:rPr lang="es-ES" sz="1200" smtClean="0">
                <a:latin typeface="Arial Narrow" panose="020B0606020202030204" pitchFamily="34" charset="0"/>
              </a:rPr>
              <a:t>. Disfunción </a:t>
            </a:r>
            <a:r>
              <a:rPr lang="es-ES" sz="1200">
                <a:latin typeface="Arial Narrow" panose="020B0606020202030204" pitchFamily="34" charset="0"/>
              </a:rPr>
              <a:t>urinaria o </a:t>
            </a:r>
            <a:r>
              <a:rPr lang="es-ES" sz="1200" smtClean="0">
                <a:latin typeface="Arial Narrow" panose="020B0606020202030204" pitchFamily="34" charset="0"/>
              </a:rPr>
              <a:t>sexual</a:t>
            </a:r>
            <a:endParaRPr lang="es-ES" sz="1200" b="1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346795" y="3870674"/>
            <a:ext cx="1313050" cy="1200329"/>
          </a:xfrm>
          <a:prstGeom prst="rect">
            <a:avLst/>
          </a:prstGeom>
          <a:solidFill>
            <a:srgbClr val="DEF6D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Trastornos del sueño</a:t>
            </a:r>
          </a:p>
          <a:p>
            <a:r>
              <a:rPr lang="es-ES" sz="1200" smtClean="0">
                <a:latin typeface="Arial Narrow" panose="020B0606020202030204" pitchFamily="34" charset="0"/>
              </a:rPr>
              <a:t>. Insomnio </a:t>
            </a:r>
            <a:r>
              <a:rPr lang="es-ES" sz="1200">
                <a:latin typeface="Arial Narrow" panose="020B0606020202030204" pitchFamily="34" charset="0"/>
              </a:rPr>
              <a:t>/ piernas inquietas / </a:t>
            </a:r>
            <a:r>
              <a:rPr lang="es-ES" sz="1200" i="1" smtClean="0">
                <a:latin typeface="Arial Narrow" panose="020B0606020202030204" pitchFamily="34" charset="0"/>
              </a:rPr>
              <a:t>RDB</a:t>
            </a:r>
            <a:r>
              <a:rPr lang="es-ES" sz="1200" smtClean="0">
                <a:latin typeface="Arial Narrow" panose="020B0606020202030204" pitchFamily="34" charset="0"/>
              </a:rPr>
              <a:t> </a:t>
            </a:r>
          </a:p>
          <a:p>
            <a:r>
              <a:rPr lang="es-ES" sz="1200" smtClean="0">
                <a:latin typeface="Arial Narrow" panose="020B0606020202030204" pitchFamily="34" charset="0"/>
              </a:rPr>
              <a:t>. Somnolencia </a:t>
            </a:r>
            <a:r>
              <a:rPr lang="es-ES" sz="1200">
                <a:latin typeface="Arial Narrow" panose="020B0606020202030204" pitchFamily="34" charset="0"/>
              </a:rPr>
              <a:t>diurna</a:t>
            </a:r>
            <a:endParaRPr lang="es-ES" sz="1200" b="1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299201" y="1598662"/>
            <a:ext cx="1821451" cy="1015663"/>
          </a:xfrm>
          <a:prstGeom prst="rect">
            <a:avLst/>
          </a:prstGeom>
          <a:solidFill>
            <a:srgbClr val="FFC9C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Otros</a:t>
            </a:r>
          </a:p>
          <a:p>
            <a:r>
              <a:rPr lang="es-ES" sz="120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Hiposmia, distonía, cambios en la escritura y el habla, dificultad para caminar y girar, festinación, etc </a:t>
            </a:r>
            <a:endParaRPr lang="es-ES" sz="1200" b="1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875869" y="3870674"/>
            <a:ext cx="1271994" cy="1569660"/>
          </a:xfrm>
          <a:prstGeom prst="rect">
            <a:avLst/>
          </a:prstGeom>
          <a:solidFill>
            <a:srgbClr val="E5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Otros</a:t>
            </a:r>
          </a:p>
          <a:p>
            <a:r>
              <a:rPr lang="es-ES" sz="1200" smtClean="0">
                <a:latin typeface="Arial Narrow" panose="020B0606020202030204" pitchFamily="34" charset="0"/>
              </a:rPr>
              <a:t>Fatiga</a:t>
            </a:r>
            <a:r>
              <a:rPr lang="es-ES" sz="1200">
                <a:latin typeface="Arial Narrow" panose="020B0606020202030204" pitchFamily="34" charset="0"/>
              </a:rPr>
              <a:t>, dolor, pérdida de </a:t>
            </a:r>
            <a:r>
              <a:rPr lang="es-ES" sz="1200" smtClean="0">
                <a:latin typeface="Arial Narrow" panose="020B0606020202030204" pitchFamily="34" charset="0"/>
              </a:rPr>
              <a:t>peso y masa muscular, mala nutrición, ↑ riesgo de caídas, síntomas sensoriales, </a:t>
            </a:r>
            <a:r>
              <a:rPr lang="es-ES" sz="1200">
                <a:latin typeface="Arial Narrow" panose="020B0606020202030204" pitchFamily="34" charset="0"/>
              </a:rPr>
              <a:t>etc</a:t>
            </a:r>
            <a:r>
              <a:rPr lang="es-ES" sz="1200" smtClean="0">
                <a:latin typeface="Arial Narrow" panose="020B0606020202030204" pitchFamily="34" charset="0"/>
              </a:rPr>
              <a:t>.</a:t>
            </a:r>
            <a:endParaRPr lang="es-ES" sz="1200" b="1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7" name="Conector recto de flecha 26"/>
          <p:cNvCxnSpPr>
            <a:stCxn id="21" idx="0"/>
          </p:cNvCxnSpPr>
          <p:nvPr/>
        </p:nvCxnSpPr>
        <p:spPr>
          <a:xfrm flipV="1">
            <a:off x="2647493" y="3389222"/>
            <a:ext cx="10558" cy="48145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4330685" y="3368403"/>
            <a:ext cx="1" cy="47229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V="1">
            <a:off x="6003320" y="3389222"/>
            <a:ext cx="1" cy="47229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1952114" y="1135057"/>
            <a:ext cx="6168538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Signos / síntomas motores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952113" y="5922588"/>
            <a:ext cx="6168539" cy="338554"/>
          </a:xfrm>
          <a:prstGeom prst="rect">
            <a:avLst/>
          </a:prstGeom>
          <a:solidFill>
            <a:srgbClr val="DEF6DE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>
                <a:solidFill>
                  <a:srgbClr val="7030A0"/>
                </a:solidFill>
                <a:latin typeface="Arial Narrow" panose="020B0606020202030204" pitchFamily="34" charset="0"/>
              </a:rPr>
              <a:t>Signos / síntomas no motores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79323" y="6475109"/>
            <a:ext cx="396775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000" i="1">
                <a:latin typeface="Arial Narrow" panose="020B0606020202030204" pitchFamily="34" charset="0"/>
              </a:rPr>
              <a:t>RDB</a:t>
            </a:r>
            <a:r>
              <a:rPr lang="es-ES" sz="1000">
                <a:latin typeface="Arial Narrow" panose="020B0606020202030204" pitchFamily="34" charset="0"/>
              </a:rPr>
              <a:t>: trastorno de la conducta del sueño REM con movimientos oculares rápidos </a:t>
            </a:r>
          </a:p>
        </p:txBody>
      </p:sp>
      <p:cxnSp>
        <p:nvCxnSpPr>
          <p:cNvPr id="37" name="Conector recto de flecha 36"/>
          <p:cNvCxnSpPr/>
          <p:nvPr/>
        </p:nvCxnSpPr>
        <p:spPr>
          <a:xfrm flipV="1">
            <a:off x="7511866" y="3376257"/>
            <a:ext cx="1" cy="47229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3472250" y="2633870"/>
            <a:ext cx="0" cy="48924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5578465" y="2613034"/>
            <a:ext cx="0" cy="52889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31639" y="548680"/>
            <a:ext cx="691276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Evolución clínica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40266" y="1484784"/>
            <a:ext cx="60955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Ø"/>
            </a:pPr>
            <a:r>
              <a:rPr lang="es-ES" smtClean="0">
                <a:latin typeface="Arial Narrow" panose="020B0606020202030204" pitchFamily="34" charset="0"/>
              </a:rPr>
              <a:t>Diferentes estadios</a:t>
            </a:r>
          </a:p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Ø"/>
            </a:pPr>
            <a:endParaRPr lang="es-ES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Ø"/>
            </a:pPr>
            <a:r>
              <a:rPr lang="es-ES" smtClean="0">
                <a:latin typeface="Arial Narrow" panose="020B0606020202030204" pitchFamily="34" charset="0"/>
              </a:rPr>
              <a:t>Sintomatología y evolución clínica variable</a:t>
            </a:r>
          </a:p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Ø"/>
            </a:pPr>
            <a:endParaRPr lang="es-ES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Ø"/>
            </a:pPr>
            <a:r>
              <a:rPr lang="es-ES" smtClean="0">
                <a:latin typeface="Arial Narrow" panose="020B0606020202030204" pitchFamily="34" charset="0"/>
              </a:rPr>
              <a:t>Varios subtipos clínicos</a:t>
            </a:r>
          </a:p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Ø"/>
            </a:pPr>
            <a:endParaRPr lang="es-ES">
              <a:latin typeface="Arial Narrow" panose="020B0606020202030204" pitchFamily="34" charset="0"/>
            </a:endParaRPr>
          </a:p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Ø"/>
            </a:pPr>
            <a:r>
              <a:rPr lang="es-ES" smtClean="0">
                <a:latin typeface="Arial Narrow" panose="020B0606020202030204" pitchFamily="34" charset="0"/>
              </a:rPr>
              <a:t>Valoración gravedad y progresión (clasificación clínica): </a:t>
            </a:r>
            <a:r>
              <a:rPr lang="es-ES" b="1" smtClean="0">
                <a:solidFill>
                  <a:srgbClr val="009999"/>
                </a:solidFill>
                <a:latin typeface="Arial Narrow" panose="020B0606020202030204" pitchFamily="34" charset="0"/>
              </a:rPr>
              <a:t>ESCALAS</a:t>
            </a:r>
            <a:endParaRPr lang="es-ES" b="1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2051720" y="3861048"/>
          <a:ext cx="6089151" cy="201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846">
                  <a:extLst>
                    <a:ext uri="{9D8B030D-6E8A-4147-A177-3AD203B41FA5}">
                      <a16:colId xmlns:a16="http://schemas.microsoft.com/office/drawing/2014/main" val="3922038216"/>
                    </a:ext>
                  </a:extLst>
                </a:gridCol>
                <a:gridCol w="5310305">
                  <a:extLst>
                    <a:ext uri="{9D8B030D-6E8A-4147-A177-3AD203B41FA5}">
                      <a16:colId xmlns:a16="http://schemas.microsoft.com/office/drawing/2014/main" val="2270597669"/>
                    </a:ext>
                  </a:extLst>
                </a:gridCol>
              </a:tblGrid>
              <a:tr h="35669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Escala de </a:t>
                      </a:r>
                      <a:r>
                        <a:rPr kumimoji="0" lang="es-E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Hoenh y Yarh</a:t>
                      </a:r>
                      <a:endParaRPr lang="es-ES" b="1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175513"/>
                  </a:ext>
                </a:extLst>
              </a:tr>
              <a:tr h="266658">
                <a:tc>
                  <a:txBody>
                    <a:bodyPr/>
                    <a:lstStyle/>
                    <a:p>
                      <a:r>
                        <a:rPr lang="es-ES" sz="12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Estadio</a:t>
                      </a:r>
                      <a:r>
                        <a:rPr lang="es-ES" sz="1200" baseline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0</a:t>
                      </a:r>
                      <a:endParaRPr lang="es-ES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No hay signos de enfermedad</a:t>
                      </a: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69913"/>
                  </a:ext>
                </a:extLst>
              </a:tr>
              <a:tr h="27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Estadio 1</a:t>
                      </a:r>
                      <a:endParaRPr kumimoji="0" lang="es-E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Enfermedad unilateral</a:t>
                      </a:r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70170"/>
                  </a:ext>
                </a:extLst>
              </a:tr>
              <a:tr h="27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Estadio 2</a:t>
                      </a:r>
                      <a:endParaRPr kumimoji="0" lang="es-E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Enfermedad bilateral, sin alteración del equilibrio</a:t>
                      </a:r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14806"/>
                  </a:ext>
                </a:extLst>
              </a:tr>
              <a:tr h="27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Estadio 3</a:t>
                      </a:r>
                      <a:endParaRPr kumimoji="0" lang="es-E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Enfermedad bilateral leve a moderada con inestabilidad postural; físicamente independiente</a:t>
                      </a:r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40377"/>
                  </a:ext>
                </a:extLst>
              </a:tr>
              <a:tr h="27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Estadio 4</a:t>
                      </a:r>
                      <a:endParaRPr kumimoji="0" lang="es-E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Incapacidad grave, aún capaz de caminar o permanecer de pie sin ayuda</a:t>
                      </a:r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012832"/>
                  </a:ext>
                </a:extLst>
              </a:tr>
              <a:tr h="1330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Estadio 5</a:t>
                      </a:r>
                      <a:endParaRPr kumimoji="0" lang="es-E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Permanece en silla de ruedas o encamado si no tiene ayuda</a:t>
                      </a:r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499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339752" y="692696"/>
            <a:ext cx="4608512" cy="6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Diagnóstico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03648" y="2060848"/>
            <a:ext cx="6696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mtClean="0">
                <a:latin typeface="Arial Narrow" panose="020B0606020202030204" pitchFamily="34" charset="0"/>
              </a:rPr>
              <a:t>Debe ser realizado por </a:t>
            </a:r>
            <a:r>
              <a:rPr lang="es-ES" b="1" smtClean="0">
                <a:solidFill>
                  <a:schemeClr val="accent2"/>
                </a:solidFill>
                <a:latin typeface="Arial Narrow" panose="020B0606020202030204" pitchFamily="34" charset="0"/>
              </a:rPr>
              <a:t>especialista </a:t>
            </a:r>
            <a:r>
              <a:rPr lang="es-ES" smtClean="0">
                <a:latin typeface="Arial Narrow" panose="020B0606020202030204" pitchFamily="34" charset="0"/>
              </a:rPr>
              <a:t>con experiencia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s-ES">
              <a:latin typeface="Arial Narrow" panose="020B060602020203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b="1" smtClean="0">
                <a:solidFill>
                  <a:schemeClr val="accent2"/>
                </a:solidFill>
                <a:latin typeface="Arial Narrow" panose="020B0606020202030204" pitchFamily="34" charset="0"/>
              </a:rPr>
              <a:t>Diagnóstico clínico</a:t>
            </a:r>
            <a:r>
              <a:rPr lang="es-ES" smtClean="0">
                <a:solidFill>
                  <a:schemeClr val="accent2"/>
                </a:solidFill>
                <a:latin typeface="Arial Narrow" panose="020B0606020202030204" pitchFamily="34" charset="0"/>
              </a:rPr>
              <a:t>: </a:t>
            </a:r>
            <a:r>
              <a:rPr lang="es-ES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historia </a:t>
            </a:r>
            <a:r>
              <a:rPr lang="es-ES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examen </a:t>
            </a:r>
            <a:r>
              <a:rPr lang="es-ES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físico </a:t>
            </a:r>
            <a:r>
              <a:rPr lang="es-ES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neurológico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s-ES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b="1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</a:t>
            </a:r>
            <a:r>
              <a:rPr lang="es-ES" b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ES" smtClean="0">
                <a:latin typeface="Arial Narrow" panose="020B0606020202030204" pitchFamily="34" charset="0"/>
                <a:cs typeface="Times New Roman" panose="02020603050405020304" pitchFamily="18" charset="0"/>
              </a:rPr>
              <a:t>existen</a:t>
            </a:r>
            <a:r>
              <a:rPr lang="es-ES" b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ES" b="1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criterios clínicos estándar </a:t>
            </a:r>
            <a:r>
              <a:rPr lang="es-ES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de referencia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s-ES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b="1" smtClean="0">
                <a:solidFill>
                  <a:schemeClr val="accent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Pruebas </a:t>
            </a:r>
            <a:r>
              <a:rPr lang="es-ES" b="1">
                <a:solidFill>
                  <a:schemeClr val="accent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diagnósticas complementarias </a:t>
            </a:r>
            <a:r>
              <a:rPr lang="es-ES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(marcadores bioquímicos, test </a:t>
            </a:r>
            <a:r>
              <a:rPr lang="es-ES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genéticos, </a:t>
            </a:r>
            <a:r>
              <a:rPr lang="es-ES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pruebas de </a:t>
            </a:r>
            <a:r>
              <a:rPr lang="es-ES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imagen):</a:t>
            </a:r>
          </a:p>
          <a:p>
            <a:pPr marL="541338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son de utilidad para </a:t>
            </a:r>
            <a:r>
              <a:rPr lang="es-ES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orientar o confirmar el </a:t>
            </a:r>
            <a:r>
              <a:rPr lang="es-ES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diagnóstico clínico</a:t>
            </a:r>
          </a:p>
          <a:p>
            <a:pPr marL="541338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se recomienda su uso rutinario, salvo en ensayos clínicos o para el diagnóstico diferencial </a:t>
            </a:r>
            <a:endParaRPr lang="es-ES" b="1"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00808"/>
            <a:ext cx="1644472" cy="17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31640" y="404664"/>
            <a:ext cx="7560840" cy="6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Criterios clínicos para el diagnóstico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326560" y="1355584"/>
            <a:ext cx="3311655" cy="1080120"/>
          </a:xfrm>
          <a:prstGeom prst="roundRect">
            <a:avLst/>
          </a:prstGeom>
          <a:solidFill>
            <a:srgbClr val="EDEDF9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chemeClr val="accent2"/>
                </a:solidFill>
                <a:latin typeface="Arial Narrow" panose="020B0606020202030204" pitchFamily="34" charset="0"/>
              </a:rPr>
              <a:t>Criterios básicos </a:t>
            </a:r>
            <a:r>
              <a:rPr lang="es-ES" sz="1400" smtClean="0">
                <a:solidFill>
                  <a:schemeClr val="accent2"/>
                </a:solidFill>
                <a:latin typeface="Arial Narrow" panose="020B0606020202030204" pitchFamily="34" charset="0"/>
              </a:rPr>
              <a:t>(obligatorios)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Bradicinesia </a:t>
            </a:r>
            <a:endParaRPr lang="es-ES" sz="12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Rigidez</a:t>
            </a:r>
            <a:endParaRPr lang="es-ES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Temblor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en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reposo</a:t>
            </a:r>
            <a:endParaRPr lang="es-ES" sz="1200" b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369880" y="1353339"/>
            <a:ext cx="3522599" cy="1080120"/>
          </a:xfrm>
          <a:prstGeom prst="roundRect">
            <a:avLst/>
          </a:prstGeom>
          <a:solidFill>
            <a:srgbClr val="EDEDF9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chemeClr val="accent2"/>
                </a:solidFill>
                <a:latin typeface="Arial Narrow" panose="020B0606020202030204" pitchFamily="34" charset="0"/>
              </a:rPr>
              <a:t>Criterios de apoyo </a:t>
            </a:r>
            <a:r>
              <a:rPr lang="es-ES" sz="1400" smtClean="0">
                <a:solidFill>
                  <a:schemeClr val="accent2"/>
                </a:solidFill>
                <a:latin typeface="Arial Narrow" panose="020B0606020202030204" pitchFamily="34" charset="0"/>
              </a:rPr>
              <a:t>(adicionales)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Temblor en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reposo</a:t>
            </a:r>
            <a:endParaRPr lang="es-ES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Respuesta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al tratamiento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dopaminérgico</a:t>
            </a:r>
            <a:endParaRPr lang="es-ES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Discinesia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inducida por fármacos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Disfunción olfativa</a:t>
            </a:r>
            <a:endParaRPr lang="es-ES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326561" y="2852936"/>
            <a:ext cx="3322526" cy="2343795"/>
          </a:xfrm>
          <a:prstGeom prst="roundRect">
            <a:avLst/>
          </a:prstGeom>
          <a:solidFill>
            <a:srgbClr val="FFE1F5"/>
          </a:solidFill>
          <a:ln w="19050">
            <a:solidFill>
              <a:srgbClr val="BC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BC008B"/>
                </a:solidFill>
                <a:latin typeface="Arial Narrow" panose="020B0606020202030204" pitchFamily="34" charset="0"/>
              </a:rPr>
              <a:t>Criterios de exclusión</a:t>
            </a: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b="1" smtClean="0">
                <a:solidFill>
                  <a:srgbClr val="BC008B"/>
                </a:solidFill>
                <a:latin typeface="Arial Narrow" panose="020B0606020202030204" pitchFamily="34" charset="0"/>
              </a:rPr>
              <a:t>Historia</a:t>
            </a:r>
            <a:r>
              <a:rPr lang="es-ES" sz="1400" smtClean="0">
                <a:solidFill>
                  <a:srgbClr val="BC008B"/>
                </a:solidFill>
                <a:latin typeface="Arial Narrow" panose="020B0606020202030204" pitchFamily="34" charset="0"/>
              </a:rPr>
              <a:t>:</a:t>
            </a:r>
            <a:r>
              <a:rPr lang="es-ES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ausencia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de beneficio de fármacos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dopaminérgicos, uso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actual o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reciente de bloqueantes dopaminérgicos, otra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causa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de parkinsonismo</a:t>
            </a: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b="1" smtClean="0">
                <a:solidFill>
                  <a:srgbClr val="BC008B"/>
                </a:solidFill>
                <a:latin typeface="Arial Narrow" panose="020B0606020202030204" pitchFamily="34" charset="0"/>
              </a:rPr>
              <a:t>Examen físico:</a:t>
            </a:r>
            <a:r>
              <a:rPr lang="es-ES" sz="1200" b="1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signos cerebelosos, demencia temprana, parálisis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de la mirada vertical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supranuclear, parkinsonismo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limitado a extremidades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inferiores, signos corticales</a:t>
            </a: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b="1" smtClean="0">
                <a:solidFill>
                  <a:srgbClr val="BC008B"/>
                </a:solidFill>
                <a:latin typeface="Arial Narrow" panose="020B0606020202030204" pitchFamily="34" charset="0"/>
              </a:rPr>
              <a:t>Imágenes: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neuroimagen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funcional normal del sistema dopaminérgico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presináptico</a:t>
            </a:r>
            <a:endParaRPr lang="es-ES" sz="1400" b="1" smtClean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364088" y="2854041"/>
            <a:ext cx="3528392" cy="2344271"/>
          </a:xfrm>
          <a:prstGeom prst="roundRect">
            <a:avLst/>
          </a:prstGeom>
          <a:solidFill>
            <a:srgbClr val="FFE1F5"/>
          </a:solidFill>
          <a:ln w="19050">
            <a:solidFill>
              <a:srgbClr val="BC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BC008B"/>
                </a:solidFill>
                <a:latin typeface="Arial Narrow" panose="020B0606020202030204" pitchFamily="34" charset="0"/>
              </a:rPr>
              <a:t>Señales de alerta o “banderas rojas”</a:t>
            </a: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Ausencia completa de progresión </a:t>
            </a: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Ausencia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de síntomas no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motores </a:t>
            </a:r>
            <a:endParaRPr lang="es-ES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Parkinsonismo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simétrico</a:t>
            </a: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Deterioro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de la marcha de inicio rápido </a:t>
            </a: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Caídas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tempranas y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recurrentes</a:t>
            </a: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Déficits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autonómicos tempranos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graves</a:t>
            </a: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Déficits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bulbares tempranos graves </a:t>
            </a: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Estridor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inspiratorio</a:t>
            </a: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Signos piramidales</a:t>
            </a:r>
            <a:endParaRPr lang="es-ES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Clr>
                <a:srgbClr val="BC008B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Distonía </a:t>
            </a:r>
            <a:r>
              <a:rPr lang="es-ES" sz="1200">
                <a:solidFill>
                  <a:schemeClr val="tx1"/>
                </a:solidFill>
                <a:latin typeface="Arial Narrow" panose="020B0606020202030204" pitchFamily="34" charset="0"/>
              </a:rPr>
              <a:t>temprana y grave en manos y </a:t>
            </a:r>
            <a:r>
              <a:rPr lang="es-ES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cuello</a:t>
            </a:r>
            <a:endParaRPr lang="es-ES" sz="1400" b="1" smtClean="0">
              <a:solidFill>
                <a:srgbClr val="BC008B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326561" y="5649779"/>
            <a:ext cx="367748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-"/>
            </a:pPr>
            <a:r>
              <a:rPr lang="es-ES" sz="1000" smtClean="0">
                <a:latin typeface="Arial Narrow" panose="020B0606020202030204" pitchFamily="34" charset="0"/>
              </a:rPr>
              <a:t>La </a:t>
            </a:r>
            <a:r>
              <a:rPr lang="es-ES" sz="1000">
                <a:latin typeface="Arial Narrow" panose="020B0606020202030204" pitchFamily="34" charset="0"/>
              </a:rPr>
              <a:t>presencia de cualquier criterio de exclusión descarta EP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es-ES" sz="1000" smtClean="0">
                <a:latin typeface="Arial Narrow" panose="020B0606020202030204" pitchFamily="34" charset="0"/>
              </a:rPr>
              <a:t>La </a:t>
            </a:r>
            <a:r>
              <a:rPr lang="es-ES" sz="1000">
                <a:latin typeface="Arial Narrow" panose="020B0606020202030204" pitchFamily="34" charset="0"/>
              </a:rPr>
              <a:t>presencia de señales de alerta sugiere un diagnóstico diferente a </a:t>
            </a:r>
            <a:r>
              <a:rPr lang="es-ES" sz="1000" smtClean="0">
                <a:latin typeface="Arial Narrow" panose="020B0606020202030204" pitchFamily="34" charset="0"/>
              </a:rPr>
              <a:t>EP 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es-ES" sz="1000" smtClean="0">
                <a:latin typeface="Arial Narrow" panose="020B0606020202030204" pitchFamily="34" charset="0"/>
              </a:rPr>
              <a:t>La </a:t>
            </a:r>
            <a:r>
              <a:rPr lang="es-ES" sz="1000">
                <a:latin typeface="Arial Narrow" panose="020B0606020202030204" pitchFamily="34" charset="0"/>
              </a:rPr>
              <a:t>presencia de más de 2 señales de alerta descarta </a:t>
            </a:r>
            <a:r>
              <a:rPr lang="es-ES" sz="1000" smtClean="0">
                <a:latin typeface="Arial Narrow" panose="020B0606020202030204" pitchFamily="34" charset="0"/>
              </a:rPr>
              <a:t>EP</a:t>
            </a:r>
          </a:p>
          <a:p>
            <a:r>
              <a:rPr lang="es-ES" sz="1000" smtClean="0">
                <a:latin typeface="Arial Narrow" panose="020B0606020202030204" pitchFamily="34" charset="0"/>
              </a:rPr>
              <a:t>(EP: enfermedad de Parkinson)</a:t>
            </a:r>
            <a:endParaRPr lang="es-ES" sz="1000">
              <a:latin typeface="Arial Narrow" panose="020B0606020202030204" pitchFamily="34" charset="0"/>
            </a:endParaRPr>
          </a:p>
        </p:txBody>
      </p:sp>
      <p:sp>
        <p:nvSpPr>
          <p:cNvPr id="12" name="Flecha a la derecha con bandas 11"/>
          <p:cNvSpPr/>
          <p:nvPr/>
        </p:nvSpPr>
        <p:spPr>
          <a:xfrm>
            <a:off x="4649087" y="3694100"/>
            <a:ext cx="715001" cy="498259"/>
          </a:xfrm>
          <a:prstGeom prst="stripedRightArrow">
            <a:avLst/>
          </a:prstGeom>
          <a:solidFill>
            <a:srgbClr val="BC008B"/>
          </a:solidFill>
          <a:ln>
            <a:solidFill>
              <a:srgbClr val="BC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 la derecha con bandas 12"/>
          <p:cNvSpPr/>
          <p:nvPr/>
        </p:nvSpPr>
        <p:spPr>
          <a:xfrm>
            <a:off x="4644008" y="1764276"/>
            <a:ext cx="720080" cy="458340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5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95613" y="133516"/>
            <a:ext cx="4608512" cy="6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smtClean="0">
                <a:solidFill>
                  <a:srgbClr val="EF3340"/>
                </a:solidFill>
              </a:rPr>
              <a:t>Proceso diagnóstico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9" name="Cuadro de texto 14"/>
          <p:cNvSpPr txBox="1">
            <a:spLocks noChangeArrowheads="1"/>
          </p:cNvSpPr>
          <p:nvPr/>
        </p:nvSpPr>
        <p:spPr bwMode="auto">
          <a:xfrm>
            <a:off x="1772382" y="5549515"/>
            <a:ext cx="1365664" cy="52111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Otras causas de Parkinsonismo</a:t>
            </a:r>
            <a:endParaRPr kumimoji="0" lang="es-ES" altLang="es-ES" sz="1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 de texto 19"/>
          <p:cNvSpPr txBox="1">
            <a:spLocks noChangeArrowheads="1"/>
          </p:cNvSpPr>
          <p:nvPr/>
        </p:nvSpPr>
        <p:spPr bwMode="auto">
          <a:xfrm>
            <a:off x="6265329" y="6263633"/>
            <a:ext cx="2213834" cy="36202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EP clínicamente establecida</a:t>
            </a:r>
            <a:endParaRPr kumimoji="0" lang="es-ES" altLang="es-ES" sz="1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1" name="Cuadro de texto 20"/>
          <p:cNvSpPr txBox="1">
            <a:spLocks noChangeArrowheads="1"/>
          </p:cNvSpPr>
          <p:nvPr/>
        </p:nvSpPr>
        <p:spPr bwMode="auto">
          <a:xfrm>
            <a:off x="6394853" y="4940798"/>
            <a:ext cx="1963314" cy="34645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EP clínicamente probable</a:t>
            </a:r>
            <a:endParaRPr kumimoji="0" lang="es-ES" altLang="es-ES" sz="1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4" name="Llamada de flecha hacia abajo 1"/>
          <p:cNvSpPr>
            <a:spLocks noChangeArrowheads="1"/>
          </p:cNvSpPr>
          <p:nvPr/>
        </p:nvSpPr>
        <p:spPr bwMode="auto">
          <a:xfrm>
            <a:off x="3236657" y="814297"/>
            <a:ext cx="2660164" cy="1495489"/>
          </a:xfrm>
          <a:prstGeom prst="downArrowCallout">
            <a:avLst>
              <a:gd name="adj1" fmla="val 11874"/>
              <a:gd name="adj2" fmla="val 15349"/>
              <a:gd name="adj3" fmla="val 15982"/>
              <a:gd name="adj4" fmla="val 763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1200" i="0" u="none" strike="noStrike" cap="none" normalizeH="0" baseline="0" smtClean="0">
                <a:ln>
                  <a:noFill/>
                </a:ln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Torpeza, lentitud, acinesia</a:t>
            </a:r>
            <a:endParaRPr kumimoji="0" lang="es-ES" altLang="es-ES" sz="1200" i="0" u="none" strike="noStrike" cap="none" normalizeH="0" baseline="0" smtClean="0">
              <a:ln>
                <a:noFill/>
              </a:ln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1200" i="0" u="none" strike="noStrike" cap="none" normalizeH="0" baseline="0" smtClean="0">
                <a:ln>
                  <a:noFill/>
                </a:ln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Rigidez</a:t>
            </a:r>
            <a:endParaRPr kumimoji="0" lang="es-ES" altLang="es-ES" sz="1200" i="0" u="none" strike="noStrike" cap="none" normalizeH="0" baseline="0" smtClean="0">
              <a:ln>
                <a:noFill/>
              </a:ln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1200" i="0" u="none" strike="noStrike" cap="none" normalizeH="0" baseline="0" smtClean="0">
                <a:ln>
                  <a:noFill/>
                </a:ln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Temblor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s-ES" altLang="es-ES" sz="12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Trastornos de la marcha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1200" i="0" u="none" strike="noStrike" cap="none" normalizeH="0" baseline="0" smtClean="0">
                <a:ln>
                  <a:noFill/>
                </a:ln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Problemas de equiliobrio</a:t>
            </a:r>
            <a:endParaRPr kumimoji="0" lang="es-ES" altLang="es-ES" sz="1200" i="0" u="none" strike="noStrike" cap="none" normalizeH="0" baseline="0" smtClean="0">
              <a:ln>
                <a:noFill/>
              </a:ln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1200" i="0" u="none" strike="noStrike" cap="none" normalizeH="0" baseline="0" smtClean="0">
                <a:ln>
                  <a:noFill/>
                </a:ln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Depresión, trastornos del sueño, etc</a:t>
            </a:r>
            <a:endParaRPr kumimoji="0" lang="es-ES" altLang="es-ES" sz="12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5" name="Llamada de flecha hacia abajo 2"/>
          <p:cNvSpPr>
            <a:spLocks noChangeArrowheads="1"/>
          </p:cNvSpPr>
          <p:nvPr/>
        </p:nvSpPr>
        <p:spPr bwMode="auto">
          <a:xfrm>
            <a:off x="2916006" y="2320957"/>
            <a:ext cx="3301466" cy="703019"/>
          </a:xfrm>
          <a:prstGeom prst="downArrowCallout">
            <a:avLst>
              <a:gd name="adj1" fmla="val 24964"/>
              <a:gd name="adj2" fmla="val 24964"/>
              <a:gd name="adj3" fmla="val 25000"/>
              <a:gd name="adj4" fmla="val 51690"/>
            </a:avLst>
          </a:prstGeom>
          <a:solidFill>
            <a:srgbClr val="DCDCF4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SOSPECHA ENFERMEDAD DE PARKINSON</a:t>
            </a:r>
            <a:endParaRPr kumimoji="0" lang="es-ES" altLang="es-ES" sz="1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6" name="Llamada de flecha hacia abajo 3"/>
          <p:cNvSpPr>
            <a:spLocks noChangeArrowheads="1"/>
          </p:cNvSpPr>
          <p:nvPr/>
        </p:nvSpPr>
        <p:spPr bwMode="auto">
          <a:xfrm>
            <a:off x="3541380" y="3071740"/>
            <a:ext cx="2092870" cy="588640"/>
          </a:xfrm>
          <a:prstGeom prst="downArrowCallout">
            <a:avLst>
              <a:gd name="adj1" fmla="val 24948"/>
              <a:gd name="adj2" fmla="val 24966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ES" sz="1400" b="1">
                <a:solidFill>
                  <a:schemeClr val="accent2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Criterios clínicos básicos</a:t>
            </a:r>
          </a:p>
        </p:txBody>
      </p:sp>
      <p:sp>
        <p:nvSpPr>
          <p:cNvPr id="17" name="Llamada de flecha hacia abajo 4"/>
          <p:cNvSpPr>
            <a:spLocks noChangeArrowheads="1"/>
          </p:cNvSpPr>
          <p:nvPr/>
        </p:nvSpPr>
        <p:spPr bwMode="auto">
          <a:xfrm>
            <a:off x="3684676" y="3687114"/>
            <a:ext cx="1830387" cy="621944"/>
          </a:xfrm>
          <a:prstGeom prst="downArrowCallout">
            <a:avLst>
              <a:gd name="adj1" fmla="val 24998"/>
              <a:gd name="adj2" fmla="val 24979"/>
              <a:gd name="adj3" fmla="val 25000"/>
              <a:gd name="adj4" fmla="val 64977"/>
            </a:avLst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ES" sz="1600" b="1">
                <a:solidFill>
                  <a:srgbClr val="C00000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Parkinsonismo</a:t>
            </a:r>
          </a:p>
        </p:txBody>
      </p:sp>
      <p:sp>
        <p:nvSpPr>
          <p:cNvPr id="18" name="Llamada de flecha izquierda y derecha 6"/>
          <p:cNvSpPr>
            <a:spLocks noChangeArrowheads="1"/>
          </p:cNvSpPr>
          <p:nvPr/>
        </p:nvSpPr>
        <p:spPr bwMode="auto">
          <a:xfrm>
            <a:off x="3145378" y="5603857"/>
            <a:ext cx="2908982" cy="375008"/>
          </a:xfrm>
          <a:prstGeom prst="leftRightArrowCallout">
            <a:avLst>
              <a:gd name="adj1" fmla="val 49444"/>
              <a:gd name="adj2" fmla="val 50000"/>
              <a:gd name="adj3" fmla="val 58032"/>
              <a:gd name="adj4" fmla="val 76895"/>
            </a:avLst>
          </a:prstGeom>
          <a:solidFill>
            <a:srgbClr val="DCDCF4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sz="1400" b="1">
                <a:solidFill>
                  <a:schemeClr val="accent2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DIAGNÓSTICO DIFERENCIAL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1" name="Llamada de flecha hacia abajo 2"/>
          <p:cNvSpPr>
            <a:spLocks noChangeArrowheads="1"/>
          </p:cNvSpPr>
          <p:nvPr/>
        </p:nvSpPr>
        <p:spPr bwMode="auto">
          <a:xfrm>
            <a:off x="3378758" y="4325982"/>
            <a:ext cx="2442222" cy="1235212"/>
          </a:xfrm>
          <a:prstGeom prst="downArrowCallout">
            <a:avLst>
              <a:gd name="adj1" fmla="val 14324"/>
              <a:gd name="adj2" fmla="val 15646"/>
              <a:gd name="adj3" fmla="val 11679"/>
              <a:gd name="adj4" fmla="val 76652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sz="1400" b="1">
                <a:solidFill>
                  <a:schemeClr val="accent2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Criterios clínicos de apoyo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sz="1400" b="1">
                <a:solidFill>
                  <a:schemeClr val="accent2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Criterios de exclusión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sz="1400" b="1">
                <a:solidFill>
                  <a:schemeClr val="accent2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Señales de </a:t>
            </a:r>
            <a:r>
              <a:rPr lang="es-ES" altLang="es-ES" sz="1400" b="1" smtClean="0">
                <a:solidFill>
                  <a:schemeClr val="accent2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alerta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sz="1400" b="1" smtClean="0">
                <a:solidFill>
                  <a:schemeClr val="accent2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Pruebas complementarias</a:t>
            </a:r>
            <a:endParaRPr lang="es-ES" altLang="es-ES" sz="1400" b="1">
              <a:solidFill>
                <a:schemeClr val="accent2"/>
              </a:solidFill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Llamada de flecha izquierda y derecha 6"/>
          <p:cNvSpPr>
            <a:spLocks noChangeArrowheads="1"/>
          </p:cNvSpPr>
          <p:nvPr/>
        </p:nvSpPr>
        <p:spPr bwMode="auto">
          <a:xfrm rot="16200000">
            <a:off x="6911791" y="4454627"/>
            <a:ext cx="920911" cy="2621108"/>
          </a:xfrm>
          <a:prstGeom prst="leftRightArrowCallout">
            <a:avLst>
              <a:gd name="adj1" fmla="val 21173"/>
              <a:gd name="adj2" fmla="val 20851"/>
              <a:gd name="adj3" fmla="val 22421"/>
              <a:gd name="adj4" fmla="val 3437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sz="1600" b="1" smtClean="0">
                <a:solidFill>
                  <a:schemeClr val="bg1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ENFERMEDAD DE PARKINSON</a:t>
            </a:r>
            <a:endParaRPr lang="es-ES" altLang="es-ES" sz="1600" b="1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2" id="{AF812AA8-A653-4F64-915E-69F5796EA201}" vid="{4F43C3CF-EEFB-4213-942B-D5FAB531E3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2022</Template>
  <TotalTime>2372</TotalTime>
  <Words>2482</Words>
  <Application>Microsoft Office PowerPoint</Application>
  <PresentationFormat>Presentación en pantalla (4:3)</PresentationFormat>
  <Paragraphs>329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Baskerville Old Face</vt:lpstr>
      <vt:lpstr>Calibri</vt:lpstr>
      <vt:lpstr>Times New Roman</vt:lpstr>
      <vt:lpstr>Wingdings</vt:lpstr>
      <vt:lpstr>BTA2p0_Plantilla</vt:lpstr>
      <vt:lpstr>Tratamiento farmacológico de la enfermedad de  Parkinson  BTA 2.0   2023; (01)  </vt:lpstr>
      <vt:lpstr>Presentación de PowerPoint</vt:lpstr>
      <vt:lpstr>Enfermedad de Parkinson</vt:lpstr>
      <vt:lpstr>Factores de riesgo y “protectores”</vt:lpstr>
      <vt:lpstr>Principales signos y síntomas</vt:lpstr>
      <vt:lpstr>Presentación de PowerPoint</vt:lpstr>
      <vt:lpstr>Diagnóstico</vt:lpstr>
      <vt:lpstr>Criterios clínicos para el diagnóstico</vt:lpstr>
      <vt:lpstr>Proceso diagnóstico</vt:lpstr>
      <vt:lpstr>Tratamiento</vt:lpstr>
      <vt:lpstr>Tratamiento de síntomas motores </vt:lpstr>
      <vt:lpstr>Síntomas motores: tratamiento de inicio </vt:lpstr>
      <vt:lpstr>Terapia dopaminérgica: seguridad</vt:lpstr>
      <vt:lpstr>Terapia dopaminérgica: complicaciones motoras </vt:lpstr>
      <vt:lpstr>Complicaciones motoras: tratamiento </vt:lpstr>
      <vt:lpstr>Tratamiento de síntomas no motores</vt:lpstr>
      <vt:lpstr>Medidas complementarias  </vt:lpstr>
      <vt:lpstr>Seguimiento en atención primaria </vt:lpstr>
      <vt:lpstr>Puntos clave</vt:lpstr>
      <vt:lpstr>Bibliografía recomendada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BTA 2.0   2019; (xx)</dc:title>
  <dc:creator>CADIME</dc:creator>
  <cp:lastModifiedBy>CADIME</cp:lastModifiedBy>
  <cp:revision>250</cp:revision>
  <cp:lastPrinted>2023-04-17T10:40:28Z</cp:lastPrinted>
  <dcterms:created xsi:type="dcterms:W3CDTF">2023-02-17T10:51:02Z</dcterms:created>
  <dcterms:modified xsi:type="dcterms:W3CDTF">2023-04-17T10:55:14Z</dcterms:modified>
</cp:coreProperties>
</file>