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256" r:id="rId2"/>
    <p:sldId id="257" r:id="rId3"/>
    <p:sldId id="290" r:id="rId4"/>
    <p:sldId id="281" r:id="rId5"/>
    <p:sldId id="293" r:id="rId6"/>
    <p:sldId id="288" r:id="rId7"/>
    <p:sldId id="294" r:id="rId8"/>
    <p:sldId id="295" r:id="rId9"/>
    <p:sldId id="296" r:id="rId10"/>
    <p:sldId id="297" r:id="rId11"/>
    <p:sldId id="298" r:id="rId12"/>
    <p:sldId id="299" r:id="rId13"/>
    <p:sldId id="300" r:id="rId14"/>
    <p:sldId id="301" r:id="rId15"/>
    <p:sldId id="302" r:id="rId16"/>
    <p:sldId id="303" r:id="rId17"/>
    <p:sldId id="304" r:id="rId18"/>
    <p:sldId id="305" r:id="rId19"/>
    <p:sldId id="306" r:id="rId20"/>
    <p:sldId id="307" r:id="rId21"/>
    <p:sldId id="311" r:id="rId22"/>
    <p:sldId id="280" r:id="rId23"/>
    <p:sldId id="310" r:id="rId24"/>
    <p:sldId id="264" r:id="rId25"/>
  </p:sldIdLst>
  <p:sldSz cx="9144000" cy="6858000" type="screen4x3"/>
  <p:notesSz cx="6858000" cy="9144000"/>
  <p:defaultTextStyle>
    <a:defPPr>
      <a:defRPr lang="es-E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DIME" initials="CADIME" lastIdx="0" clrIdx="0">
    <p:extLst>
      <p:ext uri="{19B8F6BF-5375-455C-9EA6-DF929625EA0E}">
        <p15:presenceInfo xmlns:p15="http://schemas.microsoft.com/office/powerpoint/2012/main" userId="CADIM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E2F0D9"/>
    <a:srgbClr val="FFC5C5"/>
    <a:srgbClr val="FFE1E1"/>
    <a:srgbClr val="70AD47"/>
    <a:srgbClr val="EF3340"/>
    <a:srgbClr val="DAEFD1"/>
    <a:srgbClr val="CAE8BE"/>
    <a:srgbClr val="D4ECCA"/>
    <a:srgbClr val="B9E1A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31" autoAdjust="0"/>
    <p:restoredTop sz="94660"/>
  </p:normalViewPr>
  <p:slideViewPr>
    <p:cSldViewPr>
      <p:cViewPr varScale="1">
        <p:scale>
          <a:sx n="111" d="100"/>
          <a:sy n="111" d="100"/>
        </p:scale>
        <p:origin x="1284" y="11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66" d="100"/>
          <a:sy n="66" d="100"/>
        </p:scale>
        <p:origin x="3134"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dirty="0"/>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E0DAB3D-8984-4C31-976E-D38D604AC120}" type="datetimeFigureOut">
              <a:rPr lang="es-ES" smtClean="0"/>
              <a:t>15/12/2022</a:t>
            </a:fld>
            <a:endParaRPr lang="es-ES" dirty="0"/>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dirty="0"/>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6667FCC-23BC-4F3C-8533-0F08C6636DC7}" type="slidenum">
              <a:rPr lang="es-ES" smtClean="0"/>
              <a:t>‹Nº›</a:t>
            </a:fld>
            <a:endParaRPr lang="es-ES" dirty="0"/>
          </a:p>
        </p:txBody>
      </p:sp>
    </p:spTree>
    <p:extLst>
      <p:ext uri="{BB962C8B-B14F-4D97-AF65-F5344CB8AC3E}">
        <p14:creationId xmlns:p14="http://schemas.microsoft.com/office/powerpoint/2010/main" val="27285558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542603-78F8-4888-B311-624CB6656540}" type="datetimeFigureOut">
              <a:rPr lang="es-ES" smtClean="0"/>
              <a:t>15/12/2022</a:t>
            </a:fld>
            <a:endParaRPr lang="es-ES" dirty="0"/>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ES"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B9B98F-19DC-40EE-98DC-5671B2BA67B3}" type="slidenum">
              <a:rPr lang="es-ES" smtClean="0"/>
              <a:t>‹Nº›</a:t>
            </a:fld>
            <a:endParaRPr lang="es-ES" dirty="0"/>
          </a:p>
        </p:txBody>
      </p:sp>
    </p:spTree>
    <p:extLst>
      <p:ext uri="{BB962C8B-B14F-4D97-AF65-F5344CB8AC3E}">
        <p14:creationId xmlns:p14="http://schemas.microsoft.com/office/powerpoint/2010/main" val="2386776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p>
        </p:txBody>
      </p:sp>
    </p:spTree>
    <p:extLst>
      <p:ext uri="{BB962C8B-B14F-4D97-AF65-F5344CB8AC3E}">
        <p14:creationId xmlns:p14="http://schemas.microsoft.com/office/powerpoint/2010/main" val="27669770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es-ES"/>
              <a:t>Haga clic para modificar el estilo de título del patrón</a:t>
            </a:r>
          </a:p>
        </p:txBody>
      </p:sp>
      <p:sp>
        <p:nvSpPr>
          <p:cNvPr id="3" name="Marcador de texto vertical 2"/>
          <p:cNvSpPr>
            <a:spLocks noGrp="1"/>
          </p:cNvSpPr>
          <p:nvPr>
            <p:ph type="body" orient="vert" idx="1"/>
          </p:nvPr>
        </p:nvSpPr>
        <p:spPr>
          <a:xfrm>
            <a:off x="628650" y="1825625"/>
            <a:ext cx="7886700" cy="4351338"/>
          </a:xfrm>
          <a:prstGeom prst="rect">
            <a:avLst/>
          </a:prstGeo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14060183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365125"/>
            <a:ext cx="1971675" cy="5811838"/>
          </a:xfrm>
          <a:prstGeom prst="rect">
            <a:avLst/>
          </a:prstGeom>
        </p:spPr>
        <p:txBody>
          <a:bodyPr vert="eaVert"/>
          <a:lstStyle/>
          <a:p>
            <a:r>
              <a:rPr lang="es-ES"/>
              <a:t>Haga clic para modificar el estilo de título del patrón</a:t>
            </a:r>
          </a:p>
        </p:txBody>
      </p:sp>
      <p:sp>
        <p:nvSpPr>
          <p:cNvPr id="3" name="Marcador de texto vertical 2"/>
          <p:cNvSpPr>
            <a:spLocks noGrp="1"/>
          </p:cNvSpPr>
          <p:nvPr>
            <p:ph type="body" orient="vert" idx="1"/>
          </p:nvPr>
        </p:nvSpPr>
        <p:spPr>
          <a:xfrm>
            <a:off x="628650" y="365125"/>
            <a:ext cx="5762625" cy="5811838"/>
          </a:xfrm>
          <a:prstGeom prst="rect">
            <a:avLst/>
          </a:prstGeo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5062760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es-ES"/>
              <a:t>Haga clic para modificar el estilo de título del patrón</a:t>
            </a:r>
          </a:p>
        </p:txBody>
      </p:sp>
      <p:sp>
        <p:nvSpPr>
          <p:cNvPr id="3" name="Marcador de contenido 2"/>
          <p:cNvSpPr>
            <a:spLocks noGrp="1"/>
          </p:cNvSpPr>
          <p:nvPr>
            <p:ph idx="1"/>
          </p:nvPr>
        </p:nvSpPr>
        <p:spPr>
          <a:xfrm>
            <a:off x="628650" y="1825625"/>
            <a:ext cx="7886700" cy="4351338"/>
          </a:xfrm>
          <a:prstGeom prst="rect">
            <a:avLst/>
          </a:prstGeo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spTree>
    <p:extLst>
      <p:ext uri="{BB962C8B-B14F-4D97-AF65-F5344CB8AC3E}">
        <p14:creationId xmlns:p14="http://schemas.microsoft.com/office/powerpoint/2010/main" val="2113871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8"/>
            <a:ext cx="7886700" cy="2852737"/>
          </a:xfrm>
          <a:prstGeom prst="rect">
            <a:avLst/>
          </a:prstGeo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p:nvPr>
        </p:nvSpPr>
        <p:spPr>
          <a:xfrm>
            <a:off x="623888" y="4589463"/>
            <a:ext cx="78867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s-ES"/>
              <a:t>Editar el estilo de texto del patrón</a:t>
            </a:r>
          </a:p>
        </p:txBody>
      </p:sp>
    </p:spTree>
    <p:extLst>
      <p:ext uri="{BB962C8B-B14F-4D97-AF65-F5344CB8AC3E}">
        <p14:creationId xmlns:p14="http://schemas.microsoft.com/office/powerpoint/2010/main" val="27894333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es-ES"/>
              <a:t>Haga clic para modificar el estilo de título del patrón</a:t>
            </a:r>
          </a:p>
        </p:txBody>
      </p:sp>
      <p:sp>
        <p:nvSpPr>
          <p:cNvPr id="3" name="Marcador de contenido 2"/>
          <p:cNvSpPr>
            <a:spLocks noGrp="1"/>
          </p:cNvSpPr>
          <p:nvPr>
            <p:ph sz="half" idx="1"/>
          </p:nvPr>
        </p:nvSpPr>
        <p:spPr>
          <a:xfrm>
            <a:off x="628650" y="1825625"/>
            <a:ext cx="3867150" cy="4351338"/>
          </a:xfrm>
          <a:prstGeom prst="rect">
            <a:avLst/>
          </a:prstGeo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4648200" y="1825625"/>
            <a:ext cx="3867150" cy="4351338"/>
          </a:xfrm>
          <a:prstGeom prst="rect">
            <a:avLst/>
          </a:prstGeo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22870308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30238" y="365125"/>
            <a:ext cx="7886700" cy="1325563"/>
          </a:xfrm>
          <a:prstGeom prst="rect">
            <a:avLst/>
          </a:prstGeom>
        </p:spPr>
        <p:txBody>
          <a:bodyPr/>
          <a:lstStyle/>
          <a:p>
            <a:r>
              <a:rPr lang="es-ES"/>
              <a:t>Haga clic para modificar el estilo de título del patrón</a:t>
            </a:r>
          </a:p>
        </p:txBody>
      </p:sp>
      <p:sp>
        <p:nvSpPr>
          <p:cNvPr id="3" name="Marcador de texto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630238" y="2505075"/>
            <a:ext cx="3868737" cy="3684588"/>
          </a:xfrm>
          <a:prstGeom prst="rect">
            <a:avLst/>
          </a:prstGeo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4629150" y="2505075"/>
            <a:ext cx="3887788" cy="3684588"/>
          </a:xfrm>
          <a:prstGeom prst="rect">
            <a:avLst/>
          </a:prstGeo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9326628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es-ES"/>
              <a:t>Haga clic para modificar el estilo de título del patrón</a:t>
            </a:r>
          </a:p>
        </p:txBody>
      </p:sp>
    </p:spTree>
    <p:extLst>
      <p:ext uri="{BB962C8B-B14F-4D97-AF65-F5344CB8AC3E}">
        <p14:creationId xmlns:p14="http://schemas.microsoft.com/office/powerpoint/2010/main" val="39101672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87290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a:prstGeom prst="rect">
            <a:avLst/>
          </a:prstGeo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Tree>
    <p:extLst>
      <p:ext uri="{BB962C8B-B14F-4D97-AF65-F5344CB8AC3E}">
        <p14:creationId xmlns:p14="http://schemas.microsoft.com/office/powerpoint/2010/main" val="1485249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a:prstGeom prst="rect">
            <a:avLst/>
          </a:prstGeo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dirty="0"/>
              <a:t>Haga clic en el icono para agregar una imagen</a:t>
            </a:r>
          </a:p>
        </p:txBody>
      </p:sp>
      <p:sp>
        <p:nvSpPr>
          <p:cNvPr id="4" name="Marcador de texto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Tree>
    <p:extLst>
      <p:ext uri="{BB962C8B-B14F-4D97-AF65-F5344CB8AC3E}">
        <p14:creationId xmlns:p14="http://schemas.microsoft.com/office/powerpoint/2010/main" val="30690127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7"/>
          <p:cNvGrpSpPr>
            <a:grpSpLocks/>
          </p:cNvGrpSpPr>
          <p:nvPr/>
        </p:nvGrpSpPr>
        <p:grpSpPr bwMode="auto">
          <a:xfrm>
            <a:off x="0" y="0"/>
            <a:ext cx="1367005" cy="6858000"/>
            <a:chOff x="0" y="0"/>
            <a:chExt cx="663" cy="4320"/>
          </a:xfrm>
        </p:grpSpPr>
        <p:sp>
          <p:nvSpPr>
            <p:cNvPr id="1028" name="Rectangle 8"/>
            <p:cNvSpPr>
              <a:spLocks noChangeArrowheads="1"/>
            </p:cNvSpPr>
            <p:nvPr/>
          </p:nvSpPr>
          <p:spPr bwMode="auto">
            <a:xfrm>
              <a:off x="0" y="0"/>
              <a:ext cx="476" cy="4320"/>
            </a:xfrm>
            <a:prstGeom prst="rect">
              <a:avLst/>
            </a:prstGeom>
            <a:solidFill>
              <a:srgbClr val="C0C0C0"/>
            </a:soli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s-ES" altLang="es-ES" dirty="0"/>
            </a:p>
          </p:txBody>
        </p:sp>
        <p:pic>
          <p:nvPicPr>
            <p:cNvPr id="1029" name="Picture 9" descr="logo_cadime"/>
            <p:cNvPicPr>
              <a:picLocks noChangeAspect="1" noChangeArrowheads="1"/>
            </p:cNvPicPr>
            <p:nvPr/>
          </p:nvPicPr>
          <p:blipFill>
            <a:blip r:embed="rId13">
              <a:extLst>
                <a:ext uri="{28A0092B-C50C-407E-A947-70E740481C1C}">
                  <a14:useLocalDpi xmlns:a14="http://schemas.microsoft.com/office/drawing/2010/main" val="0"/>
                </a:ext>
              </a:extLst>
            </a:blip>
            <a:srcRect t="5556"/>
            <a:stretch>
              <a:fillRect/>
            </a:stretch>
          </p:blipFill>
          <p:spPr bwMode="auto">
            <a:xfrm>
              <a:off x="0" y="0"/>
              <a:ext cx="516" cy="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Text Box 11"/>
            <p:cNvSpPr txBox="1">
              <a:spLocks noChangeArrowheads="1"/>
            </p:cNvSpPr>
            <p:nvPr/>
          </p:nvSpPr>
          <p:spPr bwMode="auto">
            <a:xfrm rot="16200000">
              <a:off x="-555" y="1305"/>
              <a:ext cx="1860"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defRPr/>
              </a:pPr>
              <a:r>
                <a:rPr lang="es-ES" altLang="es-ES" sz="5400" i="1" dirty="0">
                  <a:solidFill>
                    <a:srgbClr val="F47881"/>
                  </a:solidFill>
                  <a:latin typeface="Baskerville Old Face" panose="02020602080505020303" pitchFamily="18" charset="0"/>
                </a:rPr>
                <a:t>BTA  </a:t>
              </a:r>
              <a:r>
                <a:rPr lang="es-ES" altLang="es-ES" sz="5400" dirty="0">
                  <a:solidFill>
                    <a:srgbClr val="EF3340"/>
                  </a:solidFill>
                  <a:latin typeface="Baskerville Old Face" panose="02020602080505020303" pitchFamily="18" charset="0"/>
                </a:rPr>
                <a:t>2.0</a:t>
              </a:r>
            </a:p>
          </p:txBody>
        </p:sp>
      </p:grpSp>
      <p:pic>
        <p:nvPicPr>
          <p:cNvPr id="3" name="Imagen 2"/>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rot="16200000">
            <a:off x="-329331" y="5450011"/>
            <a:ext cx="2035637" cy="58590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adime.es/es/boletines_publicados.cfm" TargetMode="External"/><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0.jpeg"/><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2" Type="http://schemas.openxmlformats.org/officeDocument/2006/relationships/hyperlink" Target="https://www-micromedexsolutions-com.bvsspa.idm.oclc.org/micromedex2/librarian/CS/DED15F/ND_PR/evidencexpert/ND_P/evidencexpert/DUPLICATIONSHIELDSYNC/1A2215/ND_PG/evidencexpert/ND_B/evidencexpert/ND_AppProduct/evidencexpert/ND_T/evidencexpert/PFActionId/evidencexpert.DoIntegratedSearch?SearchTerm=Acetazolamide&amp;fromInterSaltBase=true&amp;UserMdxSearchTerm=$userMdxSearchTerm&amp;false=null&amp;=null"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hyperlink" Target="https://www-micromedexsolutions-com.bvsspa.idm.oclc.org/micromedex2/librarian/CS/DED15F/ND_PR/evidencexpert/ND_P/evidencexpert/DUPLICATIONSHIELDSYNC/1A2215/ND_PG/evidencexpert/ND_B/evidencexpert/ND_AppProduct/evidencexpert/ND_T/evidencexpert/PFActionId/evidencexpert.DoIntegratedSearch?SearchTerm=Acetazolamide&amp;fromInterSaltBase=true&amp;UserMdxSearchTerm=$userMdxSearchTerm&amp;false=null&amp;=null"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hyperlink" Target="https://www-micromedexsolutions-com.bvsspa.idm.oclc.org/micromedex2/librarian/CS/DED15F/ND_PR/evidencexpert/ND_P/evidencexpert/DUPLICATIONSHIELDSYNC/1A2215/ND_PG/evidencexpert/ND_B/evidencexpert/ND_AppProduct/evidencexpert/ND_T/evidencexpert/PFActionId/evidencexpert.DoIntegratedSearch?SearchTerm=Acetazolamide&amp;fromInterSaltBase=true&amp;UserMdxSearchTerm=$userMdxSearchTerm&amp;false=null&amp;=null"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7.xml.rels><?xml version="1.0" encoding="UTF-8" standalone="yes"?>
<Relationships xmlns="http://schemas.openxmlformats.org/package/2006/relationships"><Relationship Id="rId2" Type="http://schemas.openxmlformats.org/officeDocument/2006/relationships/hyperlink" Target="https://www-micromedexsolutions-com.bvsspa.idm.oclc.org/micromedex2/librarian/CS/DED15F/ND_PR/evidencexpert/ND_P/evidencexpert/DUPLICATIONSHIELDSYNC/1A2215/ND_PG/evidencexpert/ND_B/evidencexpert/ND_AppProduct/evidencexpert/ND_T/evidencexpert/PFActionId/evidencexpert.DoIntegratedSearch?SearchTerm=Acetazolamide&amp;fromInterSaltBase=true&amp;UserMdxSearchTerm=$userMdxSearchTerm&amp;false=null&amp;=null"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hyperlink" Target="https://www-micromedexsolutions-com.bvsspa.idm.oclc.org/micromedex2/librarian/CS/DED15F/ND_PR/evidencexpert/ND_P/evidencexpert/DUPLICATIONSHIELDSYNC/1A2215/ND_PG/evidencexpert/ND_B/evidencexpert/ND_AppProduct/evidencexpert/ND_T/evidencexpert/PFActionId/evidencexpert.DoIntegratedSearch?SearchTerm=Acetazolamide&amp;fromInterSaltBase=true&amp;UserMdxSearchTerm=$userMdxSearchTerm&amp;false=null&amp;=null"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cima.aemps.es/cima/dochtml/ft/1181325001/FT_1181325001.html" TargetMode="External"/><Relationship Id="rId2" Type="http://schemas.openxmlformats.org/officeDocument/2006/relationships/hyperlink" Target="https://cima.aemps.es/cima/dochtml/ft/81098/FT_81098.html" TargetMode="External"/><Relationship Id="rId1" Type="http://schemas.openxmlformats.org/officeDocument/2006/relationships/slideLayout" Target="../slideLayouts/slideLayout7.xml"/><Relationship Id="rId5" Type="http://schemas.openxmlformats.org/officeDocument/2006/relationships/image" Target="../media/image30.jpeg"/><Relationship Id="rId4" Type="http://schemas.openxmlformats.org/officeDocument/2006/relationships/hyperlink" Target="https://cima.aemps.es/cima/dochtml/ft/63684/FT_63684.html#2-composici-n-cualitativa-y-cuantitativa" TargetMode="External"/></Relationships>
</file>

<file path=ppt/slides/_rels/slide21.xml.rels><?xml version="1.0" encoding="UTF-8" standalone="yes"?>
<Relationships xmlns="http://schemas.openxmlformats.org/package/2006/relationships"><Relationship Id="rId8" Type="http://schemas.openxmlformats.org/officeDocument/2006/relationships/hyperlink" Target="https://www.cdc.gov/pregnancy/meds/treatingfortwo/index.html" TargetMode="External"/><Relationship Id="rId3" Type="http://schemas.openxmlformats.org/officeDocument/2006/relationships/hyperlink" Target="https://www.drugs.com/pregnancy/" TargetMode="External"/><Relationship Id="rId7" Type="http://schemas.openxmlformats.org/officeDocument/2006/relationships/hyperlink" Target="http://www.perinatology.com/exposures/druglist.htm#TOP" TargetMode="External"/><Relationship Id="rId2" Type="http://schemas.openxmlformats.org/officeDocument/2006/relationships/hyperlink" Target="https://www-micromedexsolutions-com.bvsspa.idm.oclc.org/micromedex2/librarian" TargetMode="External"/><Relationship Id="rId1" Type="http://schemas.openxmlformats.org/officeDocument/2006/relationships/slideLayout" Target="../slideLayouts/slideLayout7.xml"/><Relationship Id="rId6" Type="http://schemas.openxmlformats.org/officeDocument/2006/relationships/hyperlink" Target="https://www.entis-org.eu/" TargetMode="External"/><Relationship Id="rId5" Type="http://schemas.openxmlformats.org/officeDocument/2006/relationships/hyperlink" Target="https://www.tga.gov.au/products/medicines/find-information-about-medicine/prescribing-medicines-pregnancy-database" TargetMode="External"/><Relationship Id="rId10" Type="http://schemas.openxmlformats.org/officeDocument/2006/relationships/hyperlink" Target="http://www.fundacion1000.es/informacion-telefonica" TargetMode="External"/><Relationship Id="rId4" Type="http://schemas.openxmlformats.org/officeDocument/2006/relationships/hyperlink" Target="https://www.medicinesinpregnancy.org/Medicine--pregnancy/" TargetMode="External"/><Relationship Id="rId9" Type="http://schemas.openxmlformats.org/officeDocument/2006/relationships/hyperlink" Target="https://mothertobaby.org/pregnancy-breastfeeding-exposures/"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hyperlink" Target="https://www.sciencedirect.com/science/article/pii/S1087079219302023" TargetMode="External"/><Relationship Id="rId13" Type="http://schemas.openxmlformats.org/officeDocument/2006/relationships/hyperlink" Target="https://www.andavac.es/wp-content/uploads/2021/11/Instruccion_DGSPyOF-9-2021_Calendario_Vacunaciones_Andalucia_2021-22.pdf" TargetMode="External"/><Relationship Id="rId3" Type="http://schemas.openxmlformats.org/officeDocument/2006/relationships/hyperlink" Target="https://journals.lww.com/greenjournal/Fulltext/2018/01000/ACOG_Practice_Bulletin_No__189__Nausea_And.39.aspx" TargetMode="External"/><Relationship Id="rId7" Type="http://schemas.openxmlformats.org/officeDocument/2006/relationships/hyperlink" Target="https://onlinelibrary.wiley.com/doi/10.1111/papr.12814" TargetMode="External"/><Relationship Id="rId12" Type="http://schemas.openxmlformats.org/officeDocument/2006/relationships/hyperlink" Target="https://www.sciencedirect.com/science/article/pii/S0002937821007778?via%3Dihub" TargetMode="External"/><Relationship Id="rId2" Type="http://schemas.openxmlformats.org/officeDocument/2006/relationships/hyperlink" Target="https://jamanetwork.com/journals/jama/fullarticle/2794762" TargetMode="External"/><Relationship Id="rId1" Type="http://schemas.openxmlformats.org/officeDocument/2006/relationships/slideLayout" Target="../slideLayouts/slideLayout2.xml"/><Relationship Id="rId6" Type="http://schemas.openxmlformats.org/officeDocument/2006/relationships/hyperlink" Target="https://onlinelibrary.wiley.com/doi/10.1111/bjh.16221" TargetMode="External"/><Relationship Id="rId11" Type="http://schemas.openxmlformats.org/officeDocument/2006/relationships/hyperlink" Target="https://pubmed.ncbi.nlm.nih.gov/31865602/" TargetMode="External"/><Relationship Id="rId5" Type="http://schemas.openxmlformats.org/officeDocument/2006/relationships/hyperlink" Target="https://obgyn.onlinelibrary.wiley.com/doi/10.1111/1471-0528.12838" TargetMode="External"/><Relationship Id="rId10" Type="http://schemas.openxmlformats.org/officeDocument/2006/relationships/hyperlink" Target="https://www.cochranelibrary.com/cdsr/doi/10.1002/14651858.CD010655.pub3/full" TargetMode="External"/><Relationship Id="rId4" Type="http://schemas.openxmlformats.org/officeDocument/2006/relationships/hyperlink" Target="https://pubmed.ncbi.nlm.nih.gov/31950535/" TargetMode="External"/><Relationship Id="rId9" Type="http://schemas.openxmlformats.org/officeDocument/2006/relationships/hyperlink" Target="https://link.springer.com/content/pdf/10.1007/s00737-022-01226-8.pdf"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www.cadime.e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hyperlink" Target="https://www-micromedexsolutions-com.bvsspa.idm.oclc.org/micromedex2/librarian/CS/DED15F/ND_PR/evidencexpert/ND_P/evidencexpert/DUPLICATIONSHIELDSYNC/1A2215/ND_PG/evidencexpert/ND_B/evidencexpert/ND_AppProduct/evidencexpert/ND_T/evidencexpert/PFActionId/evidencexpert.DoIntegratedSearch?SearchTerm=Acetazolamide&amp;fromInterSaltBase=true&amp;UserMdxSearchTerm=$userMdxSearchTerm&amp;false=null&amp;=null"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2" Type="http://schemas.openxmlformats.org/officeDocument/2006/relationships/hyperlink" Target="https://www-micromedexsolutions-com.bvsspa.idm.oclc.org/micromedex2/librarian/CS/DED15F/ND_PR/evidencexpert/ND_P/evidencexpert/DUPLICATIONSHIELDSYNC/1A2215/ND_PG/evidencexpert/ND_B/evidencexpert/ND_AppProduct/evidencexpert/ND_T/evidencexpert/PFActionId/evidencexpert.DoIntegratedSearch?SearchTerm=Acetazolamide&amp;fromInterSaltBase=true&amp;UserMdxSearchTerm=$userMdxSearchTerm&amp;false=null&amp;=null"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2" Type="http://schemas.openxmlformats.org/officeDocument/2006/relationships/hyperlink" Target="https://www-micromedexsolutions-com.bvsspa.idm.oclc.org/micromedex2/librarian/CS/DED15F/ND_PR/evidencexpert/ND_P/evidencexpert/DUPLICATIONSHIELDSYNC/1A2215/ND_PG/evidencexpert/ND_B/evidencexpert/ND_AppProduct/evidencexpert/ND_T/evidencexpert/PFActionId/evidencexpert.DoIntegratedSearch?SearchTerm=Acetazolamide&amp;fromInterSaltBase=true&amp;UserMdxSearchTerm=$userMdxSearchTerm&amp;false=null&amp;=null"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4"/>
          <p:cNvSpPr>
            <a:spLocks noChangeArrowheads="1"/>
          </p:cNvSpPr>
          <p:nvPr/>
        </p:nvSpPr>
        <p:spPr bwMode="auto">
          <a:xfrm>
            <a:off x="2268538" y="0"/>
            <a:ext cx="6875462"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s-ES" altLang="es-ES" sz="1000" i="1" dirty="0"/>
              <a:t>Centro Andaluz de Documentación e Información de Medicamentos</a:t>
            </a:r>
          </a:p>
        </p:txBody>
      </p:sp>
      <p:grpSp>
        <p:nvGrpSpPr>
          <p:cNvPr id="2051" name="Group 6"/>
          <p:cNvGrpSpPr>
            <a:grpSpLocks/>
          </p:cNvGrpSpPr>
          <p:nvPr/>
        </p:nvGrpSpPr>
        <p:grpSpPr bwMode="auto">
          <a:xfrm>
            <a:off x="1042988" y="6492875"/>
            <a:ext cx="8029575" cy="365125"/>
            <a:chOff x="567" y="4090"/>
            <a:chExt cx="5058" cy="230"/>
          </a:xfrm>
        </p:grpSpPr>
        <p:sp>
          <p:nvSpPr>
            <p:cNvPr id="2055" name="Text Box 7"/>
            <p:cNvSpPr txBox="1">
              <a:spLocks noChangeArrowheads="1"/>
            </p:cNvSpPr>
            <p:nvPr/>
          </p:nvSpPr>
          <p:spPr bwMode="auto">
            <a:xfrm>
              <a:off x="567" y="4090"/>
              <a:ext cx="4672"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s-ES" altLang="es-ES" sz="900" dirty="0"/>
                <a:t>Queda expresamente prohibida la reproducción de este documento con ánimo de lucro o fines comerciales. Cualquier transmisión, distribución, reproducción, almacenamiento, o modificación total o parcial, del contenido será de exclusiva responsabilidad de quien lo realice. </a:t>
              </a:r>
            </a:p>
          </p:txBody>
        </p:sp>
        <p:pic>
          <p:nvPicPr>
            <p:cNvPr id="2056" name="Picture 8" descr="88x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9" y="4110"/>
              <a:ext cx="38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52" name="Rectangle 11"/>
          <p:cNvSpPr>
            <a:spLocks noGrp="1" noChangeArrowheads="1"/>
          </p:cNvSpPr>
          <p:nvPr>
            <p:ph type="ctrTitle"/>
          </p:nvPr>
        </p:nvSpPr>
        <p:spPr bwMode="auto">
          <a:xfrm>
            <a:off x="1097138" y="817027"/>
            <a:ext cx="4824412" cy="34575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63" tIns="45683" rIns="91363" bIns="45683" numCol="1" anchor="ctr" anchorCtr="0" compatLnSpc="1">
            <a:prstTxWarp prst="textNoShape">
              <a:avLst/>
            </a:prstTxWarp>
          </a:bodyPr>
          <a:lstStyle/>
          <a:p>
            <a:r>
              <a:rPr lang="es-ES" altLang="es-ES" sz="3600" b="1" dirty="0">
                <a:solidFill>
                  <a:srgbClr val="EF3340"/>
                </a:solidFill>
              </a:rPr>
              <a:t>Tratamiento de los trastornos comunes durante el embarazo </a:t>
            </a:r>
            <a:r>
              <a:rPr lang="es-ES" altLang="es-ES" sz="4400" dirty="0">
                <a:solidFill>
                  <a:srgbClr val="CC0000"/>
                </a:solidFill>
              </a:rPr>
              <a:t/>
            </a:r>
            <a:br>
              <a:rPr lang="es-ES" altLang="es-ES" sz="4400" dirty="0">
                <a:solidFill>
                  <a:srgbClr val="CC0000"/>
                </a:solidFill>
              </a:rPr>
            </a:br>
            <a:r>
              <a:rPr lang="es-ES" altLang="es-ES" sz="3200" i="1" dirty="0">
                <a:solidFill>
                  <a:schemeClr val="tx1"/>
                </a:solidFill>
              </a:rPr>
              <a:t>BTA 2.0  </a:t>
            </a:r>
            <a:r>
              <a:rPr lang="es-ES" altLang="es-ES" sz="3200" dirty="0">
                <a:solidFill>
                  <a:schemeClr val="tx1"/>
                </a:solidFill>
              </a:rPr>
              <a:t>2022;(37)2</a:t>
            </a:r>
            <a:r>
              <a:rPr lang="es-ES" altLang="es-ES" sz="4400" dirty="0"/>
              <a:t>  </a:t>
            </a:r>
          </a:p>
        </p:txBody>
      </p:sp>
      <p:pic>
        <p:nvPicPr>
          <p:cNvPr id="2053" name="Picture 1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l="20810" t="10762" r="35051" b="3995"/>
          <a:stretch>
            <a:fillRect/>
          </a:stretch>
        </p:blipFill>
        <p:spPr bwMode="auto">
          <a:xfrm rot="544511">
            <a:off x="6300788" y="981075"/>
            <a:ext cx="2233612" cy="2695575"/>
          </a:xfrm>
          <a:prstGeom prst="rect">
            <a:avLst/>
          </a:prstGeom>
          <a:noFill/>
          <a:ln w="158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 name="Imagen 3"/>
          <p:cNvPicPr>
            <a:picLocks noChangeAspect="1"/>
          </p:cNvPicPr>
          <p:nvPr/>
        </p:nvPicPr>
        <p:blipFill>
          <a:blip r:embed="rId5"/>
          <a:stretch>
            <a:fillRect/>
          </a:stretch>
        </p:blipFill>
        <p:spPr>
          <a:xfrm>
            <a:off x="5796136" y="3697084"/>
            <a:ext cx="2783442" cy="2357122"/>
          </a:xfrm>
          <a:prstGeom prst="rect">
            <a:avLst/>
          </a:prstGeom>
          <a:ln w="19050">
            <a:solidFill>
              <a:schemeClr val="tx1"/>
            </a:solid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56D7D0F4-7527-4D64-B887-F11E4C1791E4}"/>
              </a:ext>
            </a:extLst>
          </p:cNvPr>
          <p:cNvSpPr txBox="1">
            <a:spLocks noChangeArrowheads="1"/>
          </p:cNvSpPr>
          <p:nvPr/>
        </p:nvSpPr>
        <p:spPr bwMode="auto">
          <a:xfrm>
            <a:off x="1185806" y="188640"/>
            <a:ext cx="7704856" cy="72008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marL="0" marR="0" lvl="0" indent="0" algn="just" defTabSz="914400" rtl="0" eaLnBrk="1" fontAlgn="base" latinLnBrk="0" hangingPunct="1">
              <a:lnSpc>
                <a:spcPct val="100000"/>
              </a:lnSpc>
              <a:spcBef>
                <a:spcPct val="0"/>
              </a:spcBef>
              <a:spcAft>
                <a:spcPts val="0"/>
              </a:spcAft>
              <a:buClrTx/>
              <a:buSzTx/>
              <a:buFontTx/>
              <a:buNone/>
              <a:tabLst/>
              <a:defRPr/>
            </a:pPr>
            <a:r>
              <a:rPr kumimoji="0" lang="es-ES_tradnl" sz="3200" b="1" i="0" u="none" strike="noStrike" kern="1200" cap="none" spc="0" normalizeH="0" baseline="0" noProof="0" dirty="0">
                <a:ln>
                  <a:noFill/>
                </a:ln>
                <a:solidFill>
                  <a:srgbClr val="EF3340"/>
                </a:solidFill>
                <a:effectLst/>
                <a:uLnTx/>
                <a:uFillTx/>
                <a:ea typeface="Times New Roman" panose="02020603050405020304" pitchFamily="18" charset="0"/>
                <a:cs typeface="Arial" panose="020B0604020202020204" pitchFamily="34" charset="0"/>
              </a:rPr>
              <a:t>Hemorroides</a:t>
            </a:r>
            <a:endParaRPr kumimoji="0" lang="es-ES" sz="3200" b="0" i="0" u="none" strike="noStrike" kern="1200" cap="none" spc="0" normalizeH="0" baseline="0" noProof="0" dirty="0">
              <a:ln>
                <a:noFill/>
              </a:ln>
              <a:solidFill>
                <a:srgbClr val="000000"/>
              </a:solidFill>
              <a:effectLst/>
              <a:uLnTx/>
              <a:uFillTx/>
              <a:ea typeface="Times New Roman" panose="02020603050405020304" pitchFamily="18" charset="0"/>
              <a:cs typeface="Arial"/>
            </a:endParaRPr>
          </a:p>
        </p:txBody>
      </p:sp>
      <p:sp>
        <p:nvSpPr>
          <p:cNvPr id="3" name="Rectángulo 2">
            <a:extLst>
              <a:ext uri="{FF2B5EF4-FFF2-40B4-BE49-F238E27FC236}">
                <a16:creationId xmlns:a16="http://schemas.microsoft.com/office/drawing/2014/main" id="{98E3DE1E-DD7B-48AA-A5DE-F11709C30D79}"/>
              </a:ext>
            </a:extLst>
          </p:cNvPr>
          <p:cNvSpPr/>
          <p:nvPr/>
        </p:nvSpPr>
        <p:spPr>
          <a:xfrm>
            <a:off x="1149802" y="1149334"/>
            <a:ext cx="7776864" cy="523220"/>
          </a:xfrm>
          <a:prstGeom prst="rect">
            <a:avLst/>
          </a:prstGeom>
        </p:spPr>
        <p:txBody>
          <a:bodyPr wrap="square">
            <a:spAutoFit/>
          </a:bodyPr>
          <a:lstStyle/>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defRPr/>
            </a:pPr>
            <a:r>
              <a:rPr kumimoji="0" lang="es-ES_tradnl"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Se produce por la reducción de la motilidad gastrointestinal y del retraso del vaciado intestinal que produce la presión del útero. </a:t>
            </a:r>
          </a:p>
        </p:txBody>
      </p:sp>
      <p:sp>
        <p:nvSpPr>
          <p:cNvPr id="4" name="Rectángulo 3">
            <a:extLst>
              <a:ext uri="{FF2B5EF4-FFF2-40B4-BE49-F238E27FC236}">
                <a16:creationId xmlns:a16="http://schemas.microsoft.com/office/drawing/2014/main" id="{98E3DE1E-DD7B-48AA-A5DE-F11709C30D79}"/>
              </a:ext>
            </a:extLst>
          </p:cNvPr>
          <p:cNvSpPr/>
          <p:nvPr/>
        </p:nvSpPr>
        <p:spPr>
          <a:xfrm>
            <a:off x="1249077" y="2349500"/>
            <a:ext cx="3998262" cy="1585049"/>
          </a:xfrm>
          <a:prstGeom prst="rect">
            <a:avLst/>
          </a:prstGeom>
        </p:spPr>
        <p:txBody>
          <a:bodyPr wrap="square">
            <a:spAutoFit/>
          </a:bodyPr>
          <a:lstStyle/>
          <a:p>
            <a:pPr marL="0" marR="0" lvl="0" indent="0" algn="l" defTabSz="914400" rtl="0" eaLnBrk="0" fontAlgn="base" latinLnBrk="0" hangingPunct="0">
              <a:lnSpc>
                <a:spcPct val="150000"/>
              </a:lnSpc>
              <a:spcBef>
                <a:spcPct val="0"/>
              </a:spcBef>
              <a:spcAft>
                <a:spcPct val="0"/>
              </a:spcAft>
              <a:buClrTx/>
              <a:buSzTx/>
              <a:buFontTx/>
              <a:buNone/>
              <a:tabLst/>
              <a:defRPr/>
            </a:pPr>
            <a:r>
              <a:rPr kumimoji="0" lang="es-ES" sz="16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Intervenciones no farmacológicas</a:t>
            </a:r>
          </a:p>
          <a:p>
            <a:pPr marL="0" marR="0" lvl="0" indent="0" algn="l" defTabSz="914400" rtl="0" eaLnBrk="0" fontAlgn="base" latinLnBrk="0" hangingPunct="0">
              <a:lnSpc>
                <a:spcPct val="100000"/>
              </a:lnSpc>
              <a:spcBef>
                <a:spcPct val="0"/>
              </a:spcBef>
              <a:spcAft>
                <a:spcPct val="0"/>
              </a:spcAft>
              <a:buClrTx/>
              <a:buSzTx/>
              <a:buFontTx/>
              <a:buNone/>
              <a:tabLst/>
              <a:defRPr/>
            </a:pPr>
            <a:endParaRPr lang="es-ES" sz="1400" dirty="0"/>
          </a:p>
          <a:p>
            <a:pPr marL="0" marR="0" lvl="0" indent="0" algn="just" defTabSz="914400" rtl="0" eaLnBrk="0" fontAlgn="base" latinLnBrk="0" hangingPunct="0">
              <a:lnSpc>
                <a:spcPct val="100000"/>
              </a:lnSpc>
              <a:spcBef>
                <a:spcPct val="0"/>
              </a:spcBef>
              <a:spcAft>
                <a:spcPct val="0"/>
              </a:spcAft>
              <a:buClrTx/>
              <a:buSzTx/>
              <a:buFontTx/>
              <a:buNone/>
              <a:tabLst/>
              <a:defRPr/>
            </a:pPr>
            <a:r>
              <a:rPr lang="es-ES" sz="1400" dirty="0"/>
              <a:t>S</a:t>
            </a:r>
            <a:r>
              <a:rPr lang="es-ES_tradnl" sz="1400" dirty="0"/>
              <a:t>e recomienda aumentar la ingesta de fibra y de líquidos y la actividad física. Es aconsejable la pérdida de peso, baños de asiento </a:t>
            </a:r>
            <a:r>
              <a:rPr lang="es-ES" sz="1400" dirty="0"/>
              <a:t>y evitar la permanencia prolongada en el inodoro </a:t>
            </a:r>
            <a:endParaRPr kumimoji="0" lang="es-ES" sz="1400" b="0" i="0" u="none" strike="noStrike" kern="1200" cap="none" spc="0" normalizeH="0" baseline="0" noProof="0" dirty="0">
              <a:ln>
                <a:noFill/>
              </a:ln>
              <a:solidFill>
                <a:srgbClr val="000000"/>
              </a:solidFill>
              <a:effectLst/>
              <a:uLnTx/>
              <a:uFillTx/>
            </a:endParaRPr>
          </a:p>
        </p:txBody>
      </p:sp>
      <p:pic>
        <p:nvPicPr>
          <p:cNvPr id="5" name="Imagen 4"/>
          <p:cNvPicPr>
            <a:picLocks noChangeAspect="1"/>
          </p:cNvPicPr>
          <p:nvPr/>
        </p:nvPicPr>
        <p:blipFill rotWithShape="1">
          <a:blip r:embed="rId2" cstate="print">
            <a:extLst>
              <a:ext uri="{28A0092B-C50C-407E-A947-70E740481C1C}">
                <a14:useLocalDpi xmlns:a14="http://schemas.microsoft.com/office/drawing/2010/main" val="0"/>
              </a:ext>
            </a:extLst>
          </a:blip>
          <a:srcRect l="8417" t="3800" r="11387" b="35300"/>
          <a:stretch/>
        </p:blipFill>
        <p:spPr>
          <a:xfrm>
            <a:off x="5580112" y="3356992"/>
            <a:ext cx="3024337" cy="3248361"/>
          </a:xfrm>
          <a:prstGeom prst="rect">
            <a:avLst/>
          </a:prstGeom>
        </p:spPr>
      </p:pic>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4130571"/>
            <a:ext cx="707442" cy="850601"/>
          </a:xfrm>
          <a:prstGeom prst="rect">
            <a:avLst/>
          </a:prstGeom>
        </p:spPr>
      </p:pic>
      <p:pic>
        <p:nvPicPr>
          <p:cNvPr id="7" name="Imagen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84368" y="2877445"/>
            <a:ext cx="867688" cy="959093"/>
          </a:xfrm>
          <a:prstGeom prst="rect">
            <a:avLst/>
          </a:prstGeom>
        </p:spPr>
      </p:pic>
      <p:pic>
        <p:nvPicPr>
          <p:cNvPr id="9" name="Imagen 8"/>
          <p:cNvPicPr>
            <a:picLocks noChangeAspect="1"/>
          </p:cNvPicPr>
          <p:nvPr/>
        </p:nvPicPr>
        <p:blipFill rotWithShape="1">
          <a:blip r:embed="rId5" cstate="print">
            <a:extLst>
              <a:ext uri="{28A0092B-C50C-407E-A947-70E740481C1C}">
                <a14:useLocalDpi xmlns:a14="http://schemas.microsoft.com/office/drawing/2010/main" val="0"/>
              </a:ext>
            </a:extLst>
          </a:blip>
          <a:srcRect l="2970" t="16401" r="3467" b="59450"/>
          <a:stretch/>
        </p:blipFill>
        <p:spPr>
          <a:xfrm>
            <a:off x="2267744" y="5445224"/>
            <a:ext cx="2160239" cy="788659"/>
          </a:xfrm>
          <a:prstGeom prst="rect">
            <a:avLst/>
          </a:prstGeom>
        </p:spPr>
      </p:pic>
    </p:spTree>
    <p:extLst>
      <p:ext uri="{BB962C8B-B14F-4D97-AF65-F5344CB8AC3E}">
        <p14:creationId xmlns:p14="http://schemas.microsoft.com/office/powerpoint/2010/main" val="37722015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a:extLst>
              <a:ext uri="{FF2B5EF4-FFF2-40B4-BE49-F238E27FC236}">
                <a16:creationId xmlns:a16="http://schemas.microsoft.com/office/drawing/2014/main" id="{AA9E79FD-BE4C-42A8-BFEC-CB0E6D3988D0}"/>
              </a:ext>
            </a:extLst>
          </p:cNvPr>
          <p:cNvGraphicFramePr>
            <a:graphicFrameLocks noGrp="1"/>
          </p:cNvGraphicFramePr>
          <p:nvPr>
            <p:extLst>
              <p:ext uri="{D42A27DB-BD31-4B8C-83A1-F6EECF244321}">
                <p14:modId xmlns:p14="http://schemas.microsoft.com/office/powerpoint/2010/main" val="1136018732"/>
              </p:ext>
            </p:extLst>
          </p:nvPr>
        </p:nvGraphicFramePr>
        <p:xfrm>
          <a:off x="1043608" y="1268760"/>
          <a:ext cx="7992888" cy="3962400"/>
        </p:xfrm>
        <a:graphic>
          <a:graphicData uri="http://schemas.openxmlformats.org/drawingml/2006/table">
            <a:tbl>
              <a:tblPr firstRow="1" firstCol="1" bandRow="1"/>
              <a:tblGrid>
                <a:gridCol w="5256584">
                  <a:extLst>
                    <a:ext uri="{9D8B030D-6E8A-4147-A177-3AD203B41FA5}">
                      <a16:colId xmlns:a16="http://schemas.microsoft.com/office/drawing/2014/main" val="3587758783"/>
                    </a:ext>
                  </a:extLst>
                </a:gridCol>
                <a:gridCol w="432048">
                  <a:extLst>
                    <a:ext uri="{9D8B030D-6E8A-4147-A177-3AD203B41FA5}">
                      <a16:colId xmlns:a16="http://schemas.microsoft.com/office/drawing/2014/main" val="1962149116"/>
                    </a:ext>
                  </a:extLst>
                </a:gridCol>
                <a:gridCol w="2304256">
                  <a:extLst>
                    <a:ext uri="{9D8B030D-6E8A-4147-A177-3AD203B41FA5}">
                      <a16:colId xmlns:a16="http://schemas.microsoft.com/office/drawing/2014/main" val="2446560350"/>
                    </a:ext>
                  </a:extLst>
                </a:gridCol>
              </a:tblGrid>
              <a:tr h="0">
                <a:tc gridSpan="2">
                  <a:txBody>
                    <a:bodyPr/>
                    <a:lstStyle/>
                    <a:p>
                      <a:pPr algn="ctr">
                        <a:spcAft>
                          <a:spcPts val="0"/>
                        </a:spcAft>
                      </a:pPr>
                      <a:r>
                        <a:rPr lang="es-ES" sz="1600" b="1">
                          <a:solidFill>
                            <a:srgbClr val="FFFFFF"/>
                          </a:solidFill>
                          <a:effectLst/>
                          <a:latin typeface="Arial Narrow" panose="020B0606020202030204" pitchFamily="34" charset="0"/>
                          <a:ea typeface="Times New Roman" panose="02020603050405020304" pitchFamily="18" charset="0"/>
                          <a:cs typeface="Arial" panose="020B0604020202020204" pitchFamily="34" charset="0"/>
                        </a:rPr>
                        <a:t>Consideraciones generales</a:t>
                      </a:r>
                      <a:endParaRPr lang="es-ES" sz="1600">
                        <a:effectLst/>
                        <a:latin typeface="Times New Roman" panose="02020603050405020304" pitchFamily="18" charset="0"/>
                        <a:ea typeface="Times New Roman" panose="02020603050405020304" pitchFamily="18" charset="0"/>
                      </a:endParaRPr>
                    </a:p>
                  </a:txBody>
                  <a:tcPr marL="68580" marR="68580" marT="0" marB="0" anchor="ctr">
                    <a:lnL w="19050" cap="flat" cmpd="sng" algn="ctr">
                      <a:solidFill>
                        <a:srgbClr val="595959"/>
                      </a:solidFill>
                      <a:prstDash val="solid"/>
                      <a:round/>
                      <a:headEnd type="none" w="med" len="med"/>
                      <a:tailEnd type="none" w="med" len="med"/>
                    </a:lnL>
                    <a:lnR w="19050" cap="flat" cmpd="sng" algn="ctr">
                      <a:solidFill>
                        <a:srgbClr val="595959"/>
                      </a:solidFill>
                      <a:prstDash val="solid"/>
                      <a:round/>
                      <a:headEnd type="none" w="med" len="med"/>
                      <a:tailEnd type="none" w="med" len="med"/>
                    </a:lnR>
                    <a:lnT w="19050" cap="flat" cmpd="sng" algn="ctr">
                      <a:solidFill>
                        <a:srgbClr val="595959"/>
                      </a:solidFill>
                      <a:prstDash val="solid"/>
                      <a:round/>
                      <a:headEnd type="none" w="med" len="med"/>
                      <a:tailEnd type="none" w="med" len="med"/>
                    </a:lnT>
                    <a:lnB w="19050" cap="flat" cmpd="sng" algn="ctr">
                      <a:solidFill>
                        <a:srgbClr val="595959"/>
                      </a:solidFill>
                      <a:prstDash val="solid"/>
                      <a:round/>
                      <a:headEnd type="none" w="med" len="med"/>
                      <a:tailEnd type="none" w="med" len="med"/>
                    </a:lnB>
                    <a:solidFill>
                      <a:srgbClr val="EF3340"/>
                    </a:solidFill>
                  </a:tcPr>
                </a:tc>
                <a:tc hMerge="1">
                  <a:txBody>
                    <a:bodyPr/>
                    <a:lstStyle/>
                    <a:p>
                      <a:pPr algn="ctr">
                        <a:spcAft>
                          <a:spcPts val="0"/>
                        </a:spcAft>
                      </a:pPr>
                      <a:endParaRPr lang="es-ES" sz="1600">
                        <a:effectLst/>
                        <a:latin typeface="Times New Roman" panose="02020603050405020304" pitchFamily="18" charset="0"/>
                        <a:ea typeface="Times New Roman" panose="02020603050405020304" pitchFamily="18" charset="0"/>
                      </a:endParaRPr>
                    </a:p>
                  </a:txBody>
                  <a:tcPr marL="68580" marR="68580" marT="0" marB="0" anchor="ctr">
                    <a:lnL w="19050" cap="flat" cmpd="sng" algn="ctr">
                      <a:solidFill>
                        <a:srgbClr val="595959"/>
                      </a:solidFill>
                      <a:prstDash val="solid"/>
                      <a:round/>
                      <a:headEnd type="none" w="med" len="med"/>
                      <a:tailEnd type="none" w="med" len="med"/>
                    </a:lnL>
                    <a:lnR w="19050" cap="flat" cmpd="sng" algn="ctr">
                      <a:solidFill>
                        <a:srgbClr val="595959"/>
                      </a:solidFill>
                      <a:prstDash val="solid"/>
                      <a:round/>
                      <a:headEnd type="none" w="med" len="med"/>
                      <a:tailEnd type="none" w="med" len="med"/>
                    </a:lnR>
                    <a:lnT w="19050" cap="flat" cmpd="sng" algn="ctr">
                      <a:solidFill>
                        <a:srgbClr val="595959"/>
                      </a:solidFill>
                      <a:prstDash val="solid"/>
                      <a:round/>
                      <a:headEnd type="none" w="med" len="med"/>
                      <a:tailEnd type="none" w="med" len="med"/>
                    </a:lnT>
                    <a:lnB w="19050" cap="flat" cmpd="sng" algn="ctr">
                      <a:solidFill>
                        <a:srgbClr val="595959"/>
                      </a:solidFill>
                      <a:prstDash val="solid"/>
                      <a:round/>
                      <a:headEnd type="none" w="med" len="med"/>
                      <a:tailEnd type="none" w="med" len="med"/>
                    </a:lnB>
                    <a:solidFill>
                      <a:srgbClr val="EF3340"/>
                    </a:solidFill>
                  </a:tcPr>
                </a:tc>
                <a:tc>
                  <a:txBody>
                    <a:bodyPr/>
                    <a:lstStyle/>
                    <a:p>
                      <a:pPr algn="ctr">
                        <a:spcAft>
                          <a:spcPts val="0"/>
                        </a:spcAft>
                      </a:pPr>
                      <a:r>
                        <a:rPr lang="es-ES" sz="1600" b="1" dirty="0">
                          <a:solidFill>
                            <a:srgbClr val="FFFFFF"/>
                          </a:solidFill>
                          <a:effectLst/>
                          <a:latin typeface="Arial Narrow" panose="020B0606020202030204" pitchFamily="34" charset="0"/>
                          <a:ea typeface="Times New Roman" panose="02020603050405020304" pitchFamily="18" charset="0"/>
                          <a:cs typeface="Arial" panose="020B0604020202020204" pitchFamily="34" charset="0"/>
                        </a:rPr>
                        <a:t>Riesgo potencial de</a:t>
                      </a:r>
                      <a:endParaRPr lang="es-ES" sz="1600" dirty="0">
                        <a:effectLst/>
                        <a:latin typeface="Times New Roman" panose="02020603050405020304" pitchFamily="18" charset="0"/>
                        <a:ea typeface="Times New Roman" panose="02020603050405020304" pitchFamily="18" charset="0"/>
                      </a:endParaRPr>
                    </a:p>
                    <a:p>
                      <a:pPr algn="ctr">
                        <a:spcAft>
                          <a:spcPts val="0"/>
                        </a:spcAft>
                      </a:pPr>
                      <a:r>
                        <a:rPr lang="es-ES" sz="1600" b="1" dirty="0">
                          <a:solidFill>
                            <a:srgbClr val="FFFFFF"/>
                          </a:solidFill>
                          <a:effectLst/>
                          <a:latin typeface="Arial Narrow" panose="020B0606020202030204" pitchFamily="34" charset="0"/>
                          <a:ea typeface="Times New Roman" panose="02020603050405020304" pitchFamily="18" charset="0"/>
                          <a:cs typeface="Arial" panose="020B0604020202020204" pitchFamily="34" charset="0"/>
                        </a:rPr>
                        <a:t>teratogenia (*)</a:t>
                      </a:r>
                      <a:endParaRPr lang="es-ES" sz="1600" dirty="0">
                        <a:effectLst/>
                        <a:latin typeface="Times New Roman" panose="02020603050405020304" pitchFamily="18" charset="0"/>
                        <a:ea typeface="Times New Roman" panose="02020603050405020304" pitchFamily="18" charset="0"/>
                      </a:endParaRPr>
                    </a:p>
                  </a:txBody>
                  <a:tcPr marL="68580" marR="68580" marT="0" marB="0" anchor="ctr">
                    <a:lnL w="19050" cap="flat" cmpd="sng" algn="ctr">
                      <a:solidFill>
                        <a:srgbClr val="595959"/>
                      </a:solidFill>
                      <a:prstDash val="solid"/>
                      <a:round/>
                      <a:headEnd type="none" w="med" len="med"/>
                      <a:tailEnd type="none" w="med" len="med"/>
                    </a:lnL>
                    <a:lnR w="19050" cap="flat" cmpd="sng" algn="ctr">
                      <a:solidFill>
                        <a:srgbClr val="595959"/>
                      </a:solidFill>
                      <a:prstDash val="solid"/>
                      <a:round/>
                      <a:headEnd type="none" w="med" len="med"/>
                      <a:tailEnd type="none" w="med" len="med"/>
                    </a:lnR>
                    <a:lnT w="19050" cap="flat" cmpd="sng" algn="ctr">
                      <a:solidFill>
                        <a:srgbClr val="595959"/>
                      </a:solidFill>
                      <a:prstDash val="solid"/>
                      <a:round/>
                      <a:headEnd type="none" w="med" len="med"/>
                      <a:tailEnd type="none" w="med" len="med"/>
                    </a:lnT>
                    <a:lnB w="19050" cap="flat" cmpd="sng" algn="ctr">
                      <a:solidFill>
                        <a:srgbClr val="595959"/>
                      </a:solidFill>
                      <a:prstDash val="solid"/>
                      <a:round/>
                      <a:headEnd type="none" w="med" len="med"/>
                      <a:tailEnd type="none" w="med" len="med"/>
                    </a:lnB>
                    <a:solidFill>
                      <a:srgbClr val="EF3340"/>
                    </a:solidFill>
                  </a:tcPr>
                </a:tc>
                <a:extLst>
                  <a:ext uri="{0D108BD9-81ED-4DB2-BD59-A6C34878D82A}">
                    <a16:rowId xmlns:a16="http://schemas.microsoft.com/office/drawing/2014/main" val="2927468850"/>
                  </a:ext>
                </a:extLst>
              </a:tr>
              <a:tr h="0">
                <a:tc gridSpan="3">
                  <a:txBody>
                    <a:bodyPr/>
                    <a:lstStyle/>
                    <a:p>
                      <a:pPr algn="ctr">
                        <a:spcAft>
                          <a:spcPts val="0"/>
                        </a:spcAft>
                      </a:pPr>
                      <a:r>
                        <a:rPr lang="es-ES" sz="1600" b="1">
                          <a:effectLst/>
                          <a:latin typeface="Arial Narrow" panose="020B0606020202030204" pitchFamily="34" charset="0"/>
                          <a:ea typeface="Times New Roman" panose="02020603050405020304" pitchFamily="18" charset="0"/>
                          <a:cs typeface="Arial" panose="020B0604020202020204" pitchFamily="34" charset="0"/>
                        </a:rPr>
                        <a:t>Tratamiento local </a:t>
                      </a:r>
                      <a:endParaRPr lang="es-ES" sz="1600">
                        <a:effectLst/>
                        <a:latin typeface="Times New Roman" panose="02020603050405020304" pitchFamily="18" charset="0"/>
                        <a:ea typeface="Times New Roman" panose="02020603050405020304" pitchFamily="18" charset="0"/>
                      </a:endParaRPr>
                    </a:p>
                  </a:txBody>
                  <a:tcPr marL="68580" marR="68580" marT="0" marB="0">
                    <a:lnL w="19050" cap="flat" cmpd="sng" algn="ctr">
                      <a:solidFill>
                        <a:srgbClr val="595959"/>
                      </a:solidFill>
                      <a:prstDash val="solid"/>
                      <a:round/>
                      <a:headEnd type="none" w="med" len="med"/>
                      <a:tailEnd type="none" w="med" len="med"/>
                    </a:lnL>
                    <a:lnR w="19050" cap="flat" cmpd="sng" algn="ctr">
                      <a:solidFill>
                        <a:srgbClr val="595959"/>
                      </a:solidFill>
                      <a:prstDash val="solid"/>
                      <a:round/>
                      <a:headEnd type="none" w="med" len="med"/>
                      <a:tailEnd type="none" w="med" len="med"/>
                    </a:lnR>
                    <a:lnT w="19050" cap="flat" cmpd="sng" algn="ctr">
                      <a:solidFill>
                        <a:srgbClr val="595959"/>
                      </a:solidFill>
                      <a:prstDash val="solid"/>
                      <a:round/>
                      <a:headEnd type="none" w="med" len="med"/>
                      <a:tailEnd type="none" w="med" len="med"/>
                    </a:lnT>
                    <a:lnB w="19050" cap="flat" cmpd="sng" algn="ctr">
                      <a:solidFill>
                        <a:srgbClr val="595959"/>
                      </a:solidFill>
                      <a:prstDash val="solid"/>
                      <a:round/>
                      <a:headEnd type="none" w="med" len="med"/>
                      <a:tailEnd type="none" w="med" len="med"/>
                    </a:lnB>
                    <a:solidFill>
                      <a:srgbClr val="FFE1E1"/>
                    </a:solidFill>
                  </a:tcPr>
                </a:tc>
                <a:tc hMerge="1">
                  <a:txBody>
                    <a:bodyPr/>
                    <a:lstStyle/>
                    <a:p>
                      <a:endParaRPr lang="es-ES"/>
                    </a:p>
                  </a:txBody>
                  <a:tcPr/>
                </a:tc>
                <a:tc hMerge="1">
                  <a:txBody>
                    <a:bodyPr/>
                    <a:lstStyle/>
                    <a:p>
                      <a:pPr algn="ctr">
                        <a:spcAft>
                          <a:spcPts val="0"/>
                        </a:spcAft>
                      </a:pPr>
                      <a:endParaRPr lang="es-ES" sz="1600">
                        <a:effectLst/>
                        <a:latin typeface="Times New Roman" panose="02020603050405020304" pitchFamily="18" charset="0"/>
                        <a:ea typeface="Times New Roman" panose="02020603050405020304" pitchFamily="18" charset="0"/>
                      </a:endParaRPr>
                    </a:p>
                  </a:txBody>
                  <a:tcPr marL="68580" marR="68580" marT="0" marB="0">
                    <a:lnL w="19050" cap="flat" cmpd="sng" algn="ctr">
                      <a:solidFill>
                        <a:srgbClr val="595959"/>
                      </a:solidFill>
                      <a:prstDash val="solid"/>
                      <a:round/>
                      <a:headEnd type="none" w="med" len="med"/>
                      <a:tailEnd type="none" w="med" len="med"/>
                    </a:lnL>
                    <a:lnR w="19050" cap="flat" cmpd="sng" algn="ctr">
                      <a:solidFill>
                        <a:srgbClr val="595959"/>
                      </a:solidFill>
                      <a:prstDash val="solid"/>
                      <a:round/>
                      <a:headEnd type="none" w="med" len="med"/>
                      <a:tailEnd type="none" w="med" len="med"/>
                    </a:lnR>
                    <a:lnT w="19050" cap="flat" cmpd="sng" algn="ctr">
                      <a:solidFill>
                        <a:srgbClr val="595959"/>
                      </a:solidFill>
                      <a:prstDash val="solid"/>
                      <a:round/>
                      <a:headEnd type="none" w="med" len="med"/>
                      <a:tailEnd type="none" w="med" len="med"/>
                    </a:lnT>
                    <a:lnB w="19050" cap="flat" cmpd="sng" algn="ctr">
                      <a:solidFill>
                        <a:srgbClr val="595959"/>
                      </a:solidFill>
                      <a:prstDash val="solid"/>
                      <a:round/>
                      <a:headEnd type="none" w="med" len="med"/>
                      <a:tailEnd type="none" w="med" len="med"/>
                    </a:lnB>
                    <a:solidFill>
                      <a:srgbClr val="FFE1E1"/>
                    </a:solidFill>
                  </a:tcPr>
                </a:tc>
                <a:extLst>
                  <a:ext uri="{0D108BD9-81ED-4DB2-BD59-A6C34878D82A}">
                    <a16:rowId xmlns:a16="http://schemas.microsoft.com/office/drawing/2014/main" val="1866192487"/>
                  </a:ext>
                </a:extLst>
              </a:tr>
              <a:tr h="0">
                <a:tc>
                  <a:txBody>
                    <a:bodyPr/>
                    <a:lstStyle/>
                    <a:p>
                      <a:pPr>
                        <a:spcAft>
                          <a:spcPts val="0"/>
                        </a:spcAft>
                      </a:pPr>
                      <a:r>
                        <a:rPr lang="es-ES_tradnl" sz="1600" dirty="0">
                          <a:effectLst/>
                          <a:latin typeface="Arial Narrow" panose="020B0606020202030204" pitchFamily="34" charset="0"/>
                          <a:ea typeface="Times New Roman" panose="02020603050405020304" pitchFamily="18" charset="0"/>
                          <a:cs typeface="Arial" panose="020B0604020202020204" pitchFamily="34" charset="0"/>
                        </a:rPr>
                        <a:t>Se incluyen cremas, ungüentos o supositorios que contienen anestésicos, antiinflamatorios y corticoesteroides, solos o en combinación. No se ha evaluado la seguridad de los antihemorroidales tópicos durante el embarazo. A pesar de que se usan a bajas dosis y su absorción sistémica es limitada, se deberían reservar para casos en los que el beneficio potencial fuera superior al posible riesgo para el feto o el recién nacido.</a:t>
                      </a:r>
                      <a:endParaRPr lang="es-ES" sz="1600" dirty="0">
                        <a:effectLst/>
                        <a:latin typeface="Times New Roman" panose="02020603050405020304" pitchFamily="18" charset="0"/>
                        <a:ea typeface="Times New Roman" panose="02020603050405020304" pitchFamily="18" charset="0"/>
                      </a:endParaRPr>
                    </a:p>
                  </a:txBody>
                  <a:tcPr marL="68580" marR="68580" marT="0" marB="0" anchor="ctr">
                    <a:lnL w="19050" cap="flat" cmpd="sng" algn="ctr">
                      <a:solidFill>
                        <a:srgbClr val="595959"/>
                      </a:solidFill>
                      <a:prstDash val="solid"/>
                      <a:round/>
                      <a:headEnd type="none" w="med" len="med"/>
                      <a:tailEnd type="none" w="med" len="med"/>
                    </a:lnL>
                    <a:lnR w="19050" cap="flat" cmpd="sng" algn="ctr">
                      <a:solidFill>
                        <a:srgbClr val="595959"/>
                      </a:solidFill>
                      <a:prstDash val="solid"/>
                      <a:round/>
                      <a:headEnd type="none" w="med" len="med"/>
                      <a:tailEnd type="none" w="med" len="med"/>
                    </a:lnR>
                    <a:lnT w="19050" cap="flat" cmpd="sng" algn="ctr">
                      <a:solidFill>
                        <a:srgbClr val="595959"/>
                      </a:solidFill>
                      <a:prstDash val="solid"/>
                      <a:round/>
                      <a:headEnd type="none" w="med" len="med"/>
                      <a:tailEnd type="none" w="med" len="med"/>
                    </a:lnT>
                    <a:lnB w="19050" cap="flat" cmpd="sng" algn="ctr">
                      <a:solidFill>
                        <a:srgbClr val="595959"/>
                      </a:solidFill>
                      <a:prstDash val="solid"/>
                      <a:round/>
                      <a:headEnd type="none" w="med" len="med"/>
                      <a:tailEnd type="none" w="med" len="med"/>
                    </a:lnB>
                    <a:solidFill>
                      <a:srgbClr val="F2F2F2"/>
                    </a:solidFill>
                  </a:tcPr>
                </a:tc>
                <a:tc gridSpan="2">
                  <a:txBody>
                    <a:bodyPr/>
                    <a:lstStyle/>
                    <a:p>
                      <a:pPr marL="109220" indent="-109220">
                        <a:spcAft>
                          <a:spcPts val="0"/>
                        </a:spcAft>
                      </a:pPr>
                      <a:r>
                        <a:rPr lang="es-ES" sz="1600" b="1" dirty="0">
                          <a:effectLst/>
                          <a:latin typeface="Arial Narrow" panose="020B0606020202030204" pitchFamily="34" charset="0"/>
                          <a:ea typeface="Times New Roman" panose="02020603050405020304" pitchFamily="18" charset="0"/>
                          <a:cs typeface="Arial" panose="020B0604020202020204" pitchFamily="34" charset="0"/>
                        </a:rPr>
                        <a:t>(2):</a:t>
                      </a:r>
                      <a:r>
                        <a:rPr lang="es-ES" sz="1600" dirty="0">
                          <a:effectLst/>
                          <a:latin typeface="Arial Narrow" panose="020B0606020202030204" pitchFamily="34" charset="0"/>
                          <a:ea typeface="Times New Roman" panose="02020603050405020304" pitchFamily="18" charset="0"/>
                          <a:cs typeface="Arial" panose="020B0604020202020204" pitchFamily="34" charset="0"/>
                        </a:rPr>
                        <a:t> </a:t>
                      </a:r>
                      <a:r>
                        <a:rPr lang="es-ES" sz="1600" dirty="0" err="1">
                          <a:effectLst/>
                          <a:latin typeface="Arial Narrow" panose="020B0606020202030204" pitchFamily="34" charset="0"/>
                          <a:ea typeface="Times New Roman" panose="02020603050405020304" pitchFamily="18" charset="0"/>
                          <a:cs typeface="Arial" panose="020B0604020202020204" pitchFamily="34" charset="0"/>
                        </a:rPr>
                        <a:t>acetónido</a:t>
                      </a:r>
                      <a:r>
                        <a:rPr lang="es-ES" sz="1600" dirty="0">
                          <a:effectLst/>
                          <a:latin typeface="Arial Narrow" panose="020B0606020202030204" pitchFamily="34" charset="0"/>
                          <a:ea typeface="Times New Roman" panose="02020603050405020304" pitchFamily="18" charset="0"/>
                          <a:cs typeface="Arial" panose="020B0604020202020204" pitchFamily="34" charset="0"/>
                        </a:rPr>
                        <a:t> de </a:t>
                      </a:r>
                      <a:r>
                        <a:rPr lang="es-ES" sz="1600" dirty="0" err="1">
                          <a:effectLst/>
                          <a:latin typeface="Arial Narrow" panose="020B0606020202030204" pitchFamily="34" charset="0"/>
                          <a:ea typeface="Times New Roman" panose="02020603050405020304" pitchFamily="18" charset="0"/>
                          <a:cs typeface="Arial" panose="020B0604020202020204" pitchFamily="34" charset="0"/>
                        </a:rPr>
                        <a:t>fluocinolona</a:t>
                      </a:r>
                      <a:r>
                        <a:rPr lang="es-ES" sz="1600" dirty="0">
                          <a:effectLst/>
                          <a:latin typeface="Arial Narrow" panose="020B0606020202030204" pitchFamily="34" charset="0"/>
                          <a:ea typeface="Times New Roman" panose="02020603050405020304" pitchFamily="18" charset="0"/>
                          <a:cs typeface="Arial" panose="020B0604020202020204" pitchFamily="34" charset="0"/>
                        </a:rPr>
                        <a:t>,</a:t>
                      </a:r>
                      <a:endParaRPr lang="es-ES" sz="1600" dirty="0">
                        <a:effectLst/>
                        <a:latin typeface="Times New Roman" panose="02020603050405020304" pitchFamily="18" charset="0"/>
                        <a:ea typeface="Times New Roman" panose="02020603050405020304" pitchFamily="18" charset="0"/>
                      </a:endParaRPr>
                    </a:p>
                    <a:p>
                      <a:pPr marL="109220" indent="-109220">
                        <a:spcAft>
                          <a:spcPts val="0"/>
                        </a:spcAft>
                      </a:pPr>
                      <a:r>
                        <a:rPr lang="es-ES" sz="1600" b="1" dirty="0">
                          <a:effectLst/>
                          <a:latin typeface="Arial Narrow" panose="020B0606020202030204" pitchFamily="34" charset="0"/>
                          <a:ea typeface="Times New Roman" panose="02020603050405020304" pitchFamily="18" charset="0"/>
                          <a:cs typeface="Arial" panose="020B0604020202020204" pitchFamily="34" charset="0"/>
                        </a:rPr>
                        <a:t>    </a:t>
                      </a:r>
                      <a:r>
                        <a:rPr lang="es-ES" sz="1600" dirty="0">
                          <a:effectLst/>
                          <a:latin typeface="Arial Narrow" panose="020B0606020202030204" pitchFamily="34" charset="0"/>
                          <a:ea typeface="Times New Roman" panose="02020603050405020304" pitchFamily="18" charset="0"/>
                          <a:cs typeface="Arial" panose="020B0604020202020204" pitchFamily="34" charset="0"/>
                        </a:rPr>
                        <a:t>benzocaína, hidrocortisona,        </a:t>
                      </a:r>
                      <a:endParaRPr lang="es-ES" sz="1600" dirty="0">
                        <a:effectLst/>
                        <a:latin typeface="Times New Roman" panose="02020603050405020304" pitchFamily="18" charset="0"/>
                        <a:ea typeface="Times New Roman" panose="02020603050405020304" pitchFamily="18" charset="0"/>
                      </a:endParaRPr>
                    </a:p>
                    <a:p>
                      <a:pPr marL="109220">
                        <a:spcAft>
                          <a:spcPts val="0"/>
                        </a:spcAft>
                      </a:pPr>
                      <a:r>
                        <a:rPr lang="es-ES" sz="1600" dirty="0">
                          <a:effectLst/>
                          <a:latin typeface="Arial Narrow" panose="020B0606020202030204" pitchFamily="34" charset="0"/>
                          <a:ea typeface="Times New Roman" panose="02020603050405020304" pitchFamily="18" charset="0"/>
                          <a:cs typeface="Arial" panose="020B0604020202020204" pitchFamily="34" charset="0"/>
                        </a:rPr>
                        <a:t>  lidocaína, tetracaína.</a:t>
                      </a:r>
                      <a:endParaRPr lang="es-ES" sz="1600" dirty="0">
                        <a:effectLst/>
                        <a:latin typeface="Times New Roman" panose="02020603050405020304" pitchFamily="18" charset="0"/>
                        <a:ea typeface="Times New Roman" panose="02020603050405020304" pitchFamily="18" charset="0"/>
                      </a:endParaRPr>
                    </a:p>
                    <a:p>
                      <a:pPr>
                        <a:spcAft>
                          <a:spcPts val="0"/>
                        </a:spcAft>
                      </a:pPr>
                      <a:r>
                        <a:rPr lang="es-ES" sz="1600" dirty="0">
                          <a:effectLst/>
                          <a:latin typeface="Arial Narrow" panose="020B0606020202030204" pitchFamily="34" charset="0"/>
                          <a:ea typeface="Times New Roman" panose="02020603050405020304" pitchFamily="18" charset="0"/>
                          <a:cs typeface="Arial" panose="020B0604020202020204" pitchFamily="34" charset="0"/>
                        </a:rPr>
                        <a:t> </a:t>
                      </a:r>
                      <a:r>
                        <a:rPr lang="es-ES" sz="1600" b="1" dirty="0">
                          <a:effectLst/>
                          <a:latin typeface="Arial Narrow" panose="020B0606020202030204" pitchFamily="34" charset="0"/>
                          <a:ea typeface="Times New Roman" panose="02020603050405020304" pitchFamily="18" charset="0"/>
                          <a:cs typeface="Arial" panose="020B0604020202020204" pitchFamily="34" charset="0"/>
                        </a:rPr>
                        <a:t>(3):</a:t>
                      </a:r>
                      <a:r>
                        <a:rPr lang="es-ES" sz="1600" dirty="0">
                          <a:effectLst/>
                          <a:latin typeface="Arial Narrow" panose="020B0606020202030204" pitchFamily="34" charset="0"/>
                          <a:ea typeface="Times New Roman" panose="02020603050405020304" pitchFamily="18" charset="0"/>
                          <a:cs typeface="Arial" panose="020B0604020202020204" pitchFamily="34" charset="0"/>
                        </a:rPr>
                        <a:t> </a:t>
                      </a:r>
                      <a:r>
                        <a:rPr lang="es-ES" sz="1600" dirty="0" err="1">
                          <a:effectLst/>
                          <a:latin typeface="Arial Narrow" panose="020B0606020202030204" pitchFamily="34" charset="0"/>
                          <a:ea typeface="Times New Roman" panose="02020603050405020304" pitchFamily="18" charset="0"/>
                          <a:cs typeface="Arial" panose="020B0604020202020204" pitchFamily="34" charset="0"/>
                        </a:rPr>
                        <a:t>triamcinolona</a:t>
                      </a:r>
                      <a:r>
                        <a:rPr lang="es-ES" sz="1600" dirty="0">
                          <a:effectLst/>
                          <a:latin typeface="Arial Narrow" panose="020B0606020202030204" pitchFamily="34" charset="0"/>
                          <a:ea typeface="Times New Roman" panose="02020603050405020304" pitchFamily="18" charset="0"/>
                          <a:cs typeface="Arial" panose="020B0604020202020204" pitchFamily="34" charset="0"/>
                        </a:rPr>
                        <a:t>.</a:t>
                      </a:r>
                      <a:endParaRPr lang="es-ES" sz="1600" dirty="0">
                        <a:effectLst/>
                        <a:latin typeface="Times New Roman" panose="02020603050405020304" pitchFamily="18" charset="0"/>
                        <a:ea typeface="Times New Roman" panose="02020603050405020304" pitchFamily="18" charset="0"/>
                      </a:endParaRPr>
                    </a:p>
                    <a:p>
                      <a:pPr>
                        <a:spcAft>
                          <a:spcPts val="0"/>
                        </a:spcAft>
                      </a:pPr>
                      <a:r>
                        <a:rPr lang="es-ES" sz="1600" dirty="0">
                          <a:effectLst/>
                          <a:latin typeface="Arial Narrow" panose="020B0606020202030204" pitchFamily="34" charset="0"/>
                          <a:ea typeface="Times New Roman" panose="02020603050405020304" pitchFamily="18" charset="0"/>
                          <a:cs typeface="Arial" panose="020B0604020202020204" pitchFamily="34" charset="0"/>
                        </a:rPr>
                        <a:t> </a:t>
                      </a:r>
                      <a:r>
                        <a:rPr lang="es-ES" sz="1600" b="1" dirty="0">
                          <a:effectLst/>
                          <a:latin typeface="Arial Narrow" panose="020B0606020202030204" pitchFamily="34" charset="0"/>
                          <a:ea typeface="Times New Roman" panose="02020603050405020304" pitchFamily="18" charset="0"/>
                          <a:cs typeface="Arial" panose="020B0604020202020204" pitchFamily="34" charset="0"/>
                        </a:rPr>
                        <a:t>(ND):</a:t>
                      </a:r>
                      <a:r>
                        <a:rPr lang="es-ES" sz="1600" dirty="0">
                          <a:effectLst/>
                          <a:latin typeface="Arial Narrow" panose="020B0606020202030204" pitchFamily="34" charset="0"/>
                          <a:ea typeface="Times New Roman" panose="02020603050405020304" pitchFamily="18" charset="0"/>
                          <a:cs typeface="Arial" panose="020B0604020202020204" pitchFamily="34" charset="0"/>
                        </a:rPr>
                        <a:t> beclometasona (tópico), prednisolona (tópico).</a:t>
                      </a:r>
                      <a:endParaRPr lang="es-ES" sz="1600" dirty="0">
                        <a:effectLst/>
                        <a:latin typeface="Times New Roman" panose="02020603050405020304" pitchFamily="18" charset="0"/>
                        <a:ea typeface="Times New Roman" panose="02020603050405020304" pitchFamily="18" charset="0"/>
                      </a:endParaRPr>
                    </a:p>
                  </a:txBody>
                  <a:tcPr marL="68580" marR="68580" marT="0" marB="0" anchor="ctr">
                    <a:lnL w="19050" cap="flat" cmpd="sng" algn="ctr">
                      <a:solidFill>
                        <a:srgbClr val="595959"/>
                      </a:solidFill>
                      <a:prstDash val="solid"/>
                      <a:round/>
                      <a:headEnd type="none" w="med" len="med"/>
                      <a:tailEnd type="none" w="med" len="med"/>
                    </a:lnL>
                    <a:lnR w="19050" cap="flat" cmpd="sng" algn="ctr">
                      <a:solidFill>
                        <a:srgbClr val="595959"/>
                      </a:solidFill>
                      <a:prstDash val="solid"/>
                      <a:round/>
                      <a:headEnd type="none" w="med" len="med"/>
                      <a:tailEnd type="none" w="med" len="med"/>
                    </a:lnR>
                    <a:lnT w="19050" cap="flat" cmpd="sng" algn="ctr">
                      <a:solidFill>
                        <a:srgbClr val="595959"/>
                      </a:solidFill>
                      <a:prstDash val="solid"/>
                      <a:round/>
                      <a:headEnd type="none" w="med" len="med"/>
                      <a:tailEnd type="none" w="med" len="med"/>
                    </a:lnT>
                    <a:lnB w="19050" cap="flat" cmpd="sng" algn="ctr">
                      <a:solidFill>
                        <a:srgbClr val="595959"/>
                      </a:solidFill>
                      <a:prstDash val="solid"/>
                      <a:round/>
                      <a:headEnd type="none" w="med" len="med"/>
                      <a:tailEnd type="none" w="med" len="med"/>
                    </a:lnB>
                    <a:solidFill>
                      <a:srgbClr val="F2F2F2"/>
                    </a:solidFill>
                  </a:tcPr>
                </a:tc>
                <a:tc hMerge="1">
                  <a:txBody>
                    <a:bodyPr/>
                    <a:lstStyle/>
                    <a:p>
                      <a:pPr marL="109220" indent="-109220">
                        <a:spcAft>
                          <a:spcPts val="0"/>
                        </a:spcAft>
                      </a:pPr>
                      <a:r>
                        <a:rPr lang="es-ES" sz="1600" b="1" dirty="0">
                          <a:effectLst/>
                          <a:latin typeface="Arial Narrow" panose="020B0606020202030204" pitchFamily="34" charset="0"/>
                          <a:ea typeface="Times New Roman" panose="02020603050405020304" pitchFamily="18" charset="0"/>
                          <a:cs typeface="Arial" panose="020B0604020202020204" pitchFamily="34" charset="0"/>
                        </a:rPr>
                        <a:t>(2):</a:t>
                      </a:r>
                      <a:r>
                        <a:rPr lang="es-ES" sz="1600" dirty="0">
                          <a:effectLst/>
                          <a:latin typeface="Arial Narrow" panose="020B0606020202030204" pitchFamily="34" charset="0"/>
                          <a:ea typeface="Times New Roman" panose="02020603050405020304" pitchFamily="18" charset="0"/>
                          <a:cs typeface="Arial" panose="020B0604020202020204" pitchFamily="34" charset="0"/>
                        </a:rPr>
                        <a:t> </a:t>
                      </a:r>
                      <a:r>
                        <a:rPr lang="es-ES" sz="1600" dirty="0" err="1">
                          <a:effectLst/>
                          <a:latin typeface="Arial Narrow" panose="020B0606020202030204" pitchFamily="34" charset="0"/>
                          <a:ea typeface="Times New Roman" panose="02020603050405020304" pitchFamily="18" charset="0"/>
                          <a:cs typeface="Arial" panose="020B0604020202020204" pitchFamily="34" charset="0"/>
                        </a:rPr>
                        <a:t>acetónido</a:t>
                      </a:r>
                      <a:r>
                        <a:rPr lang="es-ES" sz="1600" dirty="0">
                          <a:effectLst/>
                          <a:latin typeface="Arial Narrow" panose="020B0606020202030204" pitchFamily="34" charset="0"/>
                          <a:ea typeface="Times New Roman" panose="02020603050405020304" pitchFamily="18" charset="0"/>
                          <a:cs typeface="Arial" panose="020B0604020202020204" pitchFamily="34" charset="0"/>
                        </a:rPr>
                        <a:t> de </a:t>
                      </a:r>
                      <a:r>
                        <a:rPr lang="es-ES" sz="1600" dirty="0" err="1">
                          <a:effectLst/>
                          <a:latin typeface="Arial Narrow" panose="020B0606020202030204" pitchFamily="34" charset="0"/>
                          <a:ea typeface="Times New Roman" panose="02020603050405020304" pitchFamily="18" charset="0"/>
                          <a:cs typeface="Arial" panose="020B0604020202020204" pitchFamily="34" charset="0"/>
                        </a:rPr>
                        <a:t>fluocinolona</a:t>
                      </a:r>
                      <a:r>
                        <a:rPr lang="es-ES" sz="1600" dirty="0">
                          <a:effectLst/>
                          <a:latin typeface="Arial Narrow" panose="020B0606020202030204" pitchFamily="34" charset="0"/>
                          <a:ea typeface="Times New Roman" panose="02020603050405020304" pitchFamily="18" charset="0"/>
                          <a:cs typeface="Arial" panose="020B0604020202020204" pitchFamily="34" charset="0"/>
                        </a:rPr>
                        <a:t>,</a:t>
                      </a:r>
                      <a:endParaRPr lang="es-ES" sz="1600" dirty="0">
                        <a:effectLst/>
                        <a:latin typeface="Times New Roman" panose="02020603050405020304" pitchFamily="18" charset="0"/>
                        <a:ea typeface="Times New Roman" panose="02020603050405020304" pitchFamily="18" charset="0"/>
                      </a:endParaRPr>
                    </a:p>
                    <a:p>
                      <a:pPr marL="109220" indent="-109220">
                        <a:spcAft>
                          <a:spcPts val="0"/>
                        </a:spcAft>
                      </a:pPr>
                      <a:r>
                        <a:rPr lang="es-ES" sz="1600" b="1" dirty="0">
                          <a:effectLst/>
                          <a:latin typeface="Arial Narrow" panose="020B0606020202030204" pitchFamily="34" charset="0"/>
                          <a:ea typeface="Times New Roman" panose="02020603050405020304" pitchFamily="18" charset="0"/>
                          <a:cs typeface="Arial" panose="020B0604020202020204" pitchFamily="34" charset="0"/>
                        </a:rPr>
                        <a:t>      </a:t>
                      </a:r>
                      <a:r>
                        <a:rPr lang="es-ES" sz="1600" dirty="0">
                          <a:effectLst/>
                          <a:latin typeface="Arial Narrow" panose="020B0606020202030204" pitchFamily="34" charset="0"/>
                          <a:ea typeface="Times New Roman" panose="02020603050405020304" pitchFamily="18" charset="0"/>
                          <a:cs typeface="Arial" panose="020B0604020202020204" pitchFamily="34" charset="0"/>
                        </a:rPr>
                        <a:t>benzocaína, </a:t>
                      </a:r>
                      <a:endParaRPr lang="es-ES" sz="1600" dirty="0">
                        <a:effectLst/>
                        <a:latin typeface="Times New Roman" panose="02020603050405020304" pitchFamily="18" charset="0"/>
                        <a:ea typeface="Times New Roman" panose="02020603050405020304" pitchFamily="18" charset="0"/>
                      </a:endParaRPr>
                    </a:p>
                    <a:p>
                      <a:pPr marL="109220">
                        <a:spcAft>
                          <a:spcPts val="0"/>
                        </a:spcAft>
                      </a:pPr>
                      <a:r>
                        <a:rPr lang="es-ES" sz="1600" dirty="0">
                          <a:effectLst/>
                          <a:latin typeface="Arial Narrow" panose="020B0606020202030204" pitchFamily="34" charset="0"/>
                          <a:ea typeface="Times New Roman" panose="02020603050405020304" pitchFamily="18" charset="0"/>
                          <a:cs typeface="Arial" panose="020B0604020202020204" pitchFamily="34" charset="0"/>
                        </a:rPr>
                        <a:t>  hidrocortisona,        </a:t>
                      </a:r>
                      <a:endParaRPr lang="es-ES" sz="1600" dirty="0">
                        <a:effectLst/>
                        <a:latin typeface="Times New Roman" panose="02020603050405020304" pitchFamily="18" charset="0"/>
                        <a:ea typeface="Times New Roman" panose="02020603050405020304" pitchFamily="18" charset="0"/>
                      </a:endParaRPr>
                    </a:p>
                    <a:p>
                      <a:pPr marL="109220">
                        <a:spcAft>
                          <a:spcPts val="0"/>
                        </a:spcAft>
                      </a:pPr>
                      <a:r>
                        <a:rPr lang="es-ES" sz="1600" dirty="0">
                          <a:effectLst/>
                          <a:latin typeface="Arial Narrow" panose="020B0606020202030204" pitchFamily="34" charset="0"/>
                          <a:ea typeface="Times New Roman" panose="02020603050405020304" pitchFamily="18" charset="0"/>
                          <a:cs typeface="Arial" panose="020B0604020202020204" pitchFamily="34" charset="0"/>
                        </a:rPr>
                        <a:t>  lidocaína, </a:t>
                      </a:r>
                      <a:endParaRPr lang="es-ES" sz="1600" dirty="0">
                        <a:effectLst/>
                        <a:latin typeface="Times New Roman" panose="02020603050405020304" pitchFamily="18" charset="0"/>
                        <a:ea typeface="Times New Roman" panose="02020603050405020304" pitchFamily="18" charset="0"/>
                      </a:endParaRPr>
                    </a:p>
                    <a:p>
                      <a:pPr marL="109220">
                        <a:spcAft>
                          <a:spcPts val="0"/>
                        </a:spcAft>
                      </a:pPr>
                      <a:r>
                        <a:rPr lang="es-ES" sz="1600" dirty="0">
                          <a:effectLst/>
                          <a:latin typeface="Arial Narrow" panose="020B0606020202030204" pitchFamily="34" charset="0"/>
                          <a:ea typeface="Times New Roman" panose="02020603050405020304" pitchFamily="18" charset="0"/>
                          <a:cs typeface="Arial" panose="020B0604020202020204" pitchFamily="34" charset="0"/>
                        </a:rPr>
                        <a:t>  tetracaína.</a:t>
                      </a:r>
                      <a:endParaRPr lang="es-ES" sz="1600" dirty="0">
                        <a:effectLst/>
                        <a:latin typeface="Times New Roman" panose="02020603050405020304" pitchFamily="18" charset="0"/>
                        <a:ea typeface="Times New Roman" panose="02020603050405020304" pitchFamily="18" charset="0"/>
                      </a:endParaRPr>
                    </a:p>
                    <a:p>
                      <a:pPr>
                        <a:spcAft>
                          <a:spcPts val="0"/>
                        </a:spcAft>
                      </a:pPr>
                      <a:r>
                        <a:rPr lang="es-ES" sz="1600" dirty="0">
                          <a:effectLst/>
                          <a:latin typeface="Arial Narrow" panose="020B0606020202030204" pitchFamily="34" charset="0"/>
                          <a:ea typeface="Times New Roman" panose="02020603050405020304" pitchFamily="18" charset="0"/>
                          <a:cs typeface="Arial" panose="020B0604020202020204" pitchFamily="34" charset="0"/>
                        </a:rPr>
                        <a:t> </a:t>
                      </a:r>
                      <a:r>
                        <a:rPr lang="es-ES" sz="1600" b="1" dirty="0">
                          <a:effectLst/>
                          <a:latin typeface="Arial Narrow" panose="020B0606020202030204" pitchFamily="34" charset="0"/>
                          <a:ea typeface="Times New Roman" panose="02020603050405020304" pitchFamily="18" charset="0"/>
                          <a:cs typeface="Arial" panose="020B0604020202020204" pitchFamily="34" charset="0"/>
                        </a:rPr>
                        <a:t>(3):</a:t>
                      </a:r>
                      <a:r>
                        <a:rPr lang="es-ES" sz="1600" dirty="0">
                          <a:effectLst/>
                          <a:latin typeface="Arial Narrow" panose="020B0606020202030204" pitchFamily="34" charset="0"/>
                          <a:ea typeface="Times New Roman" panose="02020603050405020304" pitchFamily="18" charset="0"/>
                          <a:cs typeface="Arial" panose="020B0604020202020204" pitchFamily="34" charset="0"/>
                        </a:rPr>
                        <a:t> </a:t>
                      </a:r>
                      <a:r>
                        <a:rPr lang="es-ES" sz="1600" dirty="0" err="1">
                          <a:effectLst/>
                          <a:latin typeface="Arial Narrow" panose="020B0606020202030204" pitchFamily="34" charset="0"/>
                          <a:ea typeface="Times New Roman" panose="02020603050405020304" pitchFamily="18" charset="0"/>
                          <a:cs typeface="Arial" panose="020B0604020202020204" pitchFamily="34" charset="0"/>
                        </a:rPr>
                        <a:t>triamcinolona</a:t>
                      </a:r>
                      <a:r>
                        <a:rPr lang="es-ES" sz="1600" dirty="0">
                          <a:effectLst/>
                          <a:latin typeface="Arial Narrow" panose="020B0606020202030204" pitchFamily="34" charset="0"/>
                          <a:ea typeface="Times New Roman" panose="02020603050405020304" pitchFamily="18" charset="0"/>
                          <a:cs typeface="Arial" panose="020B0604020202020204" pitchFamily="34" charset="0"/>
                        </a:rPr>
                        <a:t>.</a:t>
                      </a:r>
                      <a:endParaRPr lang="es-ES" sz="1600" dirty="0">
                        <a:effectLst/>
                        <a:latin typeface="Times New Roman" panose="02020603050405020304" pitchFamily="18" charset="0"/>
                        <a:ea typeface="Times New Roman" panose="02020603050405020304" pitchFamily="18" charset="0"/>
                      </a:endParaRPr>
                    </a:p>
                    <a:p>
                      <a:pPr>
                        <a:spcAft>
                          <a:spcPts val="0"/>
                        </a:spcAft>
                      </a:pPr>
                      <a:r>
                        <a:rPr lang="es-ES" sz="1600" dirty="0">
                          <a:effectLst/>
                          <a:latin typeface="Arial Narrow" panose="020B0606020202030204" pitchFamily="34" charset="0"/>
                          <a:ea typeface="Times New Roman" panose="02020603050405020304" pitchFamily="18" charset="0"/>
                          <a:cs typeface="Arial" panose="020B0604020202020204" pitchFamily="34" charset="0"/>
                        </a:rPr>
                        <a:t> </a:t>
                      </a:r>
                      <a:r>
                        <a:rPr lang="es-ES" sz="1600" b="1" dirty="0">
                          <a:effectLst/>
                          <a:latin typeface="Arial Narrow" panose="020B0606020202030204" pitchFamily="34" charset="0"/>
                          <a:ea typeface="Times New Roman" panose="02020603050405020304" pitchFamily="18" charset="0"/>
                          <a:cs typeface="Arial" panose="020B0604020202020204" pitchFamily="34" charset="0"/>
                        </a:rPr>
                        <a:t>(ND):</a:t>
                      </a:r>
                      <a:r>
                        <a:rPr lang="es-ES" sz="1600" dirty="0">
                          <a:effectLst/>
                          <a:latin typeface="Arial Narrow" panose="020B0606020202030204" pitchFamily="34" charset="0"/>
                          <a:ea typeface="Times New Roman" panose="02020603050405020304" pitchFamily="18" charset="0"/>
                          <a:cs typeface="Arial" panose="020B0604020202020204" pitchFamily="34" charset="0"/>
                        </a:rPr>
                        <a:t> beclometasona (tópico), prednisolona (tópico).</a:t>
                      </a:r>
                      <a:endParaRPr lang="es-ES" sz="1600" dirty="0">
                        <a:effectLst/>
                        <a:latin typeface="Times New Roman" panose="02020603050405020304" pitchFamily="18" charset="0"/>
                        <a:ea typeface="Times New Roman" panose="02020603050405020304" pitchFamily="18" charset="0"/>
                      </a:endParaRPr>
                    </a:p>
                  </a:txBody>
                  <a:tcPr marL="68580" marR="68580" marT="0" marB="0" anchor="ctr">
                    <a:lnL w="19050" cap="flat" cmpd="sng" algn="ctr">
                      <a:solidFill>
                        <a:srgbClr val="595959"/>
                      </a:solidFill>
                      <a:prstDash val="solid"/>
                      <a:round/>
                      <a:headEnd type="none" w="med" len="med"/>
                      <a:tailEnd type="none" w="med" len="med"/>
                    </a:lnL>
                    <a:lnR w="19050" cap="flat" cmpd="sng" algn="ctr">
                      <a:solidFill>
                        <a:srgbClr val="595959"/>
                      </a:solidFill>
                      <a:prstDash val="solid"/>
                      <a:round/>
                      <a:headEnd type="none" w="med" len="med"/>
                      <a:tailEnd type="none" w="med" len="med"/>
                    </a:lnR>
                    <a:lnT w="19050" cap="flat" cmpd="sng" algn="ctr">
                      <a:solidFill>
                        <a:srgbClr val="595959"/>
                      </a:solidFill>
                      <a:prstDash val="solid"/>
                      <a:round/>
                      <a:headEnd type="none" w="med" len="med"/>
                      <a:tailEnd type="none" w="med" len="med"/>
                    </a:lnT>
                    <a:lnB w="19050" cap="flat" cmpd="sng" algn="ctr">
                      <a:solidFill>
                        <a:srgbClr val="595959"/>
                      </a:solidFill>
                      <a:prstDash val="solid"/>
                      <a:round/>
                      <a:headEnd type="none" w="med" len="med"/>
                      <a:tailEnd type="none" w="med" len="med"/>
                    </a:lnB>
                    <a:solidFill>
                      <a:srgbClr val="F2F2F2"/>
                    </a:solidFill>
                  </a:tcPr>
                </a:tc>
                <a:extLst>
                  <a:ext uri="{0D108BD9-81ED-4DB2-BD59-A6C34878D82A}">
                    <a16:rowId xmlns:a16="http://schemas.microsoft.com/office/drawing/2014/main" val="1466223947"/>
                  </a:ext>
                </a:extLst>
              </a:tr>
              <a:tr h="0">
                <a:tc gridSpan="3">
                  <a:txBody>
                    <a:bodyPr/>
                    <a:lstStyle/>
                    <a:p>
                      <a:pPr algn="ctr">
                        <a:spcAft>
                          <a:spcPts val="0"/>
                        </a:spcAft>
                      </a:pPr>
                      <a:r>
                        <a:rPr lang="en-US" sz="1600" b="1">
                          <a:effectLst/>
                          <a:latin typeface="Arial Narrow" panose="020B0606020202030204" pitchFamily="34" charset="0"/>
                          <a:ea typeface="Times New Roman" panose="02020603050405020304" pitchFamily="18" charset="0"/>
                          <a:cs typeface="Arial" panose="020B0604020202020204" pitchFamily="34" charset="0"/>
                        </a:rPr>
                        <a:t>Flebotónicos (flavonoides)</a:t>
                      </a:r>
                      <a:endParaRPr lang="es-ES" sz="1600">
                        <a:effectLst/>
                        <a:latin typeface="Times New Roman" panose="02020603050405020304" pitchFamily="18" charset="0"/>
                        <a:ea typeface="Times New Roman" panose="02020603050405020304" pitchFamily="18" charset="0"/>
                      </a:endParaRPr>
                    </a:p>
                  </a:txBody>
                  <a:tcPr marL="68580" marR="68580" marT="0" marB="0">
                    <a:lnL w="19050" cap="flat" cmpd="sng" algn="ctr">
                      <a:solidFill>
                        <a:srgbClr val="595959"/>
                      </a:solidFill>
                      <a:prstDash val="solid"/>
                      <a:round/>
                      <a:headEnd type="none" w="med" len="med"/>
                      <a:tailEnd type="none" w="med" len="med"/>
                    </a:lnL>
                    <a:lnR w="19050" cap="flat" cmpd="sng" algn="ctr">
                      <a:solidFill>
                        <a:srgbClr val="595959"/>
                      </a:solidFill>
                      <a:prstDash val="solid"/>
                      <a:round/>
                      <a:headEnd type="none" w="med" len="med"/>
                      <a:tailEnd type="none" w="med" len="med"/>
                    </a:lnR>
                    <a:lnT w="19050" cap="flat" cmpd="sng" algn="ctr">
                      <a:solidFill>
                        <a:srgbClr val="595959"/>
                      </a:solidFill>
                      <a:prstDash val="solid"/>
                      <a:round/>
                      <a:headEnd type="none" w="med" len="med"/>
                      <a:tailEnd type="none" w="med" len="med"/>
                    </a:lnT>
                    <a:lnB w="19050" cap="flat" cmpd="sng" algn="ctr">
                      <a:solidFill>
                        <a:srgbClr val="595959"/>
                      </a:solidFill>
                      <a:prstDash val="solid"/>
                      <a:round/>
                      <a:headEnd type="none" w="med" len="med"/>
                      <a:tailEnd type="none" w="med" len="med"/>
                    </a:lnB>
                    <a:solidFill>
                      <a:srgbClr val="FFE1E1"/>
                    </a:solidFill>
                  </a:tcPr>
                </a:tc>
                <a:tc hMerge="1">
                  <a:txBody>
                    <a:bodyPr/>
                    <a:lstStyle/>
                    <a:p>
                      <a:endParaRPr lang="es-ES"/>
                    </a:p>
                  </a:txBody>
                  <a:tcPr/>
                </a:tc>
                <a:tc hMerge="1">
                  <a:txBody>
                    <a:bodyPr/>
                    <a:lstStyle/>
                    <a:p>
                      <a:pPr algn="ctr">
                        <a:spcAft>
                          <a:spcPts val="0"/>
                        </a:spcAft>
                      </a:pPr>
                      <a:endParaRPr lang="es-ES" sz="1600">
                        <a:effectLst/>
                        <a:latin typeface="Times New Roman" panose="02020603050405020304" pitchFamily="18" charset="0"/>
                        <a:ea typeface="Times New Roman" panose="02020603050405020304" pitchFamily="18" charset="0"/>
                      </a:endParaRPr>
                    </a:p>
                  </a:txBody>
                  <a:tcPr marL="68580" marR="68580" marT="0" marB="0">
                    <a:lnL w="19050" cap="flat" cmpd="sng" algn="ctr">
                      <a:solidFill>
                        <a:srgbClr val="595959"/>
                      </a:solidFill>
                      <a:prstDash val="solid"/>
                      <a:round/>
                      <a:headEnd type="none" w="med" len="med"/>
                      <a:tailEnd type="none" w="med" len="med"/>
                    </a:lnL>
                    <a:lnR w="19050" cap="flat" cmpd="sng" algn="ctr">
                      <a:solidFill>
                        <a:srgbClr val="595959"/>
                      </a:solidFill>
                      <a:prstDash val="solid"/>
                      <a:round/>
                      <a:headEnd type="none" w="med" len="med"/>
                      <a:tailEnd type="none" w="med" len="med"/>
                    </a:lnR>
                    <a:lnT w="19050" cap="flat" cmpd="sng" algn="ctr">
                      <a:solidFill>
                        <a:srgbClr val="595959"/>
                      </a:solidFill>
                      <a:prstDash val="solid"/>
                      <a:round/>
                      <a:headEnd type="none" w="med" len="med"/>
                      <a:tailEnd type="none" w="med" len="med"/>
                    </a:lnT>
                    <a:lnB w="19050" cap="flat" cmpd="sng" algn="ctr">
                      <a:solidFill>
                        <a:srgbClr val="595959"/>
                      </a:solidFill>
                      <a:prstDash val="solid"/>
                      <a:round/>
                      <a:headEnd type="none" w="med" len="med"/>
                      <a:tailEnd type="none" w="med" len="med"/>
                    </a:lnB>
                    <a:solidFill>
                      <a:srgbClr val="FFE1E1"/>
                    </a:solidFill>
                  </a:tcPr>
                </a:tc>
                <a:extLst>
                  <a:ext uri="{0D108BD9-81ED-4DB2-BD59-A6C34878D82A}">
                    <a16:rowId xmlns:a16="http://schemas.microsoft.com/office/drawing/2014/main" val="484893907"/>
                  </a:ext>
                </a:extLst>
              </a:tr>
              <a:tr h="219710">
                <a:tc>
                  <a:txBody>
                    <a:bodyPr/>
                    <a:lstStyle/>
                    <a:p>
                      <a:pPr>
                        <a:spcAft>
                          <a:spcPts val="0"/>
                        </a:spcAft>
                      </a:pPr>
                      <a:r>
                        <a:rPr lang="es-ES_tradnl" sz="1600" dirty="0">
                          <a:effectLst/>
                          <a:latin typeface="Arial Narrow" panose="020B0606020202030204" pitchFamily="34" charset="0"/>
                          <a:ea typeface="Times New Roman" panose="02020603050405020304" pitchFamily="18" charset="0"/>
                          <a:cs typeface="Arial" panose="020B0604020202020204" pitchFamily="34" charset="0"/>
                        </a:rPr>
                        <a:t>Algunos ensayos realizados con </a:t>
                      </a:r>
                      <a:r>
                        <a:rPr lang="es-ES_tradnl" sz="1600" dirty="0" err="1">
                          <a:effectLst/>
                          <a:latin typeface="Arial Narrow" panose="020B0606020202030204" pitchFamily="34" charset="0"/>
                          <a:ea typeface="Times New Roman" panose="02020603050405020304" pitchFamily="18" charset="0"/>
                          <a:cs typeface="Arial" panose="020B0604020202020204" pitchFamily="34" charset="0"/>
                        </a:rPr>
                        <a:t>rutósidos</a:t>
                      </a:r>
                      <a:r>
                        <a:rPr lang="es-ES_tradnl" sz="1600" dirty="0">
                          <a:effectLst/>
                          <a:latin typeface="Arial Narrow" panose="020B0606020202030204" pitchFamily="34" charset="0"/>
                          <a:ea typeface="Times New Roman" panose="02020603050405020304" pitchFamily="18" charset="0"/>
                          <a:cs typeface="Arial" panose="020B0604020202020204" pitchFamily="34" charset="0"/>
                        </a:rPr>
                        <a:t> (</a:t>
                      </a:r>
                      <a:r>
                        <a:rPr lang="es-ES_tradnl" sz="1600" dirty="0" err="1">
                          <a:effectLst/>
                          <a:latin typeface="Arial Narrow" panose="020B0606020202030204" pitchFamily="34" charset="0"/>
                          <a:ea typeface="Times New Roman" panose="02020603050405020304" pitchFamily="18" charset="0"/>
                          <a:cs typeface="Arial" panose="020B0604020202020204" pitchFamily="34" charset="0"/>
                        </a:rPr>
                        <a:t>troxerutina</a:t>
                      </a:r>
                      <a:r>
                        <a:rPr lang="es-ES_tradnl" sz="1600" dirty="0">
                          <a:effectLst/>
                          <a:latin typeface="Arial Narrow" panose="020B0606020202030204" pitchFamily="34" charset="0"/>
                          <a:ea typeface="Times New Roman" panose="02020603050405020304" pitchFamily="18" charset="0"/>
                          <a:cs typeface="Arial" panose="020B0604020202020204" pitchFamily="34" charset="0"/>
                        </a:rPr>
                        <a:t>) han mostrado mejoría significativa. No obstante, no se recomienda por la falta de evidencia sobre su seguridad.</a:t>
                      </a:r>
                      <a:endParaRPr lang="es-ES" sz="1600" dirty="0">
                        <a:effectLst/>
                        <a:latin typeface="Times New Roman" panose="02020603050405020304" pitchFamily="18" charset="0"/>
                        <a:ea typeface="Times New Roman" panose="02020603050405020304" pitchFamily="18" charset="0"/>
                      </a:endParaRPr>
                    </a:p>
                  </a:txBody>
                  <a:tcPr marL="68580" marR="68580" marT="0" marB="0" anchor="ctr">
                    <a:lnL w="19050" cap="flat" cmpd="sng" algn="ctr">
                      <a:solidFill>
                        <a:srgbClr val="595959"/>
                      </a:solidFill>
                      <a:prstDash val="solid"/>
                      <a:round/>
                      <a:headEnd type="none" w="med" len="med"/>
                      <a:tailEnd type="none" w="med" len="med"/>
                    </a:lnL>
                    <a:lnR w="19050" cap="flat" cmpd="sng" algn="ctr">
                      <a:solidFill>
                        <a:srgbClr val="595959"/>
                      </a:solidFill>
                      <a:prstDash val="solid"/>
                      <a:round/>
                      <a:headEnd type="none" w="med" len="med"/>
                      <a:tailEnd type="none" w="med" len="med"/>
                    </a:lnR>
                    <a:lnT w="19050" cap="flat" cmpd="sng" algn="ctr">
                      <a:solidFill>
                        <a:srgbClr val="595959"/>
                      </a:solidFill>
                      <a:prstDash val="solid"/>
                      <a:round/>
                      <a:headEnd type="none" w="med" len="med"/>
                      <a:tailEnd type="none" w="med" len="med"/>
                    </a:lnT>
                    <a:lnB w="19050" cap="flat" cmpd="sng" algn="ctr">
                      <a:solidFill>
                        <a:srgbClr val="595959"/>
                      </a:solidFill>
                      <a:prstDash val="solid"/>
                      <a:round/>
                      <a:headEnd type="none" w="med" len="med"/>
                      <a:tailEnd type="none" w="med" len="med"/>
                    </a:lnB>
                    <a:solidFill>
                      <a:srgbClr val="F2F2F2"/>
                    </a:solidFill>
                  </a:tcPr>
                </a:tc>
                <a:tc gridSpan="2">
                  <a:txBody>
                    <a:bodyPr/>
                    <a:lstStyle/>
                    <a:p>
                      <a:pPr>
                        <a:spcAft>
                          <a:spcPts val="0"/>
                        </a:spcAft>
                      </a:pPr>
                      <a:r>
                        <a:rPr lang="es-ES" sz="1600" b="1" dirty="0">
                          <a:effectLst/>
                          <a:latin typeface="Arial Narrow" panose="020B0606020202030204" pitchFamily="34" charset="0"/>
                          <a:ea typeface="Times New Roman" panose="02020603050405020304" pitchFamily="18" charset="0"/>
                          <a:cs typeface="Arial" panose="020B0604020202020204" pitchFamily="34" charset="0"/>
                        </a:rPr>
                        <a:t>(ND): </a:t>
                      </a:r>
                      <a:r>
                        <a:rPr lang="es-ES" sz="1600" dirty="0" err="1">
                          <a:effectLst/>
                          <a:latin typeface="Arial Narrow" panose="020B0606020202030204" pitchFamily="34" charset="0"/>
                          <a:ea typeface="Times New Roman" panose="02020603050405020304" pitchFamily="18" charset="0"/>
                          <a:cs typeface="Arial" panose="020B0604020202020204" pitchFamily="34" charset="0"/>
                        </a:rPr>
                        <a:t>troxerutina</a:t>
                      </a:r>
                      <a:r>
                        <a:rPr lang="es-ES" sz="1600" dirty="0">
                          <a:effectLst/>
                          <a:latin typeface="Arial Narrow" panose="020B0606020202030204" pitchFamily="34" charset="0"/>
                          <a:ea typeface="Times New Roman" panose="02020603050405020304" pitchFamily="18" charset="0"/>
                          <a:cs typeface="Arial" panose="020B0604020202020204" pitchFamily="34" charset="0"/>
                        </a:rPr>
                        <a:t>.</a:t>
                      </a:r>
                      <a:endParaRPr lang="es-ES" sz="1600" dirty="0">
                        <a:effectLst/>
                        <a:latin typeface="Times New Roman" panose="02020603050405020304" pitchFamily="18" charset="0"/>
                        <a:ea typeface="Times New Roman" panose="02020603050405020304" pitchFamily="18" charset="0"/>
                      </a:endParaRPr>
                    </a:p>
                  </a:txBody>
                  <a:tcPr marL="68580" marR="68580" marT="0" marB="0" anchor="ctr">
                    <a:lnL w="19050" cap="flat" cmpd="sng" algn="ctr">
                      <a:solidFill>
                        <a:srgbClr val="595959"/>
                      </a:solidFill>
                      <a:prstDash val="solid"/>
                      <a:round/>
                      <a:headEnd type="none" w="med" len="med"/>
                      <a:tailEnd type="none" w="med" len="med"/>
                    </a:lnL>
                    <a:lnR w="19050" cap="flat" cmpd="sng" algn="ctr">
                      <a:solidFill>
                        <a:srgbClr val="595959"/>
                      </a:solidFill>
                      <a:prstDash val="solid"/>
                      <a:round/>
                      <a:headEnd type="none" w="med" len="med"/>
                      <a:tailEnd type="none" w="med" len="med"/>
                    </a:lnR>
                    <a:lnT w="19050" cap="flat" cmpd="sng" algn="ctr">
                      <a:solidFill>
                        <a:srgbClr val="595959"/>
                      </a:solidFill>
                      <a:prstDash val="solid"/>
                      <a:round/>
                      <a:headEnd type="none" w="med" len="med"/>
                      <a:tailEnd type="none" w="med" len="med"/>
                    </a:lnT>
                    <a:lnB w="19050" cap="flat" cmpd="sng" algn="ctr">
                      <a:solidFill>
                        <a:srgbClr val="595959"/>
                      </a:solidFill>
                      <a:prstDash val="solid"/>
                      <a:round/>
                      <a:headEnd type="none" w="med" len="med"/>
                      <a:tailEnd type="none" w="med" len="med"/>
                    </a:lnB>
                    <a:solidFill>
                      <a:srgbClr val="F2F2F2"/>
                    </a:solidFill>
                  </a:tcPr>
                </a:tc>
                <a:tc hMerge="1">
                  <a:txBody>
                    <a:bodyPr/>
                    <a:lstStyle/>
                    <a:p>
                      <a:pPr>
                        <a:spcAft>
                          <a:spcPts val="0"/>
                        </a:spcAft>
                      </a:pPr>
                      <a:r>
                        <a:rPr lang="es-ES" sz="1600" b="1" dirty="0">
                          <a:effectLst/>
                          <a:latin typeface="Arial Narrow" panose="020B0606020202030204" pitchFamily="34" charset="0"/>
                          <a:ea typeface="Times New Roman" panose="02020603050405020304" pitchFamily="18" charset="0"/>
                          <a:cs typeface="Arial" panose="020B0604020202020204" pitchFamily="34" charset="0"/>
                        </a:rPr>
                        <a:t>(ND): </a:t>
                      </a:r>
                      <a:r>
                        <a:rPr lang="es-ES" sz="1600" dirty="0" err="1">
                          <a:effectLst/>
                          <a:latin typeface="Arial Narrow" panose="020B0606020202030204" pitchFamily="34" charset="0"/>
                          <a:ea typeface="Times New Roman" panose="02020603050405020304" pitchFamily="18" charset="0"/>
                          <a:cs typeface="Arial" panose="020B0604020202020204" pitchFamily="34" charset="0"/>
                        </a:rPr>
                        <a:t>troxerutina</a:t>
                      </a:r>
                      <a:r>
                        <a:rPr lang="es-ES" sz="1600" dirty="0">
                          <a:effectLst/>
                          <a:latin typeface="Arial Narrow" panose="020B0606020202030204" pitchFamily="34" charset="0"/>
                          <a:ea typeface="Times New Roman" panose="02020603050405020304" pitchFamily="18" charset="0"/>
                          <a:cs typeface="Arial" panose="020B0604020202020204" pitchFamily="34" charset="0"/>
                        </a:rPr>
                        <a:t>.</a:t>
                      </a:r>
                      <a:endParaRPr lang="es-ES" sz="1600" dirty="0">
                        <a:effectLst/>
                        <a:latin typeface="Times New Roman" panose="02020603050405020304" pitchFamily="18" charset="0"/>
                        <a:ea typeface="Times New Roman" panose="02020603050405020304" pitchFamily="18" charset="0"/>
                      </a:endParaRPr>
                    </a:p>
                  </a:txBody>
                  <a:tcPr marL="68580" marR="68580" marT="0" marB="0" anchor="ctr">
                    <a:lnL w="19050" cap="flat" cmpd="sng" algn="ctr">
                      <a:solidFill>
                        <a:srgbClr val="595959"/>
                      </a:solidFill>
                      <a:prstDash val="solid"/>
                      <a:round/>
                      <a:headEnd type="none" w="med" len="med"/>
                      <a:tailEnd type="none" w="med" len="med"/>
                    </a:lnL>
                    <a:lnR w="19050" cap="flat" cmpd="sng" algn="ctr">
                      <a:solidFill>
                        <a:srgbClr val="595959"/>
                      </a:solidFill>
                      <a:prstDash val="solid"/>
                      <a:round/>
                      <a:headEnd type="none" w="med" len="med"/>
                      <a:tailEnd type="none" w="med" len="med"/>
                    </a:lnR>
                    <a:lnT w="19050" cap="flat" cmpd="sng" algn="ctr">
                      <a:solidFill>
                        <a:srgbClr val="595959"/>
                      </a:solidFill>
                      <a:prstDash val="solid"/>
                      <a:round/>
                      <a:headEnd type="none" w="med" len="med"/>
                      <a:tailEnd type="none" w="med" len="med"/>
                    </a:lnT>
                    <a:lnB w="19050" cap="flat" cmpd="sng" algn="ctr">
                      <a:solidFill>
                        <a:srgbClr val="595959"/>
                      </a:solidFill>
                      <a:prstDash val="solid"/>
                      <a:round/>
                      <a:headEnd type="none" w="med" len="med"/>
                      <a:tailEnd type="none" w="med" len="med"/>
                    </a:lnB>
                    <a:solidFill>
                      <a:srgbClr val="F2F2F2"/>
                    </a:solidFill>
                  </a:tcPr>
                </a:tc>
                <a:extLst>
                  <a:ext uri="{0D108BD9-81ED-4DB2-BD59-A6C34878D82A}">
                    <a16:rowId xmlns:a16="http://schemas.microsoft.com/office/drawing/2014/main" val="1936332785"/>
                  </a:ext>
                </a:extLst>
              </a:tr>
              <a:tr h="342265">
                <a:tc gridSpan="3">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Arial" panose="020B0604020202020204" pitchFamily="34" charset="0"/>
                        </a:rPr>
                        <a:t>(*)</a:t>
                      </a:r>
                      <a:r>
                        <a:rPr kumimoji="0" lang="es-ES" sz="1200" b="0"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Arial" panose="020B0604020202020204" pitchFamily="34" charset="0"/>
                        </a:rPr>
                        <a:t> Clasificación </a:t>
                      </a:r>
                      <a:r>
                        <a:rPr kumimoji="0" lang="es-ES" sz="1200" b="0" i="1" u="sng" strike="noStrike" kern="1200" cap="none" spc="0" normalizeH="0" baseline="0" noProof="0" dirty="0">
                          <a:ln>
                            <a:noFill/>
                          </a:ln>
                          <a:solidFill>
                            <a:srgbClr val="0000FF"/>
                          </a:solidFill>
                          <a:effectLst/>
                          <a:uLnTx/>
                          <a:uFillTx/>
                          <a:latin typeface="Arial Narrow" panose="020B0606020202030204" pitchFamily="34" charset="0"/>
                          <a:ea typeface="Times New Roman" panose="02020603050405020304" pitchFamily="18" charset="0"/>
                          <a:cs typeface="Arial" panose="020B0604020202020204" pitchFamily="34" charset="0"/>
                          <a:hlinkClick r:id="rId2">
                            <a:extLst>
                              <a:ext uri="{A12FA001-AC4F-418D-AE19-62706E023703}">
                                <ahyp:hlinkClr xmlns="" xmlns:ahyp="http://schemas.microsoft.com/office/drawing/2018/hyperlinkcolor" val="tx"/>
                              </a:ext>
                            </a:extLst>
                          </a:hlinkClick>
                        </a:rPr>
                        <a:t>Micromedex</a:t>
                      </a:r>
                      <a:r>
                        <a:rPr kumimoji="0" lang="es-ES" sz="1200" b="0"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Arial" panose="020B0604020202020204" pitchFamily="34" charset="0"/>
                        </a:rPr>
                        <a:t>® </a:t>
                      </a:r>
                      <a:endParaRPr kumimoji="0" lang="es-ES" sz="1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_tradnl" sz="1200" b="1"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Arial" panose="020B0604020202020204" pitchFamily="34" charset="0"/>
                        </a:rPr>
                        <a:t>(1):</a:t>
                      </a:r>
                      <a:r>
                        <a:rPr kumimoji="0" lang="es-ES_tradnl" sz="1200" b="0"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Arial" panose="020B0604020202020204" pitchFamily="34" charset="0"/>
                        </a:rPr>
                        <a:t> Riesgo fetal mínimo; </a:t>
                      </a:r>
                      <a:r>
                        <a:rPr kumimoji="0" lang="es-ES_tradnl" sz="1200" b="1"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Arial" panose="020B0604020202020204" pitchFamily="34" charset="0"/>
                        </a:rPr>
                        <a:t>(2):</a:t>
                      </a:r>
                      <a:r>
                        <a:rPr kumimoji="0" lang="es-ES_tradnl" sz="1200" b="0"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Arial" panose="020B0604020202020204" pitchFamily="34" charset="0"/>
                        </a:rPr>
                        <a:t> No puede excluirse riesgo fetal; </a:t>
                      </a:r>
                      <a:r>
                        <a:rPr kumimoji="0" lang="es-ES_tradnl" sz="1200" b="1"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Arial" panose="020B0604020202020204" pitchFamily="34" charset="0"/>
                        </a:rPr>
                        <a:t>(3):</a:t>
                      </a:r>
                      <a:r>
                        <a:rPr kumimoji="0" lang="es-ES_tradnl" sz="1200" b="0"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Arial" panose="020B0604020202020204" pitchFamily="34" charset="0"/>
                        </a:rPr>
                        <a:t> Puede causar riesgo fetal; </a:t>
                      </a:r>
                      <a:r>
                        <a:rPr kumimoji="0" lang="es-ES_tradnl" sz="1200" b="1"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Arial" panose="020B0604020202020204" pitchFamily="34" charset="0"/>
                        </a:rPr>
                        <a:t>(4):</a:t>
                      </a:r>
                      <a:r>
                        <a:rPr kumimoji="0" lang="es-ES_tradnl" sz="1200" b="0"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Arial" panose="020B0604020202020204" pitchFamily="34" charset="0"/>
                        </a:rPr>
                        <a:t> Daño fetal demostrado; </a:t>
                      </a:r>
                      <a:r>
                        <a:rPr kumimoji="0" lang="es-ES_tradnl" sz="1200" b="1"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Arial" panose="020B0604020202020204" pitchFamily="34" charset="0"/>
                        </a:rPr>
                        <a:t>(5):</a:t>
                      </a:r>
                      <a:r>
                        <a:rPr kumimoji="0" lang="es-ES_tradnl" sz="1200" b="0"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Arial" panose="020B0604020202020204" pitchFamily="34" charset="0"/>
                        </a:rPr>
                        <a:t> Contraindicado; </a:t>
                      </a:r>
                      <a:r>
                        <a:rPr kumimoji="0" lang="es-ES_tradnl" sz="1200" b="1"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mn-cs"/>
                        </a:rPr>
                        <a:t>(</a:t>
                      </a:r>
                      <a:r>
                        <a:rPr kumimoji="0" lang="es-ES" sz="1200" b="1"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Arial" panose="020B0604020202020204" pitchFamily="34" charset="0"/>
                        </a:rPr>
                        <a:t>ND):</a:t>
                      </a:r>
                      <a:r>
                        <a:rPr kumimoji="0" lang="es-ES" sz="1200" b="0"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Arial" panose="020B0604020202020204" pitchFamily="34" charset="0"/>
                        </a:rPr>
                        <a:t> Información no disponible.</a:t>
                      </a:r>
                      <a:endParaRPr kumimoji="0" lang="es-ES" sz="1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a:txBody>
                  <a:tcPr marL="68580" marR="68580" marT="0" marB="0">
                    <a:lnL w="19050" cap="flat" cmpd="sng" algn="ctr">
                      <a:solidFill>
                        <a:srgbClr val="595959"/>
                      </a:solidFill>
                      <a:prstDash val="solid"/>
                      <a:round/>
                      <a:headEnd type="none" w="med" len="med"/>
                      <a:tailEnd type="none" w="med" len="med"/>
                    </a:lnL>
                    <a:lnR w="19050" cap="flat" cmpd="sng" algn="ctr">
                      <a:solidFill>
                        <a:srgbClr val="595959"/>
                      </a:solidFill>
                      <a:prstDash val="solid"/>
                      <a:round/>
                      <a:headEnd type="none" w="med" len="med"/>
                      <a:tailEnd type="none" w="med" len="med"/>
                    </a:lnR>
                    <a:lnT w="19050" cap="flat" cmpd="sng" algn="ctr">
                      <a:solidFill>
                        <a:srgbClr val="595959"/>
                      </a:solidFill>
                      <a:prstDash val="solid"/>
                      <a:round/>
                      <a:headEnd type="none" w="med" len="med"/>
                      <a:tailEnd type="none" w="med" len="med"/>
                    </a:lnT>
                    <a:lnB w="19050" cap="flat" cmpd="sng" algn="ctr">
                      <a:solidFill>
                        <a:srgbClr val="595959"/>
                      </a:solidFill>
                      <a:prstDash val="solid"/>
                      <a:round/>
                      <a:headEnd type="none" w="med" len="med"/>
                      <a:tailEnd type="none" w="med" len="med"/>
                    </a:lnB>
                  </a:tcPr>
                </a:tc>
                <a:tc hMerge="1">
                  <a:txBody>
                    <a:bodyPr/>
                    <a:lstStyle/>
                    <a:p>
                      <a:endParaRPr lang="es-ES"/>
                    </a:p>
                  </a:txBody>
                  <a:tcPr/>
                </a:tc>
                <a:tc hMerge="1">
                  <a:txBody>
                    <a:bodyPr/>
                    <a:lstStyle/>
                    <a:p>
                      <a:pPr algn="just">
                        <a:spcAft>
                          <a:spcPts val="0"/>
                        </a:spcAft>
                      </a:pPr>
                      <a:endParaRPr lang="es-ES" sz="1600" dirty="0">
                        <a:effectLst/>
                        <a:latin typeface="Times New Roman" panose="02020603050405020304" pitchFamily="18" charset="0"/>
                        <a:ea typeface="Times New Roman" panose="02020603050405020304" pitchFamily="18" charset="0"/>
                      </a:endParaRPr>
                    </a:p>
                  </a:txBody>
                  <a:tcPr marL="68580" marR="68580" marT="0" marB="0">
                    <a:lnL w="19050" cap="flat" cmpd="sng" algn="ctr">
                      <a:solidFill>
                        <a:srgbClr val="595959"/>
                      </a:solidFill>
                      <a:prstDash val="solid"/>
                      <a:round/>
                      <a:headEnd type="none" w="med" len="med"/>
                      <a:tailEnd type="none" w="med" len="med"/>
                    </a:lnL>
                    <a:lnR w="19050" cap="flat" cmpd="sng" algn="ctr">
                      <a:solidFill>
                        <a:srgbClr val="595959"/>
                      </a:solidFill>
                      <a:prstDash val="solid"/>
                      <a:round/>
                      <a:headEnd type="none" w="med" len="med"/>
                      <a:tailEnd type="none" w="med" len="med"/>
                    </a:lnR>
                    <a:lnT w="19050" cap="flat" cmpd="sng" algn="ctr">
                      <a:solidFill>
                        <a:srgbClr val="595959"/>
                      </a:solidFill>
                      <a:prstDash val="solid"/>
                      <a:round/>
                      <a:headEnd type="none" w="med" len="med"/>
                      <a:tailEnd type="none" w="med" len="med"/>
                    </a:lnT>
                    <a:lnB w="19050" cap="flat" cmpd="sng" algn="ctr">
                      <a:solidFill>
                        <a:srgbClr val="595959"/>
                      </a:solidFill>
                      <a:prstDash val="solid"/>
                      <a:round/>
                      <a:headEnd type="none" w="med" len="med"/>
                      <a:tailEnd type="none" w="med" len="med"/>
                    </a:lnB>
                  </a:tcPr>
                </a:tc>
                <a:extLst>
                  <a:ext uri="{0D108BD9-81ED-4DB2-BD59-A6C34878D82A}">
                    <a16:rowId xmlns:a16="http://schemas.microsoft.com/office/drawing/2014/main" val="1016549180"/>
                  </a:ext>
                </a:extLst>
              </a:tr>
            </a:tbl>
          </a:graphicData>
        </a:graphic>
      </p:graphicFrame>
      <p:sp>
        <p:nvSpPr>
          <p:cNvPr id="5" name="Rectangle 2">
            <a:extLst>
              <a:ext uri="{FF2B5EF4-FFF2-40B4-BE49-F238E27FC236}">
                <a16:creationId xmlns:a16="http://schemas.microsoft.com/office/drawing/2014/main" id="{96A98110-35BE-4189-89D7-22C46E724230}"/>
              </a:ext>
            </a:extLst>
          </p:cNvPr>
          <p:cNvSpPr>
            <a:spLocks noChangeArrowheads="1"/>
          </p:cNvSpPr>
          <p:nvPr/>
        </p:nvSpPr>
        <p:spPr bwMode="auto">
          <a:xfrm>
            <a:off x="1187624" y="342528"/>
            <a:ext cx="496855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s-ES_tradnl" altLang="es-ES" sz="2000" b="1" dirty="0">
                <a:solidFill>
                  <a:srgbClr val="EF3340"/>
                </a:solidFill>
                <a:latin typeface="Arial Narrow" panose="020B0606020202030204" pitchFamily="34" charset="0"/>
              </a:rPr>
              <a:t>Tratamiento farmacológico de las hemorroides</a:t>
            </a:r>
            <a:endParaRPr lang="es-ES" altLang="es-ES" sz="2000" b="1" dirty="0">
              <a:solidFill>
                <a:srgbClr val="EF3340"/>
              </a:solidFill>
              <a:latin typeface="Arial Narrow" panose="020B0606020202030204" pitchFamily="34" charset="0"/>
            </a:endParaRPr>
          </a:p>
        </p:txBody>
      </p:sp>
    </p:spTree>
    <p:extLst>
      <p:ext uri="{BB962C8B-B14F-4D97-AF65-F5344CB8AC3E}">
        <p14:creationId xmlns:p14="http://schemas.microsoft.com/office/powerpoint/2010/main" val="40467148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56D7D0F4-7527-4D64-B887-F11E4C1791E4}"/>
              </a:ext>
            </a:extLst>
          </p:cNvPr>
          <p:cNvSpPr txBox="1">
            <a:spLocks noChangeArrowheads="1"/>
          </p:cNvSpPr>
          <p:nvPr/>
        </p:nvSpPr>
        <p:spPr bwMode="auto">
          <a:xfrm>
            <a:off x="1259632" y="116632"/>
            <a:ext cx="7704856" cy="72008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marL="0" marR="0" lvl="0" indent="0" algn="just" defTabSz="914400" rtl="0" eaLnBrk="1" fontAlgn="base" latinLnBrk="0" hangingPunct="1">
              <a:lnSpc>
                <a:spcPct val="100000"/>
              </a:lnSpc>
              <a:spcBef>
                <a:spcPct val="0"/>
              </a:spcBef>
              <a:spcAft>
                <a:spcPts val="0"/>
              </a:spcAft>
              <a:buClrTx/>
              <a:buSzTx/>
              <a:buFontTx/>
              <a:buNone/>
              <a:tabLst/>
              <a:defRPr/>
            </a:pPr>
            <a:r>
              <a:rPr kumimoji="0" lang="es-ES_tradnl" sz="3200" b="1" i="0" u="none" strike="noStrike" kern="1200" cap="none" spc="0" normalizeH="0" baseline="0" noProof="0" dirty="0">
                <a:ln>
                  <a:noFill/>
                </a:ln>
                <a:solidFill>
                  <a:srgbClr val="EF3340"/>
                </a:solidFill>
                <a:effectLst/>
                <a:uLnTx/>
                <a:uFillTx/>
                <a:ea typeface="Times New Roman" panose="02020603050405020304" pitchFamily="18" charset="0"/>
                <a:cs typeface="Arial" panose="020B0604020202020204" pitchFamily="34" charset="0"/>
              </a:rPr>
              <a:t>Anemia por déficit de hierro </a:t>
            </a:r>
            <a:endParaRPr kumimoji="0" lang="es-ES" sz="3200" b="0" i="0" u="none" strike="noStrike" kern="1200" cap="none" spc="0" normalizeH="0" baseline="0" noProof="0" dirty="0">
              <a:ln>
                <a:noFill/>
              </a:ln>
              <a:solidFill>
                <a:srgbClr val="000000"/>
              </a:solidFill>
              <a:effectLst/>
              <a:uLnTx/>
              <a:uFillTx/>
              <a:ea typeface="Times New Roman" panose="02020603050405020304" pitchFamily="18" charset="0"/>
              <a:cs typeface="Arial"/>
            </a:endParaRPr>
          </a:p>
        </p:txBody>
      </p:sp>
      <p:sp>
        <p:nvSpPr>
          <p:cNvPr id="3" name="Rectángulo 2">
            <a:extLst>
              <a:ext uri="{FF2B5EF4-FFF2-40B4-BE49-F238E27FC236}">
                <a16:creationId xmlns:a16="http://schemas.microsoft.com/office/drawing/2014/main" id="{98E3DE1E-DD7B-48AA-A5DE-F11709C30D79}"/>
              </a:ext>
            </a:extLst>
          </p:cNvPr>
          <p:cNvSpPr/>
          <p:nvPr/>
        </p:nvSpPr>
        <p:spPr>
          <a:xfrm>
            <a:off x="1115616" y="1052736"/>
            <a:ext cx="7776864" cy="738664"/>
          </a:xfrm>
          <a:prstGeom prst="rect">
            <a:avLst/>
          </a:prstGeom>
        </p:spPr>
        <p:txBody>
          <a:bodyPr wrap="square">
            <a:spAutoFit/>
          </a:bodyPr>
          <a:lstStyle/>
          <a:p>
            <a:pPr marL="285750" lvl="0" indent="-285750" algn="just">
              <a:buFont typeface="Wingdings" panose="05000000000000000000" pitchFamily="2" charset="2"/>
              <a:buChar char="q"/>
            </a:pPr>
            <a:r>
              <a:rPr lang="es-ES_tradnl" sz="1400" dirty="0"/>
              <a:t>Se considera que la anemia afecta aproximadamente al 30-40% de las embarazadas, siendo el déficit de Hierro el más frecuente. La anemia ferropénica puede inducir en el feto</a:t>
            </a:r>
            <a:r>
              <a:rPr kumimoji="0" lang="es-ES_tradnl" sz="1400" b="0" i="0" u="none" strike="noStrike" kern="1200" cap="none" spc="0" normalizeH="0" baseline="0" noProof="0" dirty="0">
                <a:ln>
                  <a:noFill/>
                </a:ln>
                <a:solidFill>
                  <a:srgbClr val="000000"/>
                </a:solidFill>
                <a:effectLst/>
                <a:uLnTx/>
                <a:uFillTx/>
              </a:rPr>
              <a:t> diferentes alteraciones y secuelas.</a:t>
            </a:r>
          </a:p>
        </p:txBody>
      </p:sp>
      <p:sp>
        <p:nvSpPr>
          <p:cNvPr id="4" name="Rectángulo 3">
            <a:extLst>
              <a:ext uri="{FF2B5EF4-FFF2-40B4-BE49-F238E27FC236}">
                <a16:creationId xmlns:a16="http://schemas.microsoft.com/office/drawing/2014/main" id="{98E3DE1E-DD7B-48AA-A5DE-F11709C30D79}"/>
              </a:ext>
            </a:extLst>
          </p:cNvPr>
          <p:cNvSpPr/>
          <p:nvPr/>
        </p:nvSpPr>
        <p:spPr>
          <a:xfrm>
            <a:off x="1259632" y="2369202"/>
            <a:ext cx="3485536" cy="1815882"/>
          </a:xfrm>
          <a:prstGeom prst="rect">
            <a:avLst/>
          </a:prstGeom>
        </p:spPr>
        <p:txBody>
          <a:bodyPr wrap="square">
            <a:spAutoFit/>
          </a:bodyPr>
          <a:lstStyle/>
          <a:p>
            <a:pPr marL="0" marR="0" lvl="0" indent="0" algn="l" defTabSz="914400" rtl="0" eaLnBrk="0" fontAlgn="base" latinLnBrk="0" hangingPunct="0">
              <a:lnSpc>
                <a:spcPct val="150000"/>
              </a:lnSpc>
              <a:spcBef>
                <a:spcPct val="0"/>
              </a:spcBef>
              <a:spcAft>
                <a:spcPct val="0"/>
              </a:spcAft>
              <a:buClrTx/>
              <a:buSzTx/>
              <a:buFontTx/>
              <a:buNone/>
              <a:tabLst/>
              <a:defRPr/>
            </a:pPr>
            <a:r>
              <a:rPr kumimoji="0" lang="es-ES" sz="16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Intervenciones no farmacológicas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s-E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p>
          <a:p>
            <a:pPr lvl="0" algn="just"/>
            <a:r>
              <a:rPr lang="es-ES_tradnl" sz="1400" dirty="0"/>
              <a:t>Es importante el asesoramiento dietético, ya que la cantidad de hierro absorbido depende de la cantidad de hierro de la dieta, su biodisponibilidad y requerimiento fisiológico. </a:t>
            </a:r>
            <a:endParaRPr kumimoji="0" lang="es-ES" sz="1400" b="0" i="0" u="none" strike="noStrike" kern="1200" cap="none" spc="0" normalizeH="0" baseline="0" noProof="0" dirty="0">
              <a:ln>
                <a:noFill/>
              </a:ln>
              <a:solidFill>
                <a:srgbClr val="000000"/>
              </a:solidFill>
              <a:effectLst/>
              <a:uLnTx/>
              <a:uFillTx/>
            </a:endParaRPr>
          </a:p>
        </p:txBody>
      </p:sp>
      <p:pic>
        <p:nvPicPr>
          <p:cNvPr id="5" name="Imagen 4"/>
          <p:cNvPicPr>
            <a:picLocks noChangeAspect="1"/>
          </p:cNvPicPr>
          <p:nvPr/>
        </p:nvPicPr>
        <p:blipFill rotWithShape="1">
          <a:blip r:embed="rId2" cstate="print">
            <a:extLst>
              <a:ext uri="{28A0092B-C50C-407E-A947-70E740481C1C}">
                <a14:useLocalDpi xmlns:a14="http://schemas.microsoft.com/office/drawing/2010/main" val="0"/>
              </a:ext>
            </a:extLst>
          </a:blip>
          <a:srcRect l="45544" t="6951" r="8417" b="18500"/>
          <a:stretch/>
        </p:blipFill>
        <p:spPr>
          <a:xfrm>
            <a:off x="5724128" y="2000456"/>
            <a:ext cx="1944216" cy="4452880"/>
          </a:xfrm>
          <a:prstGeom prst="rect">
            <a:avLst/>
          </a:prstGeom>
        </p:spPr>
      </p:pic>
    </p:spTree>
    <p:extLst>
      <p:ext uri="{BB962C8B-B14F-4D97-AF65-F5344CB8AC3E}">
        <p14:creationId xmlns:p14="http://schemas.microsoft.com/office/powerpoint/2010/main" val="25376495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a:extLst>
              <a:ext uri="{FF2B5EF4-FFF2-40B4-BE49-F238E27FC236}">
                <a16:creationId xmlns:a16="http://schemas.microsoft.com/office/drawing/2014/main" id="{170D293B-23EB-428E-BEB5-1856D472637F}"/>
              </a:ext>
            </a:extLst>
          </p:cNvPr>
          <p:cNvGraphicFramePr>
            <a:graphicFrameLocks noGrp="1"/>
          </p:cNvGraphicFramePr>
          <p:nvPr>
            <p:extLst>
              <p:ext uri="{D42A27DB-BD31-4B8C-83A1-F6EECF244321}">
                <p14:modId xmlns:p14="http://schemas.microsoft.com/office/powerpoint/2010/main" val="3900700252"/>
              </p:ext>
            </p:extLst>
          </p:nvPr>
        </p:nvGraphicFramePr>
        <p:xfrm>
          <a:off x="1115616" y="1447800"/>
          <a:ext cx="7886700" cy="3962400"/>
        </p:xfrm>
        <a:graphic>
          <a:graphicData uri="http://schemas.openxmlformats.org/drawingml/2006/table">
            <a:tbl>
              <a:tblPr firstRow="1" firstCol="1" bandRow="1"/>
              <a:tblGrid>
                <a:gridCol w="5023470">
                  <a:extLst>
                    <a:ext uri="{9D8B030D-6E8A-4147-A177-3AD203B41FA5}">
                      <a16:colId xmlns:a16="http://schemas.microsoft.com/office/drawing/2014/main" val="3023726550"/>
                    </a:ext>
                  </a:extLst>
                </a:gridCol>
                <a:gridCol w="2863230">
                  <a:extLst>
                    <a:ext uri="{9D8B030D-6E8A-4147-A177-3AD203B41FA5}">
                      <a16:colId xmlns:a16="http://schemas.microsoft.com/office/drawing/2014/main" val="3920787968"/>
                    </a:ext>
                  </a:extLst>
                </a:gridCol>
              </a:tblGrid>
              <a:tr h="0">
                <a:tc>
                  <a:txBody>
                    <a:bodyPr/>
                    <a:lstStyle/>
                    <a:p>
                      <a:pPr algn="ctr">
                        <a:spcAft>
                          <a:spcPts val="0"/>
                        </a:spcAft>
                      </a:pPr>
                      <a:r>
                        <a:rPr lang="es-ES" sz="1600" b="1">
                          <a:solidFill>
                            <a:srgbClr val="FFFFFF"/>
                          </a:solidFill>
                          <a:effectLst/>
                          <a:latin typeface="Arial Narrow" panose="020B0606020202030204" pitchFamily="34" charset="0"/>
                          <a:ea typeface="Times New Roman" panose="02020603050405020304" pitchFamily="18" charset="0"/>
                          <a:cs typeface="Arial" panose="020B0604020202020204" pitchFamily="34" charset="0"/>
                        </a:rPr>
                        <a:t>Consideraciones generales</a:t>
                      </a:r>
                      <a:endParaRPr lang="es-ES" sz="1600">
                        <a:effectLst/>
                        <a:latin typeface="Times New Roman" panose="02020603050405020304" pitchFamily="18" charset="0"/>
                        <a:ea typeface="Times New Roman" panose="02020603050405020304" pitchFamily="18" charset="0"/>
                      </a:endParaRPr>
                    </a:p>
                  </a:txBody>
                  <a:tcPr marL="68580" marR="68580" marT="0" marB="0" anchor="ctr">
                    <a:lnL w="19050" cap="flat" cmpd="sng" algn="ctr">
                      <a:solidFill>
                        <a:srgbClr val="595959"/>
                      </a:solidFill>
                      <a:prstDash val="solid"/>
                      <a:round/>
                      <a:headEnd type="none" w="med" len="med"/>
                      <a:tailEnd type="none" w="med" len="med"/>
                    </a:lnL>
                    <a:lnR w="19050" cap="flat" cmpd="sng" algn="ctr">
                      <a:solidFill>
                        <a:srgbClr val="595959"/>
                      </a:solidFill>
                      <a:prstDash val="solid"/>
                      <a:round/>
                      <a:headEnd type="none" w="med" len="med"/>
                      <a:tailEnd type="none" w="med" len="med"/>
                    </a:lnR>
                    <a:lnT w="19050" cap="flat" cmpd="sng" algn="ctr">
                      <a:solidFill>
                        <a:srgbClr val="595959"/>
                      </a:solidFill>
                      <a:prstDash val="solid"/>
                      <a:round/>
                      <a:headEnd type="none" w="med" len="med"/>
                      <a:tailEnd type="none" w="med" len="med"/>
                    </a:lnT>
                    <a:lnB w="19050" cap="flat" cmpd="sng" algn="ctr">
                      <a:solidFill>
                        <a:srgbClr val="595959"/>
                      </a:solidFill>
                      <a:prstDash val="solid"/>
                      <a:round/>
                      <a:headEnd type="none" w="med" len="med"/>
                      <a:tailEnd type="none" w="med" len="med"/>
                    </a:lnB>
                    <a:solidFill>
                      <a:srgbClr val="EF3340"/>
                    </a:solidFill>
                  </a:tcPr>
                </a:tc>
                <a:tc>
                  <a:txBody>
                    <a:bodyPr/>
                    <a:lstStyle/>
                    <a:p>
                      <a:pPr algn="ctr">
                        <a:spcAft>
                          <a:spcPts val="0"/>
                        </a:spcAft>
                      </a:pPr>
                      <a:r>
                        <a:rPr lang="es-ES" sz="1600" b="1" dirty="0">
                          <a:solidFill>
                            <a:srgbClr val="FFFFFF"/>
                          </a:solidFill>
                          <a:effectLst/>
                          <a:latin typeface="Arial Narrow" panose="020B0606020202030204" pitchFamily="34" charset="0"/>
                          <a:ea typeface="Times New Roman" panose="02020603050405020304" pitchFamily="18" charset="0"/>
                          <a:cs typeface="Arial" panose="020B0604020202020204" pitchFamily="34" charset="0"/>
                        </a:rPr>
                        <a:t>Riesgo potencial de</a:t>
                      </a:r>
                      <a:endParaRPr lang="es-ES" sz="1600" dirty="0">
                        <a:effectLst/>
                        <a:latin typeface="Times New Roman" panose="02020603050405020304" pitchFamily="18" charset="0"/>
                        <a:ea typeface="Times New Roman" panose="02020603050405020304" pitchFamily="18" charset="0"/>
                      </a:endParaRPr>
                    </a:p>
                    <a:p>
                      <a:pPr algn="ctr">
                        <a:spcAft>
                          <a:spcPts val="0"/>
                        </a:spcAft>
                      </a:pPr>
                      <a:r>
                        <a:rPr lang="es-ES" sz="1600" b="1" dirty="0">
                          <a:solidFill>
                            <a:srgbClr val="FFFFFF"/>
                          </a:solidFill>
                          <a:effectLst/>
                          <a:latin typeface="Arial Narrow" panose="020B0606020202030204" pitchFamily="34" charset="0"/>
                          <a:ea typeface="Times New Roman" panose="02020603050405020304" pitchFamily="18" charset="0"/>
                          <a:cs typeface="Arial" panose="020B0604020202020204" pitchFamily="34" charset="0"/>
                        </a:rPr>
                        <a:t>teratogenia (*)</a:t>
                      </a:r>
                      <a:endParaRPr lang="es-ES" sz="1600" dirty="0">
                        <a:effectLst/>
                        <a:latin typeface="Times New Roman" panose="02020603050405020304" pitchFamily="18" charset="0"/>
                        <a:ea typeface="Times New Roman" panose="02020603050405020304" pitchFamily="18" charset="0"/>
                      </a:endParaRPr>
                    </a:p>
                  </a:txBody>
                  <a:tcPr marL="68580" marR="68580" marT="0" marB="0">
                    <a:lnL w="19050" cap="flat" cmpd="sng" algn="ctr">
                      <a:solidFill>
                        <a:srgbClr val="595959"/>
                      </a:solidFill>
                      <a:prstDash val="solid"/>
                      <a:round/>
                      <a:headEnd type="none" w="med" len="med"/>
                      <a:tailEnd type="none" w="med" len="med"/>
                    </a:lnL>
                    <a:lnR w="19050" cap="flat" cmpd="sng" algn="ctr">
                      <a:solidFill>
                        <a:srgbClr val="595959"/>
                      </a:solidFill>
                      <a:prstDash val="solid"/>
                      <a:round/>
                      <a:headEnd type="none" w="med" len="med"/>
                      <a:tailEnd type="none" w="med" len="med"/>
                    </a:lnR>
                    <a:lnT w="19050" cap="flat" cmpd="sng" algn="ctr">
                      <a:solidFill>
                        <a:srgbClr val="595959"/>
                      </a:solidFill>
                      <a:prstDash val="solid"/>
                      <a:round/>
                      <a:headEnd type="none" w="med" len="med"/>
                      <a:tailEnd type="none" w="med" len="med"/>
                    </a:lnT>
                    <a:lnB w="19050" cap="flat" cmpd="sng" algn="ctr">
                      <a:solidFill>
                        <a:srgbClr val="595959"/>
                      </a:solidFill>
                      <a:prstDash val="solid"/>
                      <a:round/>
                      <a:headEnd type="none" w="med" len="med"/>
                      <a:tailEnd type="none" w="med" len="med"/>
                    </a:lnB>
                    <a:solidFill>
                      <a:srgbClr val="EF3340"/>
                    </a:solidFill>
                  </a:tcPr>
                </a:tc>
                <a:extLst>
                  <a:ext uri="{0D108BD9-81ED-4DB2-BD59-A6C34878D82A}">
                    <a16:rowId xmlns:a16="http://schemas.microsoft.com/office/drawing/2014/main" val="119424214"/>
                  </a:ext>
                </a:extLst>
              </a:tr>
              <a:tr h="0">
                <a:tc gridSpan="2">
                  <a:txBody>
                    <a:bodyPr/>
                    <a:lstStyle/>
                    <a:p>
                      <a:pPr algn="ctr">
                        <a:spcAft>
                          <a:spcPts val="0"/>
                        </a:spcAft>
                      </a:pPr>
                      <a:r>
                        <a:rPr lang="es-ES" sz="1600" b="1">
                          <a:effectLst/>
                          <a:latin typeface="Arial Narrow" panose="020B0606020202030204" pitchFamily="34" charset="0"/>
                          <a:ea typeface="Times New Roman" panose="02020603050405020304" pitchFamily="18" charset="0"/>
                          <a:cs typeface="Arial" panose="020B0604020202020204" pitchFamily="34" charset="0"/>
                        </a:rPr>
                        <a:t>Hierro oral</a:t>
                      </a:r>
                      <a:endParaRPr lang="es-ES" sz="1600">
                        <a:effectLst/>
                        <a:latin typeface="Times New Roman" panose="02020603050405020304" pitchFamily="18" charset="0"/>
                        <a:ea typeface="Times New Roman" panose="02020603050405020304" pitchFamily="18" charset="0"/>
                      </a:endParaRPr>
                    </a:p>
                  </a:txBody>
                  <a:tcPr marL="68580" marR="68580" marT="0" marB="0" anchor="ctr">
                    <a:lnL w="19050" cap="flat" cmpd="sng" algn="ctr">
                      <a:solidFill>
                        <a:srgbClr val="595959"/>
                      </a:solidFill>
                      <a:prstDash val="solid"/>
                      <a:round/>
                      <a:headEnd type="none" w="med" len="med"/>
                      <a:tailEnd type="none" w="med" len="med"/>
                    </a:lnL>
                    <a:lnR w="19050" cap="flat" cmpd="sng" algn="ctr">
                      <a:solidFill>
                        <a:srgbClr val="595959"/>
                      </a:solidFill>
                      <a:prstDash val="solid"/>
                      <a:round/>
                      <a:headEnd type="none" w="med" len="med"/>
                      <a:tailEnd type="none" w="med" len="med"/>
                    </a:lnR>
                    <a:lnT w="19050" cap="flat" cmpd="sng" algn="ctr">
                      <a:solidFill>
                        <a:srgbClr val="595959"/>
                      </a:solidFill>
                      <a:prstDash val="solid"/>
                      <a:round/>
                      <a:headEnd type="none" w="med" len="med"/>
                      <a:tailEnd type="none" w="med" len="med"/>
                    </a:lnT>
                    <a:lnB w="19050" cap="flat" cmpd="sng" algn="ctr">
                      <a:solidFill>
                        <a:srgbClr val="595959"/>
                      </a:solidFill>
                      <a:prstDash val="solid"/>
                      <a:round/>
                      <a:headEnd type="none" w="med" len="med"/>
                      <a:tailEnd type="none" w="med" len="med"/>
                    </a:lnB>
                    <a:solidFill>
                      <a:srgbClr val="FFE1E1"/>
                    </a:solidFill>
                  </a:tcPr>
                </a:tc>
                <a:tc hMerge="1">
                  <a:txBody>
                    <a:bodyPr/>
                    <a:lstStyle/>
                    <a:p>
                      <a:endParaRPr lang="es-ES"/>
                    </a:p>
                  </a:txBody>
                  <a:tcPr>
                    <a:lnL w="19050" cap="flat" cmpd="sng" algn="ctr">
                      <a:solidFill>
                        <a:srgbClr val="595959"/>
                      </a:solidFill>
                      <a:prstDash val="solid"/>
                      <a:round/>
                      <a:headEnd type="none" w="med" len="med"/>
                      <a:tailEnd type="none" w="med" len="med"/>
                    </a:lnL>
                    <a:lnT w="19050" cap="flat" cmpd="sng" algn="ctr">
                      <a:solidFill>
                        <a:srgbClr val="595959"/>
                      </a:solidFill>
                      <a:prstDash val="solid"/>
                      <a:round/>
                      <a:headEnd type="none" w="med" len="med"/>
                      <a:tailEnd type="none" w="med" len="med"/>
                    </a:lnT>
                  </a:tcPr>
                </a:tc>
                <a:extLst>
                  <a:ext uri="{0D108BD9-81ED-4DB2-BD59-A6C34878D82A}">
                    <a16:rowId xmlns:a16="http://schemas.microsoft.com/office/drawing/2014/main" val="2261881810"/>
                  </a:ext>
                </a:extLst>
              </a:tr>
              <a:tr h="0">
                <a:tc>
                  <a:txBody>
                    <a:bodyPr/>
                    <a:lstStyle/>
                    <a:p>
                      <a:pPr>
                        <a:spcAft>
                          <a:spcPts val="0"/>
                        </a:spcAft>
                      </a:pPr>
                      <a:r>
                        <a:rPr lang="es-ES" sz="1600" dirty="0">
                          <a:effectLst/>
                          <a:latin typeface="Arial Narrow" panose="020B0606020202030204" pitchFamily="34" charset="0"/>
                          <a:ea typeface="Times New Roman" panose="02020603050405020304" pitchFamily="18" charset="0"/>
                          <a:cs typeface="Arial" panose="020B0604020202020204" pitchFamily="34" charset="0"/>
                        </a:rPr>
                        <a:t>Las sales ferrosas (fumarato, sulfato y gluconato) muestran mejor absorción y biodisponibilidad que las sales férricas (</a:t>
                      </a:r>
                      <a:r>
                        <a:rPr lang="es-ES" sz="1600" dirty="0" err="1">
                          <a:effectLst/>
                          <a:latin typeface="Arial Narrow" panose="020B0606020202030204" pitchFamily="34" charset="0"/>
                          <a:ea typeface="Times New Roman" panose="02020603050405020304" pitchFamily="18" charset="0"/>
                          <a:cs typeface="Arial" panose="020B0604020202020204" pitchFamily="34" charset="0"/>
                        </a:rPr>
                        <a:t>proteinsuccinilato</a:t>
                      </a:r>
                      <a:r>
                        <a:rPr lang="es-ES" sz="1600" dirty="0">
                          <a:effectLst/>
                          <a:latin typeface="Arial Narrow" panose="020B0606020202030204" pitchFamily="34" charset="0"/>
                          <a:ea typeface="Times New Roman" panose="02020603050405020304" pitchFamily="18" charset="0"/>
                          <a:cs typeface="Arial" panose="020B0604020202020204" pitchFamily="34" charset="0"/>
                        </a:rPr>
                        <a:t> de hierro y </a:t>
                      </a:r>
                      <a:r>
                        <a:rPr lang="es-ES" sz="1600" dirty="0" err="1">
                          <a:effectLst/>
                          <a:latin typeface="Arial Narrow" panose="020B0606020202030204" pitchFamily="34" charset="0"/>
                          <a:ea typeface="Times New Roman" panose="02020603050405020304" pitchFamily="18" charset="0"/>
                          <a:cs typeface="Arial" panose="020B0604020202020204" pitchFamily="34" charset="0"/>
                        </a:rPr>
                        <a:t>ferrimanitol</a:t>
                      </a:r>
                      <a:r>
                        <a:rPr lang="es-ES" sz="1600" dirty="0">
                          <a:effectLst/>
                          <a:latin typeface="Arial Narrow" panose="020B0606020202030204" pitchFamily="34" charset="0"/>
                          <a:ea typeface="Times New Roman" panose="02020603050405020304" pitchFamily="18" charset="0"/>
                          <a:cs typeface="Arial" panose="020B0604020202020204" pitchFamily="34" charset="0"/>
                        </a:rPr>
                        <a:t> ovoalbúmina)</a:t>
                      </a:r>
                      <a:r>
                        <a:rPr lang="es-ES_tradnl" sz="1600" dirty="0">
                          <a:effectLst/>
                          <a:latin typeface="Arial Narrow" panose="020B0606020202030204" pitchFamily="34" charset="0"/>
                          <a:ea typeface="Times New Roman" panose="02020603050405020304" pitchFamily="18" charset="0"/>
                          <a:cs typeface="Arial" panose="020B0604020202020204" pitchFamily="34" charset="0"/>
                        </a:rPr>
                        <a:t>. </a:t>
                      </a:r>
                      <a:endParaRPr lang="es-ES" sz="1600" dirty="0">
                        <a:effectLst/>
                        <a:latin typeface="Times New Roman" panose="02020603050405020304" pitchFamily="18" charset="0"/>
                        <a:ea typeface="Times New Roman" panose="02020603050405020304" pitchFamily="18" charset="0"/>
                      </a:endParaRPr>
                    </a:p>
                  </a:txBody>
                  <a:tcPr marL="68580" marR="68580" marT="0" marB="0" anchor="ctr">
                    <a:lnL w="19050" cap="flat" cmpd="sng" algn="ctr">
                      <a:solidFill>
                        <a:srgbClr val="595959"/>
                      </a:solidFill>
                      <a:prstDash val="solid"/>
                      <a:round/>
                      <a:headEnd type="none" w="med" len="med"/>
                      <a:tailEnd type="none" w="med" len="med"/>
                    </a:lnL>
                    <a:lnR w="19050" cap="flat" cmpd="sng" algn="ctr">
                      <a:solidFill>
                        <a:srgbClr val="595959"/>
                      </a:solidFill>
                      <a:prstDash val="solid"/>
                      <a:round/>
                      <a:headEnd type="none" w="med" len="med"/>
                      <a:tailEnd type="none" w="med" len="med"/>
                    </a:lnR>
                    <a:lnT w="19050" cap="flat" cmpd="sng" algn="ctr">
                      <a:solidFill>
                        <a:srgbClr val="595959"/>
                      </a:solidFill>
                      <a:prstDash val="solid"/>
                      <a:round/>
                      <a:headEnd type="none" w="med" len="med"/>
                      <a:tailEnd type="none" w="med" len="med"/>
                    </a:lnT>
                    <a:lnB w="19050" cap="flat" cmpd="sng" algn="ctr">
                      <a:solidFill>
                        <a:srgbClr val="595959"/>
                      </a:solidFill>
                      <a:prstDash val="solid"/>
                      <a:round/>
                      <a:headEnd type="none" w="med" len="med"/>
                      <a:tailEnd type="none" w="med" len="med"/>
                    </a:lnB>
                    <a:solidFill>
                      <a:srgbClr val="F2F2F2"/>
                    </a:solidFill>
                  </a:tcPr>
                </a:tc>
                <a:tc>
                  <a:txBody>
                    <a:bodyPr/>
                    <a:lstStyle/>
                    <a:p>
                      <a:pPr marL="109220" indent="-109220">
                        <a:spcAft>
                          <a:spcPts val="0"/>
                        </a:spcAft>
                      </a:pPr>
                      <a:r>
                        <a:rPr lang="es-ES" sz="1600" b="1" dirty="0">
                          <a:effectLst/>
                          <a:latin typeface="Arial Narrow" panose="020B0606020202030204" pitchFamily="34" charset="0"/>
                          <a:ea typeface="Times New Roman" panose="02020603050405020304" pitchFamily="18" charset="0"/>
                          <a:cs typeface="Arial" panose="020B0604020202020204" pitchFamily="34" charset="0"/>
                        </a:rPr>
                        <a:t>(2):</a:t>
                      </a:r>
                      <a:r>
                        <a:rPr lang="es-ES" sz="1600" dirty="0">
                          <a:effectLst/>
                          <a:latin typeface="Arial Narrow" panose="020B0606020202030204" pitchFamily="34" charset="0"/>
                          <a:ea typeface="Times New Roman" panose="02020603050405020304" pitchFamily="18" charset="0"/>
                          <a:cs typeface="Arial" panose="020B0604020202020204" pitchFamily="34" charset="0"/>
                        </a:rPr>
                        <a:t> gluconato hierro, </a:t>
                      </a:r>
                      <a:endParaRPr lang="es-ES" sz="1600" dirty="0">
                        <a:effectLst/>
                        <a:latin typeface="Times New Roman" panose="02020603050405020304" pitchFamily="18" charset="0"/>
                        <a:ea typeface="Times New Roman" panose="02020603050405020304" pitchFamily="18" charset="0"/>
                      </a:endParaRPr>
                    </a:p>
                    <a:p>
                      <a:pPr indent="109220">
                        <a:spcAft>
                          <a:spcPts val="0"/>
                        </a:spcAft>
                      </a:pPr>
                      <a:r>
                        <a:rPr lang="es-ES" sz="1600" dirty="0">
                          <a:effectLst/>
                          <a:latin typeface="Arial Narrow" panose="020B0606020202030204" pitchFamily="34" charset="0"/>
                          <a:ea typeface="Times New Roman" panose="02020603050405020304" pitchFamily="18" charset="0"/>
                          <a:cs typeface="Arial" panose="020B0604020202020204" pitchFamily="34" charset="0"/>
                        </a:rPr>
                        <a:t>    hierro (II) sulfato.</a:t>
                      </a:r>
                      <a:endParaRPr lang="es-ES" sz="1600" dirty="0">
                        <a:effectLst/>
                        <a:latin typeface="Times New Roman" panose="02020603050405020304" pitchFamily="18" charset="0"/>
                        <a:ea typeface="Times New Roman" panose="02020603050405020304" pitchFamily="18" charset="0"/>
                      </a:endParaRPr>
                    </a:p>
                    <a:p>
                      <a:pPr>
                        <a:spcAft>
                          <a:spcPts val="0"/>
                        </a:spcAft>
                      </a:pPr>
                      <a:r>
                        <a:rPr lang="es-ES" sz="1600" b="1" dirty="0">
                          <a:effectLst/>
                          <a:latin typeface="Arial Narrow" panose="020B0606020202030204" pitchFamily="34" charset="0"/>
                          <a:ea typeface="Times New Roman" panose="02020603050405020304" pitchFamily="18" charset="0"/>
                          <a:cs typeface="Arial" panose="020B0604020202020204" pitchFamily="34" charset="0"/>
                        </a:rPr>
                        <a:t>(ND): </a:t>
                      </a:r>
                      <a:r>
                        <a:rPr lang="es-ES" sz="1600" dirty="0" err="1">
                          <a:effectLst/>
                          <a:latin typeface="Arial Narrow" panose="020B0606020202030204" pitchFamily="34" charset="0"/>
                          <a:ea typeface="Times New Roman" panose="02020603050405020304" pitchFamily="18" charset="0"/>
                          <a:cs typeface="Arial" panose="020B0604020202020204" pitchFamily="34" charset="0"/>
                        </a:rPr>
                        <a:t>ferrimanitol</a:t>
                      </a:r>
                      <a:r>
                        <a:rPr lang="es-ES" sz="1600" dirty="0">
                          <a:effectLst/>
                          <a:latin typeface="Arial Narrow" panose="020B0606020202030204" pitchFamily="34" charset="0"/>
                          <a:ea typeface="Times New Roman" panose="02020603050405020304" pitchFamily="18" charset="0"/>
                          <a:cs typeface="Arial" panose="020B0604020202020204" pitchFamily="34" charset="0"/>
                        </a:rPr>
                        <a:t> ovoalbúmina,</a:t>
                      </a:r>
                      <a:endParaRPr lang="es-ES" sz="1600" dirty="0">
                        <a:effectLst/>
                        <a:latin typeface="Times New Roman" panose="02020603050405020304" pitchFamily="18" charset="0"/>
                        <a:ea typeface="Times New Roman" panose="02020603050405020304" pitchFamily="18" charset="0"/>
                      </a:endParaRPr>
                    </a:p>
                    <a:p>
                      <a:pPr marL="198755" indent="-198755">
                        <a:spcAft>
                          <a:spcPts val="0"/>
                        </a:spcAft>
                      </a:pPr>
                      <a:r>
                        <a:rPr lang="es-ES" sz="1600" b="1" dirty="0">
                          <a:effectLst/>
                          <a:latin typeface="Arial Narrow" panose="020B0606020202030204" pitchFamily="34" charset="0"/>
                          <a:ea typeface="Times New Roman" panose="02020603050405020304" pitchFamily="18" charset="0"/>
                          <a:cs typeface="Arial" panose="020B0604020202020204" pitchFamily="34" charset="0"/>
                        </a:rPr>
                        <a:t>        </a:t>
                      </a:r>
                      <a:r>
                        <a:rPr lang="es-ES" sz="1600" dirty="0">
                          <a:effectLst/>
                          <a:latin typeface="Arial Narrow" panose="020B0606020202030204" pitchFamily="34" charset="0"/>
                          <a:ea typeface="Times New Roman" panose="02020603050405020304" pitchFamily="18" charset="0"/>
                          <a:cs typeface="Arial" panose="020B0604020202020204" pitchFamily="34" charset="0"/>
                        </a:rPr>
                        <a:t>  </a:t>
                      </a:r>
                      <a:r>
                        <a:rPr lang="es-ES" sz="1600" dirty="0" err="1">
                          <a:effectLst/>
                          <a:latin typeface="Arial Narrow" panose="020B0606020202030204" pitchFamily="34" charset="0"/>
                          <a:ea typeface="Times New Roman" panose="02020603050405020304" pitchFamily="18" charset="0"/>
                          <a:cs typeface="Arial" panose="020B0604020202020204" pitchFamily="34" charset="0"/>
                        </a:rPr>
                        <a:t>ferroglicina</a:t>
                      </a:r>
                      <a:r>
                        <a:rPr lang="es-ES" sz="1600" dirty="0">
                          <a:effectLst/>
                          <a:latin typeface="Arial Narrow" panose="020B0606020202030204" pitchFamily="34" charset="0"/>
                          <a:ea typeface="Times New Roman" panose="02020603050405020304" pitchFamily="18" charset="0"/>
                          <a:cs typeface="Arial" panose="020B0604020202020204" pitchFamily="34" charset="0"/>
                        </a:rPr>
                        <a:t> sulfato,    </a:t>
                      </a:r>
                      <a:endParaRPr lang="es-ES" sz="1600" dirty="0">
                        <a:effectLst/>
                        <a:latin typeface="Times New Roman" panose="02020603050405020304" pitchFamily="18" charset="0"/>
                        <a:ea typeface="Times New Roman" panose="02020603050405020304" pitchFamily="18" charset="0"/>
                      </a:endParaRPr>
                    </a:p>
                    <a:p>
                      <a:pPr marL="198755" indent="-198755">
                        <a:spcAft>
                          <a:spcPts val="0"/>
                        </a:spcAft>
                      </a:pPr>
                      <a:r>
                        <a:rPr lang="es-ES" sz="1600" dirty="0">
                          <a:effectLst/>
                          <a:latin typeface="Arial Narrow" panose="020B0606020202030204" pitchFamily="34" charset="0"/>
                          <a:ea typeface="Times New Roman" panose="02020603050405020304" pitchFamily="18" charset="0"/>
                          <a:cs typeface="Arial" panose="020B0604020202020204" pitchFamily="34" charset="0"/>
                        </a:rPr>
                        <a:t>          </a:t>
                      </a:r>
                      <a:r>
                        <a:rPr lang="es-ES" sz="1600" dirty="0" err="1">
                          <a:effectLst/>
                          <a:latin typeface="Arial Narrow" panose="020B0606020202030204" pitchFamily="34" charset="0"/>
                          <a:ea typeface="Times New Roman" panose="02020603050405020304" pitchFamily="18" charset="0"/>
                          <a:cs typeface="Arial" panose="020B0604020202020204" pitchFamily="34" charset="0"/>
                        </a:rPr>
                        <a:t>proteinsuccinilato</a:t>
                      </a:r>
                      <a:r>
                        <a:rPr lang="es-ES" sz="1600" dirty="0">
                          <a:effectLst/>
                          <a:latin typeface="Arial Narrow" panose="020B0606020202030204" pitchFamily="34" charset="0"/>
                          <a:ea typeface="Times New Roman" panose="02020603050405020304" pitchFamily="18" charset="0"/>
                          <a:cs typeface="Arial" panose="020B0604020202020204" pitchFamily="34" charset="0"/>
                        </a:rPr>
                        <a:t> de hierro,                 </a:t>
                      </a:r>
                      <a:endParaRPr lang="es-ES" sz="1600" dirty="0">
                        <a:effectLst/>
                        <a:latin typeface="Times New Roman" panose="02020603050405020304" pitchFamily="18" charset="0"/>
                        <a:ea typeface="Times New Roman" panose="02020603050405020304" pitchFamily="18" charset="0"/>
                      </a:endParaRPr>
                    </a:p>
                  </a:txBody>
                  <a:tcPr marL="68580" marR="68580" marT="0" marB="0" anchor="ctr">
                    <a:lnL w="19050" cap="flat" cmpd="sng" algn="ctr">
                      <a:solidFill>
                        <a:srgbClr val="595959"/>
                      </a:solidFill>
                      <a:prstDash val="solid"/>
                      <a:round/>
                      <a:headEnd type="none" w="med" len="med"/>
                      <a:tailEnd type="none" w="med" len="med"/>
                    </a:lnL>
                    <a:lnR w="19050" cap="flat" cmpd="sng" algn="ctr">
                      <a:solidFill>
                        <a:srgbClr val="595959"/>
                      </a:solidFill>
                      <a:prstDash val="solid"/>
                      <a:round/>
                      <a:headEnd type="none" w="med" len="med"/>
                      <a:tailEnd type="none" w="med" len="med"/>
                    </a:lnR>
                    <a:lnB w="19050" cap="flat" cmpd="sng" algn="ctr">
                      <a:solidFill>
                        <a:srgbClr val="595959"/>
                      </a:solidFill>
                      <a:prstDash val="solid"/>
                      <a:round/>
                      <a:headEnd type="none" w="med" len="med"/>
                      <a:tailEnd type="none" w="med" len="med"/>
                    </a:lnB>
                    <a:solidFill>
                      <a:srgbClr val="F2F2F2"/>
                    </a:solidFill>
                  </a:tcPr>
                </a:tc>
                <a:extLst>
                  <a:ext uri="{0D108BD9-81ED-4DB2-BD59-A6C34878D82A}">
                    <a16:rowId xmlns:a16="http://schemas.microsoft.com/office/drawing/2014/main" val="3342374751"/>
                  </a:ext>
                </a:extLst>
              </a:tr>
              <a:tr h="0">
                <a:tc gridSpan="2">
                  <a:txBody>
                    <a:bodyPr/>
                    <a:lstStyle/>
                    <a:p>
                      <a:pPr algn="ctr">
                        <a:spcAft>
                          <a:spcPts val="0"/>
                        </a:spcAft>
                      </a:pPr>
                      <a:r>
                        <a:rPr lang="en-US" sz="1600" b="1">
                          <a:effectLst/>
                          <a:latin typeface="Arial Narrow" panose="020B0606020202030204" pitchFamily="34" charset="0"/>
                          <a:ea typeface="Times New Roman" panose="02020603050405020304" pitchFamily="18" charset="0"/>
                          <a:cs typeface="Arial" panose="020B0604020202020204" pitchFamily="34" charset="0"/>
                        </a:rPr>
                        <a:t>Hierro intravenoso</a:t>
                      </a:r>
                      <a:endParaRPr lang="es-ES" sz="1600">
                        <a:effectLst/>
                        <a:latin typeface="Times New Roman" panose="02020603050405020304" pitchFamily="18" charset="0"/>
                        <a:ea typeface="Times New Roman" panose="02020603050405020304" pitchFamily="18" charset="0"/>
                      </a:endParaRPr>
                    </a:p>
                  </a:txBody>
                  <a:tcPr marL="68580" marR="68580" marT="0" marB="0" anchor="ctr">
                    <a:lnL w="19050" cap="flat" cmpd="sng" algn="ctr">
                      <a:solidFill>
                        <a:srgbClr val="595959"/>
                      </a:solidFill>
                      <a:prstDash val="solid"/>
                      <a:round/>
                      <a:headEnd type="none" w="med" len="med"/>
                      <a:tailEnd type="none" w="med" len="med"/>
                    </a:lnL>
                    <a:lnR w="19050" cap="flat" cmpd="sng" algn="ctr">
                      <a:solidFill>
                        <a:srgbClr val="595959"/>
                      </a:solidFill>
                      <a:prstDash val="solid"/>
                      <a:round/>
                      <a:headEnd type="none" w="med" len="med"/>
                      <a:tailEnd type="none" w="med" len="med"/>
                    </a:lnR>
                    <a:lnT w="19050" cap="flat" cmpd="sng" algn="ctr">
                      <a:solidFill>
                        <a:srgbClr val="595959"/>
                      </a:solidFill>
                      <a:prstDash val="solid"/>
                      <a:round/>
                      <a:headEnd type="none" w="med" len="med"/>
                      <a:tailEnd type="none" w="med" len="med"/>
                    </a:lnT>
                    <a:lnB w="19050" cap="flat" cmpd="sng" algn="ctr">
                      <a:solidFill>
                        <a:srgbClr val="595959"/>
                      </a:solidFill>
                      <a:prstDash val="solid"/>
                      <a:round/>
                      <a:headEnd type="none" w="med" len="med"/>
                      <a:tailEnd type="none" w="med" len="med"/>
                    </a:lnB>
                    <a:solidFill>
                      <a:srgbClr val="FFE1E1"/>
                    </a:solidFill>
                  </a:tcPr>
                </a:tc>
                <a:tc hMerge="1">
                  <a:txBody>
                    <a:bodyPr/>
                    <a:lstStyle/>
                    <a:p>
                      <a:endParaRPr lang="es-ES"/>
                    </a:p>
                  </a:txBody>
                  <a:tcPr>
                    <a:lnL w="19050" cap="flat" cmpd="sng" algn="ctr">
                      <a:solidFill>
                        <a:srgbClr val="595959"/>
                      </a:solidFill>
                      <a:prstDash val="solid"/>
                      <a:round/>
                      <a:headEnd type="none" w="med" len="med"/>
                      <a:tailEnd type="none" w="med" len="med"/>
                    </a:lnL>
                    <a:lnT w="19050" cap="flat" cmpd="sng" algn="ctr">
                      <a:solidFill>
                        <a:srgbClr val="595959"/>
                      </a:solidFill>
                      <a:prstDash val="solid"/>
                      <a:round/>
                      <a:headEnd type="none" w="med" len="med"/>
                      <a:tailEnd type="none" w="med" len="med"/>
                    </a:lnT>
                  </a:tcPr>
                </a:tc>
                <a:extLst>
                  <a:ext uri="{0D108BD9-81ED-4DB2-BD59-A6C34878D82A}">
                    <a16:rowId xmlns:a16="http://schemas.microsoft.com/office/drawing/2014/main" val="3017292679"/>
                  </a:ext>
                </a:extLst>
              </a:tr>
              <a:tr h="219710">
                <a:tc>
                  <a:txBody>
                    <a:bodyPr/>
                    <a:lstStyle/>
                    <a:p>
                      <a:pPr algn="just">
                        <a:spcAft>
                          <a:spcPts val="0"/>
                        </a:spcAft>
                      </a:pPr>
                      <a:r>
                        <a:rPr lang="es-ES" sz="1600" dirty="0">
                          <a:effectLst/>
                          <a:latin typeface="Arial Narrow" panose="020B0606020202030204" pitchFamily="34" charset="0"/>
                          <a:ea typeface="Times New Roman" panose="02020603050405020304" pitchFamily="18" charset="0"/>
                          <a:cs typeface="Arial" panose="020B0604020202020204" pitchFamily="34" charset="0"/>
                        </a:rPr>
                        <a:t>La terapia intravenosa está indicada, a partir del segundo trimestre, en aquellas mujeres con intolerancia o que no responden a los preparados orales. Por el contrario, está contraindicado en aquellas mujeres con antecedentes de anafilaxia o reacciones graves al hierro parenteral.</a:t>
                      </a:r>
                      <a:endParaRPr lang="es-ES" sz="1600" dirty="0">
                        <a:effectLst/>
                        <a:latin typeface="Times New Roman" panose="02020603050405020304" pitchFamily="18" charset="0"/>
                        <a:ea typeface="Times New Roman" panose="02020603050405020304" pitchFamily="18" charset="0"/>
                      </a:endParaRPr>
                    </a:p>
                  </a:txBody>
                  <a:tcPr marL="68580" marR="68580" marT="0" marB="0" anchor="ctr">
                    <a:lnL w="19050" cap="flat" cmpd="sng" algn="ctr">
                      <a:solidFill>
                        <a:srgbClr val="595959"/>
                      </a:solidFill>
                      <a:prstDash val="solid"/>
                      <a:round/>
                      <a:headEnd type="none" w="med" len="med"/>
                      <a:tailEnd type="none" w="med" len="med"/>
                    </a:lnL>
                    <a:lnR w="19050" cap="flat" cmpd="sng" algn="ctr">
                      <a:solidFill>
                        <a:srgbClr val="595959"/>
                      </a:solidFill>
                      <a:prstDash val="solid"/>
                      <a:round/>
                      <a:headEnd type="none" w="med" len="med"/>
                      <a:tailEnd type="none" w="med" len="med"/>
                    </a:lnR>
                    <a:lnT w="19050" cap="flat" cmpd="sng" algn="ctr">
                      <a:solidFill>
                        <a:srgbClr val="595959"/>
                      </a:solidFill>
                      <a:prstDash val="solid"/>
                      <a:round/>
                      <a:headEnd type="none" w="med" len="med"/>
                      <a:tailEnd type="none" w="med" len="med"/>
                    </a:lnT>
                    <a:lnB w="19050" cap="flat" cmpd="sng" algn="ctr">
                      <a:solidFill>
                        <a:srgbClr val="595959"/>
                      </a:solidFill>
                      <a:prstDash val="solid"/>
                      <a:round/>
                      <a:headEnd type="none" w="med" len="med"/>
                      <a:tailEnd type="none" w="med" len="med"/>
                    </a:lnB>
                    <a:solidFill>
                      <a:srgbClr val="F2F2F2"/>
                    </a:solidFill>
                  </a:tcPr>
                </a:tc>
                <a:tc>
                  <a:txBody>
                    <a:bodyPr/>
                    <a:lstStyle/>
                    <a:p>
                      <a:pPr marL="109220" indent="-109220">
                        <a:spcAft>
                          <a:spcPts val="0"/>
                        </a:spcAft>
                      </a:pPr>
                      <a:r>
                        <a:rPr lang="es-ES" sz="1600" b="1" dirty="0">
                          <a:effectLst/>
                          <a:latin typeface="Arial Narrow" panose="020B0606020202030204" pitchFamily="34" charset="0"/>
                          <a:ea typeface="Times New Roman" panose="02020603050405020304" pitchFamily="18" charset="0"/>
                          <a:cs typeface="Arial" panose="020B0604020202020204" pitchFamily="34" charset="0"/>
                        </a:rPr>
                        <a:t>(2):</a:t>
                      </a:r>
                      <a:r>
                        <a:rPr lang="es-ES" sz="1600" dirty="0">
                          <a:effectLst/>
                          <a:latin typeface="Arial Narrow" panose="020B0606020202030204" pitchFamily="34" charset="0"/>
                          <a:ea typeface="Times New Roman" panose="02020603050405020304" pitchFamily="18" charset="0"/>
                          <a:cs typeface="Arial" panose="020B0604020202020204" pitchFamily="34" charset="0"/>
                        </a:rPr>
                        <a:t> hierro </a:t>
                      </a:r>
                      <a:r>
                        <a:rPr lang="es-ES" sz="1600" dirty="0" err="1">
                          <a:effectLst/>
                          <a:latin typeface="Arial Narrow" panose="020B0606020202030204" pitchFamily="34" charset="0"/>
                          <a:ea typeface="Times New Roman" panose="02020603050405020304" pitchFamily="18" charset="0"/>
                          <a:cs typeface="Arial" panose="020B0604020202020204" pitchFamily="34" charset="0"/>
                        </a:rPr>
                        <a:t>carboximaltosa</a:t>
                      </a:r>
                      <a:r>
                        <a:rPr lang="es-ES" sz="1600" dirty="0">
                          <a:effectLst/>
                          <a:latin typeface="Arial Narrow" panose="020B0606020202030204" pitchFamily="34" charset="0"/>
                          <a:ea typeface="Times New Roman" panose="02020603050405020304" pitchFamily="18" charset="0"/>
                          <a:cs typeface="Arial" panose="020B0604020202020204" pitchFamily="34" charset="0"/>
                        </a:rPr>
                        <a:t>,</a:t>
                      </a:r>
                      <a:endParaRPr lang="es-ES" sz="1600" dirty="0">
                        <a:effectLst/>
                        <a:latin typeface="Times New Roman" panose="02020603050405020304" pitchFamily="18" charset="0"/>
                        <a:ea typeface="Times New Roman" panose="02020603050405020304" pitchFamily="18" charset="0"/>
                      </a:endParaRPr>
                    </a:p>
                    <a:p>
                      <a:pPr marL="109220" indent="-109220">
                        <a:spcAft>
                          <a:spcPts val="0"/>
                        </a:spcAft>
                      </a:pPr>
                      <a:r>
                        <a:rPr lang="es-ES" sz="1600" dirty="0">
                          <a:effectLst/>
                          <a:latin typeface="Arial Narrow" panose="020B0606020202030204" pitchFamily="34" charset="0"/>
                          <a:ea typeface="Times New Roman" panose="02020603050405020304" pitchFamily="18" charset="0"/>
                          <a:cs typeface="Arial" panose="020B0604020202020204" pitchFamily="34" charset="0"/>
                        </a:rPr>
                        <a:t>      hierro sacarosa.</a:t>
                      </a:r>
                      <a:endParaRPr lang="es-ES" dirty="0"/>
                    </a:p>
                  </a:txBody>
                  <a:tcPr marL="68580" marR="68580" marT="0" marB="0" anchor="ctr">
                    <a:lnL w="19050" cap="flat" cmpd="sng" algn="ctr">
                      <a:solidFill>
                        <a:srgbClr val="595959"/>
                      </a:solidFill>
                      <a:prstDash val="solid"/>
                      <a:round/>
                      <a:headEnd type="none" w="med" len="med"/>
                      <a:tailEnd type="none" w="med" len="med"/>
                    </a:lnL>
                    <a:lnR w="19050" cap="flat" cmpd="sng" algn="ctr">
                      <a:solidFill>
                        <a:srgbClr val="595959"/>
                      </a:solidFill>
                      <a:prstDash val="solid"/>
                      <a:round/>
                      <a:headEnd type="none" w="med" len="med"/>
                      <a:tailEnd type="none" w="med" len="med"/>
                    </a:lnR>
                    <a:lnB w="19050" cap="flat" cmpd="sng" algn="ctr">
                      <a:solidFill>
                        <a:srgbClr val="595959"/>
                      </a:solidFill>
                      <a:prstDash val="solid"/>
                      <a:round/>
                      <a:headEnd type="none" w="med" len="med"/>
                      <a:tailEnd type="none" w="med" len="med"/>
                    </a:lnB>
                    <a:solidFill>
                      <a:srgbClr val="F2F2F2"/>
                    </a:solidFill>
                  </a:tcPr>
                </a:tc>
                <a:extLst>
                  <a:ext uri="{0D108BD9-81ED-4DB2-BD59-A6C34878D82A}">
                    <a16:rowId xmlns:a16="http://schemas.microsoft.com/office/drawing/2014/main" val="2084243682"/>
                  </a:ext>
                </a:extLst>
              </a:tr>
              <a:tr h="342265">
                <a:tc gridSpan="2">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Arial" panose="020B0604020202020204" pitchFamily="34" charset="0"/>
                        </a:rPr>
                        <a:t>(*)</a:t>
                      </a:r>
                      <a:r>
                        <a:rPr kumimoji="0" lang="es-ES" sz="1200" b="0"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Arial" panose="020B0604020202020204" pitchFamily="34" charset="0"/>
                        </a:rPr>
                        <a:t> Clasificación </a:t>
                      </a:r>
                      <a:r>
                        <a:rPr kumimoji="0" lang="es-ES" sz="1200" b="0" i="1" u="sng" strike="noStrike" kern="1200" cap="none" spc="0" normalizeH="0" baseline="0" noProof="0" dirty="0">
                          <a:ln>
                            <a:noFill/>
                          </a:ln>
                          <a:solidFill>
                            <a:srgbClr val="0000FF"/>
                          </a:solidFill>
                          <a:effectLst/>
                          <a:uLnTx/>
                          <a:uFillTx/>
                          <a:latin typeface="Arial Narrow" panose="020B0606020202030204" pitchFamily="34" charset="0"/>
                          <a:ea typeface="Times New Roman" panose="02020603050405020304" pitchFamily="18" charset="0"/>
                          <a:cs typeface="Arial" panose="020B0604020202020204" pitchFamily="34" charset="0"/>
                          <a:hlinkClick r:id="rId2">
                            <a:extLst>
                              <a:ext uri="{A12FA001-AC4F-418D-AE19-62706E023703}">
                                <ahyp:hlinkClr xmlns="" xmlns:ahyp="http://schemas.microsoft.com/office/drawing/2018/hyperlinkcolor" val="tx"/>
                              </a:ext>
                            </a:extLst>
                          </a:hlinkClick>
                        </a:rPr>
                        <a:t>Micromedex</a:t>
                      </a:r>
                      <a:r>
                        <a:rPr kumimoji="0" lang="es-ES" sz="1200" b="0"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Arial" panose="020B0604020202020204" pitchFamily="34" charset="0"/>
                        </a:rPr>
                        <a:t>® </a:t>
                      </a:r>
                      <a:endParaRPr kumimoji="0" lang="es-ES" sz="1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_tradnl" sz="1200" b="1"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Arial" panose="020B0604020202020204" pitchFamily="34" charset="0"/>
                        </a:rPr>
                        <a:t>(1):</a:t>
                      </a:r>
                      <a:r>
                        <a:rPr kumimoji="0" lang="es-ES_tradnl" sz="1200" b="0"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Arial" panose="020B0604020202020204" pitchFamily="34" charset="0"/>
                        </a:rPr>
                        <a:t> Riesgo fetal mínimo; </a:t>
                      </a:r>
                      <a:r>
                        <a:rPr kumimoji="0" lang="es-ES_tradnl" sz="1200" b="1"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Arial" panose="020B0604020202020204" pitchFamily="34" charset="0"/>
                        </a:rPr>
                        <a:t>(2):</a:t>
                      </a:r>
                      <a:r>
                        <a:rPr kumimoji="0" lang="es-ES_tradnl" sz="1200" b="0"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Arial" panose="020B0604020202020204" pitchFamily="34" charset="0"/>
                        </a:rPr>
                        <a:t> No puede excluirse riesgo fetal; </a:t>
                      </a:r>
                      <a:r>
                        <a:rPr kumimoji="0" lang="es-ES_tradnl" sz="1200" b="1"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Arial" panose="020B0604020202020204" pitchFamily="34" charset="0"/>
                        </a:rPr>
                        <a:t>(3):</a:t>
                      </a:r>
                      <a:r>
                        <a:rPr kumimoji="0" lang="es-ES_tradnl" sz="1200" b="0"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Arial" panose="020B0604020202020204" pitchFamily="34" charset="0"/>
                        </a:rPr>
                        <a:t> Puede causar riesgo fetal; </a:t>
                      </a:r>
                      <a:r>
                        <a:rPr kumimoji="0" lang="es-ES_tradnl" sz="1200" b="1"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Arial" panose="020B0604020202020204" pitchFamily="34" charset="0"/>
                        </a:rPr>
                        <a:t>(4):</a:t>
                      </a:r>
                      <a:r>
                        <a:rPr kumimoji="0" lang="es-ES_tradnl" sz="1200" b="0"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Arial" panose="020B0604020202020204" pitchFamily="34" charset="0"/>
                        </a:rPr>
                        <a:t> Daño fetal demostrado; </a:t>
                      </a:r>
                      <a:r>
                        <a:rPr kumimoji="0" lang="es-ES_tradnl" sz="1200" b="1"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Arial" panose="020B0604020202020204" pitchFamily="34" charset="0"/>
                        </a:rPr>
                        <a:t>(5):</a:t>
                      </a:r>
                      <a:r>
                        <a:rPr kumimoji="0" lang="es-ES_tradnl" sz="1200" b="0"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Arial" panose="020B0604020202020204" pitchFamily="34" charset="0"/>
                        </a:rPr>
                        <a:t> Contraindicado; </a:t>
                      </a:r>
                      <a:r>
                        <a:rPr kumimoji="0" lang="es-ES_tradnl" sz="1200" b="1"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mn-cs"/>
                        </a:rPr>
                        <a:t>(</a:t>
                      </a:r>
                      <a:r>
                        <a:rPr kumimoji="0" lang="es-ES" sz="1200" b="1"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Arial" panose="020B0604020202020204" pitchFamily="34" charset="0"/>
                        </a:rPr>
                        <a:t>ND):</a:t>
                      </a:r>
                      <a:r>
                        <a:rPr kumimoji="0" lang="es-ES" sz="1200" b="0"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Arial" panose="020B0604020202020204" pitchFamily="34" charset="0"/>
                        </a:rPr>
                        <a:t> Información no disponible.</a:t>
                      </a:r>
                      <a:endParaRPr kumimoji="0" lang="es-ES" sz="1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a:txBody>
                  <a:tcPr marL="68580" marR="68580" marT="0" marB="0">
                    <a:lnL w="19050" cap="flat" cmpd="sng" algn="ctr">
                      <a:solidFill>
                        <a:srgbClr val="595959"/>
                      </a:solidFill>
                      <a:prstDash val="solid"/>
                      <a:round/>
                      <a:headEnd type="none" w="med" len="med"/>
                      <a:tailEnd type="none" w="med" len="med"/>
                    </a:lnL>
                    <a:lnR w="19050" cap="flat" cmpd="sng" algn="ctr">
                      <a:solidFill>
                        <a:srgbClr val="595959"/>
                      </a:solidFill>
                      <a:prstDash val="solid"/>
                      <a:round/>
                      <a:headEnd type="none" w="med" len="med"/>
                      <a:tailEnd type="none" w="med" len="med"/>
                    </a:lnR>
                    <a:lnT w="19050" cap="flat" cmpd="sng" algn="ctr">
                      <a:solidFill>
                        <a:srgbClr val="595959"/>
                      </a:solidFill>
                      <a:prstDash val="solid"/>
                      <a:round/>
                      <a:headEnd type="none" w="med" len="med"/>
                      <a:tailEnd type="none" w="med" len="med"/>
                    </a:lnT>
                    <a:lnB w="19050" cap="flat" cmpd="sng" algn="ctr">
                      <a:solidFill>
                        <a:srgbClr val="595959"/>
                      </a:solidFill>
                      <a:prstDash val="solid"/>
                      <a:round/>
                      <a:headEnd type="none" w="med" len="med"/>
                      <a:tailEnd type="none" w="med" len="med"/>
                    </a:lnB>
                  </a:tcPr>
                </a:tc>
                <a:tc hMerge="1">
                  <a:txBody>
                    <a:bodyPr/>
                    <a:lstStyle/>
                    <a:p>
                      <a:endParaRPr lang="es-ES"/>
                    </a:p>
                  </a:txBody>
                  <a:tcPr>
                    <a:lnL w="19050" cap="flat" cmpd="sng" algn="ctr">
                      <a:solidFill>
                        <a:srgbClr val="595959"/>
                      </a:solidFill>
                      <a:prstDash val="solid"/>
                      <a:round/>
                      <a:headEnd type="none" w="med" len="med"/>
                      <a:tailEnd type="none" w="med" len="med"/>
                    </a:lnL>
                    <a:lnT w="19050" cap="flat" cmpd="sng" algn="ctr">
                      <a:solidFill>
                        <a:srgbClr val="595959"/>
                      </a:solidFill>
                      <a:prstDash val="solid"/>
                      <a:round/>
                      <a:headEnd type="none" w="med" len="med"/>
                      <a:tailEnd type="none" w="med" len="med"/>
                    </a:lnT>
                  </a:tcPr>
                </a:tc>
                <a:extLst>
                  <a:ext uri="{0D108BD9-81ED-4DB2-BD59-A6C34878D82A}">
                    <a16:rowId xmlns:a16="http://schemas.microsoft.com/office/drawing/2014/main" val="4065319855"/>
                  </a:ext>
                </a:extLst>
              </a:tr>
            </a:tbl>
          </a:graphicData>
        </a:graphic>
      </p:graphicFrame>
      <p:sp>
        <p:nvSpPr>
          <p:cNvPr id="5" name="Rectangle 2">
            <a:extLst>
              <a:ext uri="{FF2B5EF4-FFF2-40B4-BE49-F238E27FC236}">
                <a16:creationId xmlns:a16="http://schemas.microsoft.com/office/drawing/2014/main" id="{61877688-1489-48F0-84BF-3679A28F69D0}"/>
              </a:ext>
            </a:extLst>
          </p:cNvPr>
          <p:cNvSpPr>
            <a:spLocks noChangeArrowheads="1"/>
          </p:cNvSpPr>
          <p:nvPr/>
        </p:nvSpPr>
        <p:spPr bwMode="auto">
          <a:xfrm>
            <a:off x="1403648" y="348044"/>
            <a:ext cx="759866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altLang="es-ES" b="1" i="0" u="none" strike="noStrike" cap="none" normalizeH="0" baseline="0" dirty="0">
                <a:ln>
                  <a:noFill/>
                </a:ln>
                <a:solidFill>
                  <a:srgbClr val="EF3340"/>
                </a:solidFill>
                <a:effectLst/>
                <a:latin typeface="Arial Narrow" panose="020B0606020202030204" pitchFamily="34" charset="0"/>
                <a:ea typeface="Calibri" panose="020F0502020204030204" pitchFamily="34" charset="0"/>
              </a:rPr>
              <a:t>Tratamiento farmacológico de la anemia ferropénica durante el embarazo </a:t>
            </a:r>
            <a:endParaRPr kumimoji="0" lang="es-ES" altLang="es-ES"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33540041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56D7D0F4-7527-4D64-B887-F11E4C1791E4}"/>
              </a:ext>
            </a:extLst>
          </p:cNvPr>
          <p:cNvSpPr txBox="1">
            <a:spLocks noChangeArrowheads="1"/>
          </p:cNvSpPr>
          <p:nvPr/>
        </p:nvSpPr>
        <p:spPr bwMode="auto">
          <a:xfrm>
            <a:off x="1259632" y="116632"/>
            <a:ext cx="7704856" cy="72008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marL="0" marR="0" lvl="0" indent="0" algn="just" defTabSz="914400" rtl="0" eaLnBrk="1" fontAlgn="base" latinLnBrk="0" hangingPunct="1">
              <a:lnSpc>
                <a:spcPct val="100000"/>
              </a:lnSpc>
              <a:spcBef>
                <a:spcPct val="0"/>
              </a:spcBef>
              <a:spcAft>
                <a:spcPts val="0"/>
              </a:spcAft>
              <a:buClrTx/>
              <a:buSzTx/>
              <a:buFontTx/>
              <a:buNone/>
              <a:tabLst/>
              <a:defRPr/>
            </a:pPr>
            <a:r>
              <a:rPr kumimoji="0" lang="es-ES_tradnl" sz="3200" b="1" i="0" u="none" strike="noStrike" kern="1200" cap="none" spc="0" normalizeH="0" baseline="0" noProof="0" dirty="0">
                <a:ln>
                  <a:noFill/>
                </a:ln>
                <a:solidFill>
                  <a:srgbClr val="EF3340"/>
                </a:solidFill>
                <a:effectLst/>
                <a:uLnTx/>
                <a:uFillTx/>
                <a:ea typeface="Times New Roman" panose="02020603050405020304" pitchFamily="18" charset="0"/>
                <a:cs typeface="Arial" panose="020B0604020202020204" pitchFamily="34" charset="0"/>
              </a:rPr>
              <a:t>Dolor</a:t>
            </a:r>
            <a:endParaRPr kumimoji="0" lang="es-ES" sz="3200" b="0" i="0" u="none" strike="noStrike" kern="1200" cap="none" spc="0" normalizeH="0" baseline="0" noProof="0" dirty="0">
              <a:ln>
                <a:noFill/>
              </a:ln>
              <a:solidFill>
                <a:srgbClr val="000000"/>
              </a:solidFill>
              <a:effectLst/>
              <a:uLnTx/>
              <a:uFillTx/>
              <a:ea typeface="Times New Roman" panose="02020603050405020304" pitchFamily="18" charset="0"/>
              <a:cs typeface="Arial"/>
            </a:endParaRPr>
          </a:p>
        </p:txBody>
      </p:sp>
      <p:sp>
        <p:nvSpPr>
          <p:cNvPr id="3" name="Rectángulo 2">
            <a:extLst>
              <a:ext uri="{FF2B5EF4-FFF2-40B4-BE49-F238E27FC236}">
                <a16:creationId xmlns:a16="http://schemas.microsoft.com/office/drawing/2014/main" id="{98E3DE1E-DD7B-48AA-A5DE-F11709C30D79}"/>
              </a:ext>
            </a:extLst>
          </p:cNvPr>
          <p:cNvSpPr/>
          <p:nvPr/>
        </p:nvSpPr>
        <p:spPr>
          <a:xfrm>
            <a:off x="1115616" y="1052736"/>
            <a:ext cx="7416824" cy="954107"/>
          </a:xfrm>
          <a:prstGeom prst="rect">
            <a:avLst/>
          </a:prstGeom>
        </p:spPr>
        <p:txBody>
          <a:bodyPr wrap="square">
            <a:spAutoFit/>
          </a:bodyPr>
          <a:lstStyle/>
          <a:p>
            <a:pPr marL="285750" lvl="0" indent="-285750" algn="just">
              <a:buFont typeface="Wingdings" panose="05000000000000000000" pitchFamily="2" charset="2"/>
              <a:buChar char="q"/>
            </a:pPr>
            <a:r>
              <a:rPr lang="es-ES_tradnl" sz="1400" dirty="0"/>
              <a:t>La preocupación por la seguridad del feto hace que muchas mujeres eviten la analgesia, aunque no tratar el dolor es un factor de riesgo para desarrollar dolor crónico y estrés materno, depresión, privación del sueño, e hipertensión; que también podrían afectar al desarrollo del feto </a:t>
            </a:r>
            <a:endParaRPr kumimoji="0" lang="es-ES_tradnl" sz="1400" b="0" i="0" u="none" strike="noStrike" kern="1200" cap="none" spc="0" normalizeH="0" baseline="0" noProof="0" dirty="0">
              <a:ln>
                <a:noFill/>
              </a:ln>
              <a:solidFill>
                <a:srgbClr val="000000"/>
              </a:solidFill>
              <a:effectLst/>
              <a:uLnTx/>
              <a:uFillTx/>
            </a:endParaRPr>
          </a:p>
        </p:txBody>
      </p:sp>
      <p:sp>
        <p:nvSpPr>
          <p:cNvPr id="4" name="Rectángulo 3">
            <a:extLst>
              <a:ext uri="{FF2B5EF4-FFF2-40B4-BE49-F238E27FC236}">
                <a16:creationId xmlns:a16="http://schemas.microsoft.com/office/drawing/2014/main" id="{98E3DE1E-DD7B-48AA-A5DE-F11709C30D79}"/>
              </a:ext>
            </a:extLst>
          </p:cNvPr>
          <p:cNvSpPr/>
          <p:nvPr/>
        </p:nvSpPr>
        <p:spPr>
          <a:xfrm>
            <a:off x="1452905" y="2780928"/>
            <a:ext cx="3384376" cy="1169551"/>
          </a:xfrm>
          <a:prstGeom prst="rect">
            <a:avLst/>
          </a:prstGeom>
        </p:spPr>
        <p:txBody>
          <a:bodyPr wrap="square">
            <a:spAutoFit/>
          </a:bodyPr>
          <a:lstStyle/>
          <a:p>
            <a:pPr marL="0" marR="0" lvl="0" indent="0" defTabSz="914400" rtl="0" eaLnBrk="0" fontAlgn="base" latinLnBrk="0" hangingPunct="0">
              <a:lnSpc>
                <a:spcPct val="100000"/>
              </a:lnSpc>
              <a:spcBef>
                <a:spcPct val="0"/>
              </a:spcBef>
              <a:spcAft>
                <a:spcPct val="0"/>
              </a:spcAft>
              <a:buClrTx/>
              <a:buSzTx/>
              <a:buFontTx/>
              <a:buNone/>
              <a:tabLst/>
              <a:defRPr/>
            </a:pPr>
            <a:r>
              <a:rPr lang="es-ES_tradnl" sz="1400" dirty="0"/>
              <a:t>Antes de prescribir analgésicos en una embarazada, debería considerarse si es posible una aproximación no farmacológica, incluyendo la fisioterapia y la terapia psicológica </a:t>
            </a:r>
            <a:endParaRPr kumimoji="0" lang="es-ES" sz="1400" b="0" i="0" u="none" strike="noStrike" kern="1200" cap="none" spc="0" normalizeH="0" baseline="0" noProof="0" dirty="0">
              <a:ln>
                <a:noFill/>
              </a:ln>
              <a:solidFill>
                <a:srgbClr val="000000"/>
              </a:solidFill>
              <a:effectLst/>
              <a:uLnTx/>
              <a:uFillTx/>
            </a:endParaRPr>
          </a:p>
        </p:txBody>
      </p:sp>
      <p:sp>
        <p:nvSpPr>
          <p:cNvPr id="5" name="Rectángulo 4">
            <a:extLst>
              <a:ext uri="{FF2B5EF4-FFF2-40B4-BE49-F238E27FC236}">
                <a16:creationId xmlns:a16="http://schemas.microsoft.com/office/drawing/2014/main" id="{98E3DE1E-DD7B-48AA-A5DE-F11709C30D79}"/>
              </a:ext>
            </a:extLst>
          </p:cNvPr>
          <p:cNvSpPr/>
          <p:nvPr/>
        </p:nvSpPr>
        <p:spPr>
          <a:xfrm>
            <a:off x="1439652" y="2222867"/>
            <a:ext cx="3672408" cy="461665"/>
          </a:xfrm>
          <a:prstGeom prst="rect">
            <a:avLst/>
          </a:prstGeom>
        </p:spPr>
        <p:txBody>
          <a:bodyPr wrap="square">
            <a:spAutoFit/>
          </a:bodyPr>
          <a:lstStyle/>
          <a:p>
            <a:pPr marL="0" marR="0" lvl="0" indent="0" algn="l" defTabSz="914400" rtl="0" eaLnBrk="0" fontAlgn="base" latinLnBrk="0" hangingPunct="0">
              <a:lnSpc>
                <a:spcPct val="150000"/>
              </a:lnSpc>
              <a:spcBef>
                <a:spcPct val="0"/>
              </a:spcBef>
              <a:spcAft>
                <a:spcPct val="0"/>
              </a:spcAft>
              <a:buClrTx/>
              <a:buSzTx/>
              <a:buFontTx/>
              <a:buNone/>
              <a:tabLst/>
              <a:defRPr/>
            </a:pPr>
            <a:r>
              <a:rPr kumimoji="0" lang="es-ES" sz="16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Intervenciones no farmacológicas</a:t>
            </a:r>
          </a:p>
        </p:txBody>
      </p:sp>
      <p:pic>
        <p:nvPicPr>
          <p:cNvPr id="6" name="Imagen 5"/>
          <p:cNvPicPr>
            <a:picLocks noChangeAspect="1"/>
          </p:cNvPicPr>
          <p:nvPr/>
        </p:nvPicPr>
        <p:blipFill rotWithShape="1">
          <a:blip r:embed="rId2" cstate="print">
            <a:extLst>
              <a:ext uri="{28A0092B-C50C-407E-A947-70E740481C1C}">
                <a14:useLocalDpi xmlns:a14="http://schemas.microsoft.com/office/drawing/2010/main" val="0"/>
              </a:ext>
            </a:extLst>
          </a:blip>
          <a:srcRect l="21783" t="3800" r="26237" b="4851"/>
          <a:stretch/>
        </p:blipFill>
        <p:spPr>
          <a:xfrm flipH="1">
            <a:off x="6084168" y="1916832"/>
            <a:ext cx="1867242" cy="4641430"/>
          </a:xfrm>
          <a:prstGeom prst="rect">
            <a:avLst/>
          </a:prstGeom>
        </p:spPr>
      </p:pic>
    </p:spTree>
    <p:extLst>
      <p:ext uri="{BB962C8B-B14F-4D97-AF65-F5344CB8AC3E}">
        <p14:creationId xmlns:p14="http://schemas.microsoft.com/office/powerpoint/2010/main" val="20553704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id="{EC39B777-FF5A-4AC5-9B29-9EC6375AC492}"/>
              </a:ext>
            </a:extLst>
          </p:cNvPr>
          <p:cNvGraphicFramePr>
            <a:graphicFrameLocks noGrp="1"/>
          </p:cNvGraphicFramePr>
          <p:nvPr>
            <p:extLst>
              <p:ext uri="{D42A27DB-BD31-4B8C-83A1-F6EECF244321}">
                <p14:modId xmlns:p14="http://schemas.microsoft.com/office/powerpoint/2010/main" val="4197792283"/>
              </p:ext>
            </p:extLst>
          </p:nvPr>
        </p:nvGraphicFramePr>
        <p:xfrm>
          <a:off x="1115617" y="980728"/>
          <a:ext cx="7848872" cy="5413160"/>
        </p:xfrm>
        <a:graphic>
          <a:graphicData uri="http://schemas.openxmlformats.org/drawingml/2006/table">
            <a:tbl>
              <a:tblPr firstRow="1" firstCol="1" bandRow="1"/>
              <a:tblGrid>
                <a:gridCol w="4652251">
                  <a:extLst>
                    <a:ext uri="{9D8B030D-6E8A-4147-A177-3AD203B41FA5}">
                      <a16:colId xmlns:a16="http://schemas.microsoft.com/office/drawing/2014/main" val="4108943794"/>
                    </a:ext>
                  </a:extLst>
                </a:gridCol>
                <a:gridCol w="3196621">
                  <a:extLst>
                    <a:ext uri="{9D8B030D-6E8A-4147-A177-3AD203B41FA5}">
                      <a16:colId xmlns:a16="http://schemas.microsoft.com/office/drawing/2014/main" val="3083085461"/>
                    </a:ext>
                  </a:extLst>
                </a:gridCol>
              </a:tblGrid>
              <a:tr h="340813">
                <a:tc>
                  <a:txBody>
                    <a:bodyPr/>
                    <a:lstStyle/>
                    <a:p>
                      <a:pPr algn="ctr">
                        <a:spcAft>
                          <a:spcPts val="0"/>
                        </a:spcAft>
                      </a:pPr>
                      <a:r>
                        <a:rPr lang="es-ES" sz="1100" b="1" dirty="0">
                          <a:solidFill>
                            <a:srgbClr val="FFFFFF"/>
                          </a:solidFill>
                          <a:effectLst/>
                          <a:latin typeface="Arial Narrow" panose="020B0606020202030204" pitchFamily="34" charset="0"/>
                          <a:ea typeface="Times New Roman" panose="02020603050405020304" pitchFamily="18" charset="0"/>
                          <a:cs typeface="Arial" panose="020B0604020202020204" pitchFamily="34" charset="0"/>
                        </a:rPr>
                        <a:t>Consideraciones generales</a:t>
                      </a:r>
                      <a:endParaRPr lang="es-ES" sz="1100" dirty="0">
                        <a:effectLst/>
                        <a:latin typeface="Times New Roman" panose="02020603050405020304" pitchFamily="18" charset="0"/>
                        <a:ea typeface="Times New Roman" panose="02020603050405020304" pitchFamily="18" charset="0"/>
                      </a:endParaRPr>
                    </a:p>
                  </a:txBody>
                  <a:tcPr marL="39897" marR="39897" marT="0" marB="0" anchor="ctr">
                    <a:lnL w="19050" cap="flat" cmpd="sng" algn="ctr">
                      <a:solidFill>
                        <a:srgbClr val="595959"/>
                      </a:solidFill>
                      <a:prstDash val="solid"/>
                      <a:round/>
                      <a:headEnd type="none" w="med" len="med"/>
                      <a:tailEnd type="none" w="med" len="med"/>
                    </a:lnL>
                    <a:lnR w="19050" cap="flat" cmpd="sng" algn="ctr">
                      <a:solidFill>
                        <a:srgbClr val="595959"/>
                      </a:solidFill>
                      <a:prstDash val="solid"/>
                      <a:round/>
                      <a:headEnd type="none" w="med" len="med"/>
                      <a:tailEnd type="none" w="med" len="med"/>
                    </a:lnR>
                    <a:lnT w="19050" cap="flat" cmpd="sng" algn="ctr">
                      <a:solidFill>
                        <a:srgbClr val="595959"/>
                      </a:solidFill>
                      <a:prstDash val="solid"/>
                      <a:round/>
                      <a:headEnd type="none" w="med" len="med"/>
                      <a:tailEnd type="none" w="med" len="med"/>
                    </a:lnT>
                    <a:lnB w="19050" cap="flat" cmpd="sng" algn="ctr">
                      <a:solidFill>
                        <a:srgbClr val="595959"/>
                      </a:solidFill>
                      <a:prstDash val="solid"/>
                      <a:round/>
                      <a:headEnd type="none" w="med" len="med"/>
                      <a:tailEnd type="none" w="med" len="med"/>
                    </a:lnB>
                    <a:solidFill>
                      <a:srgbClr val="EF3340"/>
                    </a:solidFill>
                  </a:tcPr>
                </a:tc>
                <a:tc>
                  <a:txBody>
                    <a:bodyPr/>
                    <a:lstStyle/>
                    <a:p>
                      <a:pPr algn="ctr">
                        <a:spcAft>
                          <a:spcPts val="0"/>
                        </a:spcAft>
                      </a:pPr>
                      <a:r>
                        <a:rPr lang="es-ES" sz="1100" b="1" dirty="0">
                          <a:solidFill>
                            <a:srgbClr val="FFFFFF"/>
                          </a:solidFill>
                          <a:effectLst/>
                          <a:latin typeface="Arial Narrow" panose="020B0606020202030204" pitchFamily="34" charset="0"/>
                          <a:ea typeface="Times New Roman" panose="02020603050405020304" pitchFamily="18" charset="0"/>
                          <a:cs typeface="Arial" panose="020B0604020202020204" pitchFamily="34" charset="0"/>
                        </a:rPr>
                        <a:t>Riesgo potencial de</a:t>
                      </a:r>
                      <a:endParaRPr lang="es-ES" sz="1100" dirty="0">
                        <a:effectLst/>
                        <a:latin typeface="Times New Roman" panose="02020603050405020304" pitchFamily="18" charset="0"/>
                        <a:ea typeface="Times New Roman" panose="02020603050405020304" pitchFamily="18" charset="0"/>
                      </a:endParaRPr>
                    </a:p>
                    <a:p>
                      <a:pPr algn="ctr">
                        <a:spcAft>
                          <a:spcPts val="0"/>
                        </a:spcAft>
                      </a:pPr>
                      <a:r>
                        <a:rPr lang="es-ES" sz="1100" b="1" dirty="0">
                          <a:solidFill>
                            <a:srgbClr val="FFFFFF"/>
                          </a:solidFill>
                          <a:effectLst/>
                          <a:latin typeface="Arial Narrow" panose="020B0606020202030204" pitchFamily="34" charset="0"/>
                          <a:ea typeface="Times New Roman" panose="02020603050405020304" pitchFamily="18" charset="0"/>
                          <a:cs typeface="Arial" panose="020B0604020202020204" pitchFamily="34" charset="0"/>
                        </a:rPr>
                        <a:t>teratogenia (*)</a:t>
                      </a:r>
                      <a:endParaRPr lang="es-ES" sz="1100" dirty="0">
                        <a:effectLst/>
                        <a:latin typeface="Times New Roman" panose="02020603050405020304" pitchFamily="18" charset="0"/>
                        <a:ea typeface="Times New Roman" panose="02020603050405020304" pitchFamily="18" charset="0"/>
                      </a:endParaRPr>
                    </a:p>
                  </a:txBody>
                  <a:tcPr marL="39897" marR="39897" marT="0" marB="0">
                    <a:lnL w="19050" cap="flat" cmpd="sng" algn="ctr">
                      <a:solidFill>
                        <a:srgbClr val="595959"/>
                      </a:solidFill>
                      <a:prstDash val="solid"/>
                      <a:round/>
                      <a:headEnd type="none" w="med" len="med"/>
                      <a:tailEnd type="none" w="med" len="med"/>
                    </a:lnL>
                    <a:lnR w="19050" cap="flat" cmpd="sng" algn="ctr">
                      <a:solidFill>
                        <a:srgbClr val="595959"/>
                      </a:solidFill>
                      <a:prstDash val="solid"/>
                      <a:round/>
                      <a:headEnd type="none" w="med" len="med"/>
                      <a:tailEnd type="none" w="med" len="med"/>
                    </a:lnR>
                    <a:lnT w="19050" cap="flat" cmpd="sng" algn="ctr">
                      <a:solidFill>
                        <a:srgbClr val="595959"/>
                      </a:solidFill>
                      <a:prstDash val="solid"/>
                      <a:round/>
                      <a:headEnd type="none" w="med" len="med"/>
                      <a:tailEnd type="none" w="med" len="med"/>
                    </a:lnT>
                    <a:lnB w="19050" cap="flat" cmpd="sng" algn="ctr">
                      <a:solidFill>
                        <a:srgbClr val="595959"/>
                      </a:solidFill>
                      <a:prstDash val="solid"/>
                      <a:round/>
                      <a:headEnd type="none" w="med" len="med"/>
                      <a:tailEnd type="none" w="med" len="med"/>
                    </a:lnB>
                    <a:solidFill>
                      <a:srgbClr val="EF3340"/>
                    </a:solidFill>
                  </a:tcPr>
                </a:tc>
                <a:extLst>
                  <a:ext uri="{0D108BD9-81ED-4DB2-BD59-A6C34878D82A}">
                    <a16:rowId xmlns:a16="http://schemas.microsoft.com/office/drawing/2014/main" val="3197975533"/>
                  </a:ext>
                </a:extLst>
              </a:tr>
              <a:tr h="170407">
                <a:tc gridSpan="2">
                  <a:txBody>
                    <a:bodyPr/>
                    <a:lstStyle/>
                    <a:p>
                      <a:pPr algn="ctr">
                        <a:spcAft>
                          <a:spcPts val="0"/>
                        </a:spcAft>
                      </a:pPr>
                      <a:r>
                        <a:rPr lang="es-ES" sz="1100" b="1" dirty="0">
                          <a:effectLst/>
                          <a:latin typeface="Arial Narrow" panose="020B0606020202030204" pitchFamily="34" charset="0"/>
                          <a:ea typeface="Times New Roman" panose="02020603050405020304" pitchFamily="18" charset="0"/>
                          <a:cs typeface="Arial" panose="020B0604020202020204" pitchFamily="34" charset="0"/>
                        </a:rPr>
                        <a:t>Paracetamol</a:t>
                      </a:r>
                      <a:endParaRPr lang="es-ES" sz="1100" dirty="0">
                        <a:effectLst/>
                        <a:latin typeface="Times New Roman" panose="02020603050405020304" pitchFamily="18" charset="0"/>
                        <a:ea typeface="Times New Roman" panose="02020603050405020304" pitchFamily="18" charset="0"/>
                      </a:endParaRPr>
                    </a:p>
                  </a:txBody>
                  <a:tcPr marL="39897" marR="39897" marT="0" marB="0">
                    <a:lnL w="19050" cap="flat" cmpd="sng" algn="ctr">
                      <a:solidFill>
                        <a:srgbClr val="595959"/>
                      </a:solidFill>
                      <a:prstDash val="solid"/>
                      <a:round/>
                      <a:headEnd type="none" w="med" len="med"/>
                      <a:tailEnd type="none" w="med" len="med"/>
                    </a:lnL>
                    <a:lnR w="19050" cap="flat" cmpd="sng" algn="ctr">
                      <a:solidFill>
                        <a:srgbClr val="595959"/>
                      </a:solidFill>
                      <a:prstDash val="solid"/>
                      <a:round/>
                      <a:headEnd type="none" w="med" len="med"/>
                      <a:tailEnd type="none" w="med" len="med"/>
                    </a:lnR>
                    <a:lnT w="19050" cap="flat" cmpd="sng" algn="ctr">
                      <a:solidFill>
                        <a:srgbClr val="595959"/>
                      </a:solidFill>
                      <a:prstDash val="solid"/>
                      <a:round/>
                      <a:headEnd type="none" w="med" len="med"/>
                      <a:tailEnd type="none" w="med" len="med"/>
                    </a:lnT>
                    <a:lnB w="19050" cap="flat" cmpd="sng" algn="ctr">
                      <a:solidFill>
                        <a:srgbClr val="595959"/>
                      </a:solidFill>
                      <a:prstDash val="solid"/>
                      <a:round/>
                      <a:headEnd type="none" w="med" len="med"/>
                      <a:tailEnd type="none" w="med" len="med"/>
                    </a:lnB>
                    <a:solidFill>
                      <a:srgbClr val="FFE1E1"/>
                    </a:solidFill>
                  </a:tcPr>
                </a:tc>
                <a:tc hMerge="1">
                  <a:txBody>
                    <a:bodyPr/>
                    <a:lstStyle/>
                    <a:p>
                      <a:endParaRPr lang="es-ES"/>
                    </a:p>
                  </a:txBody>
                  <a:tcPr/>
                </a:tc>
                <a:extLst>
                  <a:ext uri="{0D108BD9-81ED-4DB2-BD59-A6C34878D82A}">
                    <a16:rowId xmlns:a16="http://schemas.microsoft.com/office/drawing/2014/main" val="170659430"/>
                  </a:ext>
                </a:extLst>
              </a:tr>
              <a:tr h="681626">
                <a:tc>
                  <a:txBody>
                    <a:bodyPr/>
                    <a:lstStyle/>
                    <a:p>
                      <a:pPr>
                        <a:spcAft>
                          <a:spcPts val="0"/>
                        </a:spcAft>
                      </a:pPr>
                      <a:r>
                        <a:rPr lang="es-ES" sz="1100" dirty="0">
                          <a:effectLst/>
                          <a:latin typeface="Arial Narrow" panose="020B0606020202030204" pitchFamily="34" charset="0"/>
                          <a:ea typeface="Times New Roman" panose="02020603050405020304" pitchFamily="18" charset="0"/>
                          <a:cs typeface="Arial" panose="020B0604020202020204" pitchFamily="34" charset="0"/>
                        </a:rPr>
                        <a:t>Analgésico de elección, se recomienda utilizarlo a la mínima dosis eficaz y el menor tiempo posible. Aunque atraviesa la placenta, se considera un fármaco seguro y es ampliamente utilizado para el dolor y la fiebre, si bien investigaciones recientes sugieren una asociación entre su uso y alteraciones del neurodesarrollo, reproductivas y urogenitales.</a:t>
                      </a:r>
                      <a:endParaRPr lang="es-ES" sz="1100" dirty="0">
                        <a:effectLst/>
                        <a:latin typeface="Times New Roman" panose="02020603050405020304" pitchFamily="18" charset="0"/>
                        <a:ea typeface="Times New Roman" panose="02020603050405020304" pitchFamily="18" charset="0"/>
                      </a:endParaRPr>
                    </a:p>
                  </a:txBody>
                  <a:tcPr marL="39897" marR="39897" marT="0" marB="0" anchor="ctr">
                    <a:lnL w="19050" cap="flat" cmpd="sng" algn="ctr">
                      <a:solidFill>
                        <a:srgbClr val="595959"/>
                      </a:solidFill>
                      <a:prstDash val="solid"/>
                      <a:round/>
                      <a:headEnd type="none" w="med" len="med"/>
                      <a:tailEnd type="none" w="med" len="med"/>
                    </a:lnL>
                    <a:lnR w="19050" cap="flat" cmpd="sng" algn="ctr">
                      <a:solidFill>
                        <a:srgbClr val="595959"/>
                      </a:solidFill>
                      <a:prstDash val="solid"/>
                      <a:round/>
                      <a:headEnd type="none" w="med" len="med"/>
                      <a:tailEnd type="none" w="med" len="med"/>
                    </a:lnR>
                    <a:lnT w="19050" cap="flat" cmpd="sng" algn="ctr">
                      <a:solidFill>
                        <a:srgbClr val="595959"/>
                      </a:solidFill>
                      <a:prstDash val="solid"/>
                      <a:round/>
                      <a:headEnd type="none" w="med" len="med"/>
                      <a:tailEnd type="none" w="med" len="med"/>
                    </a:lnT>
                    <a:lnB w="19050" cap="flat" cmpd="sng" algn="ctr">
                      <a:solidFill>
                        <a:srgbClr val="595959"/>
                      </a:solidFill>
                      <a:prstDash val="solid"/>
                      <a:round/>
                      <a:headEnd type="none" w="med" len="med"/>
                      <a:tailEnd type="none" w="med" len="med"/>
                    </a:lnB>
                    <a:solidFill>
                      <a:srgbClr val="F2F2F2"/>
                    </a:solidFill>
                  </a:tcPr>
                </a:tc>
                <a:tc>
                  <a:txBody>
                    <a:bodyPr/>
                    <a:lstStyle/>
                    <a:p>
                      <a:r>
                        <a:rPr lang="es-ES" sz="1100" b="1" dirty="0">
                          <a:effectLst/>
                          <a:latin typeface="Arial Narrow" panose="020B0606020202030204" pitchFamily="34" charset="0"/>
                          <a:ea typeface="Times New Roman" panose="02020603050405020304" pitchFamily="18" charset="0"/>
                          <a:cs typeface="Arial" panose="020B0604020202020204" pitchFamily="34" charset="0"/>
                        </a:rPr>
                        <a:t>(2):</a:t>
                      </a:r>
                      <a:r>
                        <a:rPr lang="es-ES" sz="1100" dirty="0">
                          <a:effectLst/>
                          <a:latin typeface="Arial Narrow" panose="020B0606020202030204" pitchFamily="34" charset="0"/>
                          <a:ea typeface="Times New Roman" panose="02020603050405020304" pitchFamily="18" charset="0"/>
                          <a:cs typeface="Arial" panose="020B0604020202020204" pitchFamily="34" charset="0"/>
                        </a:rPr>
                        <a:t> paracetamol.</a:t>
                      </a:r>
                      <a:endParaRPr lang="es-ES" sz="1100" dirty="0"/>
                    </a:p>
                  </a:txBody>
                  <a:tcPr marL="39897" marR="39897" marT="0" marB="0" anchor="ctr">
                    <a:lnL w="19050" cap="flat" cmpd="sng" algn="ctr">
                      <a:solidFill>
                        <a:srgbClr val="595959"/>
                      </a:solidFill>
                      <a:prstDash val="solid"/>
                      <a:round/>
                      <a:headEnd type="none" w="med" len="med"/>
                      <a:tailEnd type="none" w="med" len="med"/>
                    </a:lnL>
                    <a:lnR w="19050" cap="flat" cmpd="sng" algn="ctr">
                      <a:solidFill>
                        <a:srgbClr val="595959"/>
                      </a:solidFill>
                      <a:prstDash val="solid"/>
                      <a:round/>
                      <a:headEnd type="none" w="med" len="med"/>
                      <a:tailEnd type="none" w="med" len="med"/>
                    </a:lnR>
                    <a:lnB w="19050" cap="flat" cmpd="sng" algn="ctr">
                      <a:solidFill>
                        <a:srgbClr val="595959"/>
                      </a:solidFill>
                      <a:prstDash val="solid"/>
                      <a:round/>
                      <a:headEnd type="none" w="med" len="med"/>
                      <a:tailEnd type="none" w="med" len="med"/>
                    </a:lnB>
                    <a:solidFill>
                      <a:srgbClr val="F2F2F2"/>
                    </a:solidFill>
                  </a:tcPr>
                </a:tc>
                <a:extLst>
                  <a:ext uri="{0D108BD9-81ED-4DB2-BD59-A6C34878D82A}">
                    <a16:rowId xmlns:a16="http://schemas.microsoft.com/office/drawing/2014/main" val="467043391"/>
                  </a:ext>
                </a:extLst>
              </a:tr>
              <a:tr h="170407">
                <a:tc gridSpan="2">
                  <a:txBody>
                    <a:bodyPr/>
                    <a:lstStyle/>
                    <a:p>
                      <a:pPr algn="ctr">
                        <a:spcAft>
                          <a:spcPts val="0"/>
                        </a:spcAft>
                      </a:pPr>
                      <a:r>
                        <a:rPr lang="es-ES" sz="1100" b="1">
                          <a:effectLst/>
                          <a:latin typeface="Arial Narrow" panose="020B0606020202030204" pitchFamily="34" charset="0"/>
                          <a:ea typeface="Times New Roman" panose="02020603050405020304" pitchFamily="18" charset="0"/>
                          <a:cs typeface="Arial" panose="020B0604020202020204" pitchFamily="34" charset="0"/>
                        </a:rPr>
                        <a:t>Antinflamatorios no esteroideos (AINE)</a:t>
                      </a:r>
                      <a:endParaRPr lang="es-ES" sz="1100">
                        <a:effectLst/>
                        <a:latin typeface="Times New Roman" panose="02020603050405020304" pitchFamily="18" charset="0"/>
                        <a:ea typeface="Times New Roman" panose="02020603050405020304" pitchFamily="18" charset="0"/>
                      </a:endParaRPr>
                    </a:p>
                  </a:txBody>
                  <a:tcPr marL="39897" marR="39897" marT="0" marB="0">
                    <a:lnL w="19050" cap="flat" cmpd="sng" algn="ctr">
                      <a:solidFill>
                        <a:srgbClr val="595959"/>
                      </a:solidFill>
                      <a:prstDash val="solid"/>
                      <a:round/>
                      <a:headEnd type="none" w="med" len="med"/>
                      <a:tailEnd type="none" w="med" len="med"/>
                    </a:lnL>
                    <a:lnR w="19050" cap="flat" cmpd="sng" algn="ctr">
                      <a:solidFill>
                        <a:srgbClr val="595959"/>
                      </a:solidFill>
                      <a:prstDash val="solid"/>
                      <a:round/>
                      <a:headEnd type="none" w="med" len="med"/>
                      <a:tailEnd type="none" w="med" len="med"/>
                    </a:lnR>
                    <a:lnT w="19050" cap="flat" cmpd="sng" algn="ctr">
                      <a:solidFill>
                        <a:srgbClr val="595959"/>
                      </a:solidFill>
                      <a:prstDash val="solid"/>
                      <a:round/>
                      <a:headEnd type="none" w="med" len="med"/>
                      <a:tailEnd type="none" w="med" len="med"/>
                    </a:lnT>
                    <a:lnB w="19050" cap="flat" cmpd="sng" algn="ctr">
                      <a:solidFill>
                        <a:srgbClr val="595959"/>
                      </a:solidFill>
                      <a:prstDash val="solid"/>
                      <a:round/>
                      <a:headEnd type="none" w="med" len="med"/>
                      <a:tailEnd type="none" w="med" len="med"/>
                    </a:lnB>
                    <a:solidFill>
                      <a:srgbClr val="FFE1E1"/>
                    </a:solidFill>
                  </a:tcPr>
                </a:tc>
                <a:tc hMerge="1">
                  <a:txBody>
                    <a:bodyPr/>
                    <a:lstStyle/>
                    <a:p>
                      <a:endParaRPr lang="es-ES"/>
                    </a:p>
                  </a:txBody>
                  <a:tcPr/>
                </a:tc>
                <a:extLst>
                  <a:ext uri="{0D108BD9-81ED-4DB2-BD59-A6C34878D82A}">
                    <a16:rowId xmlns:a16="http://schemas.microsoft.com/office/drawing/2014/main" val="2218072813"/>
                  </a:ext>
                </a:extLst>
              </a:tr>
              <a:tr h="1573124">
                <a:tc>
                  <a:txBody>
                    <a:bodyPr/>
                    <a:lstStyle/>
                    <a:p>
                      <a:pPr>
                        <a:spcAft>
                          <a:spcPts val="0"/>
                        </a:spcAft>
                      </a:pPr>
                      <a:r>
                        <a:rPr lang="es-ES_tradnl" sz="1100" dirty="0">
                          <a:effectLst/>
                          <a:latin typeface="Arial Narrow" panose="020B0606020202030204" pitchFamily="34" charset="0"/>
                          <a:ea typeface="Times New Roman" panose="02020603050405020304" pitchFamily="18" charset="0"/>
                          <a:cs typeface="Arial" panose="020B0604020202020204" pitchFamily="34" charset="0"/>
                        </a:rPr>
                        <a:t>Pueden usarse, cuando sea preciso, con una duración máxima de una semana, por su efecto reductor del líquido amniótico.</a:t>
                      </a:r>
                      <a:endParaRPr lang="es-ES" sz="1100" dirty="0">
                        <a:effectLst/>
                        <a:latin typeface="Times New Roman" panose="02020603050405020304" pitchFamily="18" charset="0"/>
                        <a:ea typeface="Times New Roman" panose="02020603050405020304" pitchFamily="18" charset="0"/>
                      </a:endParaRPr>
                    </a:p>
                    <a:p>
                      <a:pPr>
                        <a:spcAft>
                          <a:spcPts val="0"/>
                        </a:spcAft>
                      </a:pPr>
                      <a:r>
                        <a:rPr lang="es-ES" sz="1100" dirty="0">
                          <a:effectLst/>
                          <a:latin typeface="Arial Narrow" panose="020B0606020202030204" pitchFamily="34" charset="0"/>
                          <a:ea typeface="Times New Roman" panose="02020603050405020304" pitchFamily="18" charset="0"/>
                          <a:cs typeface="Arial" panose="020B0604020202020204" pitchFamily="34" charset="0"/>
                        </a:rPr>
                        <a:t>Su perfil de seguridad depende del momento, la dosis y la duración de la exposición. </a:t>
                      </a:r>
                      <a:endParaRPr lang="es-ES" sz="1100" dirty="0">
                        <a:effectLst/>
                        <a:latin typeface="Times New Roman" panose="02020603050405020304" pitchFamily="18" charset="0"/>
                        <a:ea typeface="Times New Roman" panose="02020603050405020304" pitchFamily="18" charset="0"/>
                      </a:endParaRPr>
                    </a:p>
                    <a:p>
                      <a:pPr>
                        <a:spcAft>
                          <a:spcPts val="0"/>
                        </a:spcAft>
                      </a:pPr>
                      <a:r>
                        <a:rPr lang="es-ES" sz="1100" dirty="0">
                          <a:effectLst/>
                          <a:latin typeface="Arial Narrow" panose="020B0606020202030204" pitchFamily="34" charset="0"/>
                          <a:ea typeface="Times New Roman" panose="02020603050405020304" pitchFamily="18" charset="0"/>
                          <a:cs typeface="Arial" panose="020B0604020202020204" pitchFamily="34" charset="0"/>
                        </a:rPr>
                        <a:t>Durante el primer y segundo trimestre,</a:t>
                      </a:r>
                      <a:r>
                        <a:rPr lang="es-ES" sz="1100" dirty="0">
                          <a:effectLst/>
                          <a:latin typeface="Arial Narrow" panose="020B0606020202030204" pitchFamily="34" charset="0"/>
                          <a:ea typeface="Times New Roman" panose="02020603050405020304" pitchFamily="18" charset="0"/>
                        </a:rPr>
                        <a:t> </a:t>
                      </a:r>
                      <a:r>
                        <a:rPr lang="es-ES" sz="1100" dirty="0">
                          <a:effectLst/>
                          <a:latin typeface="Arial Narrow" panose="020B0606020202030204" pitchFamily="34" charset="0"/>
                          <a:ea typeface="Times New Roman" panose="02020603050405020304" pitchFamily="18" charset="0"/>
                          <a:cs typeface="Arial" panose="020B0604020202020204" pitchFamily="34" charset="0"/>
                        </a:rPr>
                        <a:t>pueden provocar aborto espontáneo, malformaciones cardiacas y gastrosquisis, estando contraindicados a partir de la semana 30 por el riesgo de cierre del ductus, oligohidramnios fetal y anomalías hemostáticas. </a:t>
                      </a:r>
                      <a:endParaRPr lang="es-ES" sz="1100" dirty="0">
                        <a:effectLst/>
                        <a:latin typeface="Times New Roman" panose="02020603050405020304" pitchFamily="18" charset="0"/>
                        <a:ea typeface="Times New Roman" panose="02020603050405020304" pitchFamily="18" charset="0"/>
                      </a:endParaRPr>
                    </a:p>
                  </a:txBody>
                  <a:tcPr marL="39897" marR="39897" marT="0" marB="0" anchor="ctr">
                    <a:lnL w="19050" cap="flat" cmpd="sng" algn="ctr">
                      <a:solidFill>
                        <a:srgbClr val="595959"/>
                      </a:solidFill>
                      <a:prstDash val="solid"/>
                      <a:round/>
                      <a:headEnd type="none" w="med" len="med"/>
                      <a:tailEnd type="none" w="med" len="med"/>
                    </a:lnL>
                    <a:lnR w="19050" cap="flat" cmpd="sng" algn="ctr">
                      <a:solidFill>
                        <a:srgbClr val="595959"/>
                      </a:solidFill>
                      <a:prstDash val="solid"/>
                      <a:round/>
                      <a:headEnd type="none" w="med" len="med"/>
                      <a:tailEnd type="none" w="med" len="med"/>
                    </a:lnR>
                    <a:lnT w="19050" cap="flat" cmpd="sng" algn="ctr">
                      <a:solidFill>
                        <a:srgbClr val="595959"/>
                      </a:solidFill>
                      <a:prstDash val="solid"/>
                      <a:round/>
                      <a:headEnd type="none" w="med" len="med"/>
                      <a:tailEnd type="none" w="med" len="med"/>
                    </a:lnT>
                    <a:lnB w="19050" cap="flat" cmpd="sng" algn="ctr">
                      <a:solidFill>
                        <a:srgbClr val="595959"/>
                      </a:solidFill>
                      <a:prstDash val="solid"/>
                      <a:round/>
                      <a:headEnd type="none" w="med" len="med"/>
                      <a:tailEnd type="none" w="med" len="med"/>
                    </a:lnB>
                    <a:solidFill>
                      <a:srgbClr val="F2F2F2"/>
                    </a:solidFill>
                  </a:tcPr>
                </a:tc>
                <a:tc>
                  <a:txBody>
                    <a:bodyPr/>
                    <a:lstStyle/>
                    <a:p>
                      <a:pPr marL="266700" indent="-266700">
                        <a:spcAft>
                          <a:spcPts val="0"/>
                        </a:spcAft>
                      </a:pPr>
                      <a:r>
                        <a:rPr lang="es-ES" sz="1100" b="1" dirty="0">
                          <a:effectLst/>
                          <a:latin typeface="Arial Narrow" panose="020B0606020202030204" pitchFamily="34" charset="0"/>
                          <a:ea typeface="Times New Roman" panose="02020603050405020304" pitchFamily="18" charset="0"/>
                          <a:cs typeface="Arial" panose="020B0604020202020204" pitchFamily="34" charset="0"/>
                        </a:rPr>
                        <a:t>(2)</a:t>
                      </a:r>
                      <a:r>
                        <a:rPr lang="es-ES" sz="1100" dirty="0">
                          <a:effectLst/>
                          <a:latin typeface="Arial Narrow" panose="020B0606020202030204" pitchFamily="34" charset="0"/>
                          <a:ea typeface="Times New Roman" panose="02020603050405020304" pitchFamily="18" charset="0"/>
                          <a:cs typeface="Arial" panose="020B0604020202020204" pitchFamily="34" charset="0"/>
                        </a:rPr>
                        <a:t>: fenilbutazona, ibuprofeno, indometacina, ketorolaco, meloxicam.</a:t>
                      </a:r>
                      <a:endParaRPr lang="es-ES" sz="1100" dirty="0">
                        <a:effectLst/>
                        <a:latin typeface="Times New Roman" panose="02020603050405020304" pitchFamily="18" charset="0"/>
                        <a:ea typeface="Times New Roman" panose="02020603050405020304" pitchFamily="18" charset="0"/>
                      </a:endParaRPr>
                    </a:p>
                    <a:p>
                      <a:pPr marL="266700" indent="-266700">
                        <a:spcAft>
                          <a:spcPts val="0"/>
                        </a:spcAft>
                      </a:pPr>
                      <a:r>
                        <a:rPr lang="es-ES" sz="1100" b="1" dirty="0">
                          <a:effectLst/>
                          <a:latin typeface="Arial Narrow" panose="020B0606020202030204" pitchFamily="34" charset="0"/>
                          <a:ea typeface="Times New Roman" panose="02020603050405020304" pitchFamily="18" charset="0"/>
                          <a:cs typeface="Arial" panose="020B0604020202020204" pitchFamily="34" charset="0"/>
                        </a:rPr>
                        <a:t>(4)</a:t>
                      </a:r>
                      <a:r>
                        <a:rPr lang="es-ES" sz="1100" dirty="0">
                          <a:effectLst/>
                          <a:latin typeface="Arial Narrow" panose="020B0606020202030204" pitchFamily="34" charset="0"/>
                          <a:ea typeface="Times New Roman" panose="02020603050405020304" pitchFamily="18" charset="0"/>
                          <a:cs typeface="Arial" panose="020B0604020202020204" pitchFamily="34" charset="0"/>
                        </a:rPr>
                        <a:t>: ácido </a:t>
                      </a:r>
                      <a:r>
                        <a:rPr lang="es-ES" sz="1100" dirty="0" err="1">
                          <a:effectLst/>
                          <a:latin typeface="Arial Narrow" panose="020B0606020202030204" pitchFamily="34" charset="0"/>
                          <a:ea typeface="Times New Roman" panose="02020603050405020304" pitchFamily="18" charset="0"/>
                          <a:cs typeface="Arial" panose="020B0604020202020204" pitchFamily="34" charset="0"/>
                        </a:rPr>
                        <a:t>mefenámico</a:t>
                      </a:r>
                      <a:r>
                        <a:rPr lang="es-ES" sz="1100" dirty="0">
                          <a:effectLst/>
                          <a:latin typeface="Arial Narrow" panose="020B0606020202030204" pitchFamily="34" charset="0"/>
                          <a:ea typeface="Times New Roman" panose="02020603050405020304" pitchFamily="18" charset="0"/>
                          <a:cs typeface="Arial" panose="020B0604020202020204" pitchFamily="34" charset="0"/>
                        </a:rPr>
                        <a:t>, </a:t>
                      </a:r>
                      <a:r>
                        <a:rPr lang="es-ES" sz="1100" dirty="0" err="1">
                          <a:effectLst/>
                          <a:latin typeface="Arial Narrow" panose="020B0606020202030204" pitchFamily="34" charset="0"/>
                          <a:ea typeface="Times New Roman" panose="02020603050405020304" pitchFamily="18" charset="0"/>
                          <a:cs typeface="Arial" panose="020B0604020202020204" pitchFamily="34" charset="0"/>
                        </a:rPr>
                        <a:t>celecoxib</a:t>
                      </a:r>
                      <a:r>
                        <a:rPr lang="es-ES" sz="1100" dirty="0">
                          <a:effectLst/>
                          <a:latin typeface="Arial Narrow" panose="020B0606020202030204" pitchFamily="34" charset="0"/>
                          <a:ea typeface="Times New Roman" panose="02020603050405020304" pitchFamily="18" charset="0"/>
                          <a:cs typeface="Arial" panose="020B0604020202020204" pitchFamily="34" charset="0"/>
                        </a:rPr>
                        <a:t>, diclofenaco,  ketoprofeno, </a:t>
                      </a:r>
                      <a:r>
                        <a:rPr lang="es-ES" sz="1100" dirty="0" err="1">
                          <a:effectLst/>
                          <a:latin typeface="Arial Narrow" panose="020B0606020202030204" pitchFamily="34" charset="0"/>
                          <a:ea typeface="Times New Roman" panose="02020603050405020304" pitchFamily="18" charset="0"/>
                          <a:cs typeface="Arial" panose="020B0604020202020204" pitchFamily="34" charset="0"/>
                        </a:rPr>
                        <a:t>nabumetona</a:t>
                      </a:r>
                      <a:r>
                        <a:rPr lang="es-ES" sz="1100" dirty="0">
                          <a:effectLst/>
                          <a:latin typeface="Arial Narrow" panose="020B0606020202030204" pitchFamily="34" charset="0"/>
                          <a:ea typeface="Times New Roman" panose="02020603050405020304" pitchFamily="18" charset="0"/>
                          <a:cs typeface="Arial" panose="020B0604020202020204" pitchFamily="34" charset="0"/>
                        </a:rPr>
                        <a:t>, naproxeno, piroxicam.</a:t>
                      </a:r>
                      <a:endParaRPr lang="es-ES" sz="1100" dirty="0">
                        <a:effectLst/>
                        <a:latin typeface="Times New Roman" panose="02020603050405020304" pitchFamily="18" charset="0"/>
                        <a:ea typeface="Times New Roman" panose="02020603050405020304" pitchFamily="18" charset="0"/>
                      </a:endParaRPr>
                    </a:p>
                    <a:p>
                      <a:pPr marL="266700" indent="-266700">
                        <a:spcAft>
                          <a:spcPts val="0"/>
                        </a:spcAft>
                      </a:pPr>
                      <a:r>
                        <a:rPr lang="es-ES" sz="1100" b="1" dirty="0">
                          <a:effectLst/>
                          <a:latin typeface="Arial Narrow" panose="020B0606020202030204" pitchFamily="34" charset="0"/>
                          <a:ea typeface="Times New Roman" panose="02020603050405020304" pitchFamily="18" charset="0"/>
                          <a:cs typeface="Arial" panose="020B0604020202020204" pitchFamily="34" charset="0"/>
                        </a:rPr>
                        <a:t>(5)</a:t>
                      </a:r>
                      <a:r>
                        <a:rPr lang="es-ES" sz="1100" dirty="0">
                          <a:effectLst/>
                          <a:latin typeface="Arial Narrow" panose="020B0606020202030204" pitchFamily="34" charset="0"/>
                          <a:ea typeface="Times New Roman" panose="02020603050405020304" pitchFamily="18" charset="0"/>
                          <a:cs typeface="Arial" panose="020B0604020202020204" pitchFamily="34" charset="0"/>
                        </a:rPr>
                        <a:t>: </a:t>
                      </a:r>
                      <a:r>
                        <a:rPr lang="es-ES" sz="1100" dirty="0" err="1">
                          <a:effectLst/>
                          <a:latin typeface="Arial Narrow" panose="020B0606020202030204" pitchFamily="34" charset="0"/>
                          <a:ea typeface="Times New Roman" panose="02020603050405020304" pitchFamily="18" charset="0"/>
                          <a:cs typeface="Arial" panose="020B0604020202020204" pitchFamily="34" charset="0"/>
                        </a:rPr>
                        <a:t>aceclofenaco</a:t>
                      </a:r>
                      <a:r>
                        <a:rPr lang="es-ES" sz="1100" dirty="0">
                          <a:effectLst/>
                          <a:latin typeface="Arial Narrow" panose="020B0606020202030204" pitchFamily="34" charset="0"/>
                          <a:ea typeface="Times New Roman" panose="02020603050405020304" pitchFamily="18" charset="0"/>
                          <a:cs typeface="Arial" panose="020B0604020202020204" pitchFamily="34" charset="0"/>
                        </a:rPr>
                        <a:t>, </a:t>
                      </a:r>
                      <a:r>
                        <a:rPr lang="es-ES" sz="1100" dirty="0" err="1">
                          <a:effectLst/>
                          <a:latin typeface="Arial Narrow" panose="020B0606020202030204" pitchFamily="34" charset="0"/>
                          <a:ea typeface="Times New Roman" panose="02020603050405020304" pitchFamily="18" charset="0"/>
                          <a:cs typeface="Arial" panose="020B0604020202020204" pitchFamily="34" charset="0"/>
                        </a:rPr>
                        <a:t>etoricoxib</a:t>
                      </a:r>
                      <a:r>
                        <a:rPr lang="es-ES" sz="1100" dirty="0">
                          <a:effectLst/>
                          <a:latin typeface="Arial Narrow" panose="020B0606020202030204" pitchFamily="34" charset="0"/>
                          <a:ea typeface="Times New Roman" panose="02020603050405020304" pitchFamily="18" charset="0"/>
                          <a:cs typeface="Arial" panose="020B0604020202020204" pitchFamily="34" charset="0"/>
                        </a:rPr>
                        <a:t>, </a:t>
                      </a:r>
                      <a:r>
                        <a:rPr lang="es-ES" sz="1100" dirty="0" err="1">
                          <a:effectLst/>
                          <a:latin typeface="Arial Narrow" panose="020B0606020202030204" pitchFamily="34" charset="0"/>
                          <a:ea typeface="Times New Roman" panose="02020603050405020304" pitchFamily="18" charset="0"/>
                          <a:cs typeface="Arial" panose="020B0604020202020204" pitchFamily="34" charset="0"/>
                        </a:rPr>
                        <a:t>tenoxicam</a:t>
                      </a:r>
                      <a:r>
                        <a:rPr lang="es-ES" sz="1100" dirty="0">
                          <a:effectLst/>
                          <a:latin typeface="Arial Narrow" panose="020B0606020202030204" pitchFamily="34" charset="0"/>
                          <a:ea typeface="Times New Roman" panose="02020603050405020304" pitchFamily="18" charset="0"/>
                          <a:cs typeface="Arial" panose="020B0604020202020204" pitchFamily="34" charset="0"/>
                        </a:rPr>
                        <a:t>.</a:t>
                      </a:r>
                      <a:endParaRPr lang="es-ES" sz="1100" dirty="0">
                        <a:effectLst/>
                        <a:latin typeface="Times New Roman" panose="02020603050405020304" pitchFamily="18" charset="0"/>
                        <a:ea typeface="Times New Roman" panose="02020603050405020304" pitchFamily="18" charset="0"/>
                      </a:endParaRPr>
                    </a:p>
                    <a:p>
                      <a:pPr marL="266700" indent="-266700">
                        <a:spcAft>
                          <a:spcPts val="0"/>
                        </a:spcAft>
                      </a:pPr>
                      <a:r>
                        <a:rPr lang="es-ES" sz="1100" b="1" dirty="0">
                          <a:effectLst/>
                          <a:latin typeface="Arial Narrow" panose="020B0606020202030204" pitchFamily="34" charset="0"/>
                          <a:ea typeface="Times New Roman" panose="02020603050405020304" pitchFamily="18" charset="0"/>
                          <a:cs typeface="Arial" panose="020B0604020202020204" pitchFamily="34" charset="0"/>
                        </a:rPr>
                        <a:t>(ND)</a:t>
                      </a:r>
                      <a:r>
                        <a:rPr lang="es-ES" sz="1100" dirty="0">
                          <a:effectLst/>
                          <a:latin typeface="Arial Narrow" panose="020B0606020202030204" pitchFamily="34" charset="0"/>
                          <a:ea typeface="Times New Roman" panose="02020603050405020304" pitchFamily="18" charset="0"/>
                          <a:cs typeface="Arial" panose="020B0604020202020204" pitchFamily="34" charset="0"/>
                        </a:rPr>
                        <a:t>: ácido </a:t>
                      </a:r>
                      <a:r>
                        <a:rPr lang="es-ES" sz="1100" dirty="0" err="1">
                          <a:effectLst/>
                          <a:latin typeface="Arial Narrow" panose="020B0606020202030204" pitchFamily="34" charset="0"/>
                          <a:ea typeface="Times New Roman" panose="02020603050405020304" pitchFamily="18" charset="0"/>
                          <a:cs typeface="Arial" panose="020B0604020202020204" pitchFamily="34" charset="0"/>
                        </a:rPr>
                        <a:t>niflúmico</a:t>
                      </a:r>
                      <a:r>
                        <a:rPr lang="es-ES" sz="1100" dirty="0">
                          <a:effectLst/>
                          <a:latin typeface="Arial Narrow" panose="020B0606020202030204" pitchFamily="34" charset="0"/>
                          <a:ea typeface="Times New Roman" panose="02020603050405020304" pitchFamily="18" charset="0"/>
                          <a:cs typeface="Arial" panose="020B0604020202020204" pitchFamily="34" charset="0"/>
                        </a:rPr>
                        <a:t>, </a:t>
                      </a:r>
                      <a:r>
                        <a:rPr lang="es-ES" sz="1100" dirty="0" err="1">
                          <a:effectLst/>
                          <a:latin typeface="Arial Narrow" panose="020B0606020202030204" pitchFamily="34" charset="0"/>
                          <a:ea typeface="Times New Roman" panose="02020603050405020304" pitchFamily="18" charset="0"/>
                          <a:cs typeface="Arial" panose="020B0604020202020204" pitchFamily="34" charset="0"/>
                        </a:rPr>
                        <a:t>dexibuprofeno</a:t>
                      </a:r>
                      <a:r>
                        <a:rPr lang="es-ES" sz="1100" dirty="0">
                          <a:effectLst/>
                          <a:latin typeface="Arial Narrow" panose="020B0606020202030204" pitchFamily="34" charset="0"/>
                          <a:ea typeface="Times New Roman" panose="02020603050405020304" pitchFamily="18" charset="0"/>
                          <a:cs typeface="Arial" panose="020B0604020202020204" pitchFamily="34" charset="0"/>
                        </a:rPr>
                        <a:t>, </a:t>
                      </a:r>
                      <a:r>
                        <a:rPr lang="es-ES" sz="1100" dirty="0" err="1">
                          <a:effectLst/>
                          <a:latin typeface="Arial Narrow" panose="020B0606020202030204" pitchFamily="34" charset="0"/>
                          <a:ea typeface="Times New Roman" panose="02020603050405020304" pitchFamily="18" charset="0"/>
                          <a:cs typeface="Arial" panose="020B0604020202020204" pitchFamily="34" charset="0"/>
                        </a:rPr>
                        <a:t>dexketoprofeno</a:t>
                      </a:r>
                      <a:r>
                        <a:rPr lang="es-ES" sz="1100" dirty="0">
                          <a:effectLst/>
                          <a:latin typeface="Arial Narrow" panose="020B0606020202030204" pitchFamily="34" charset="0"/>
                          <a:ea typeface="Times New Roman" panose="02020603050405020304" pitchFamily="18" charset="0"/>
                          <a:cs typeface="Arial" panose="020B0604020202020204" pitchFamily="34" charset="0"/>
                        </a:rPr>
                        <a:t>, </a:t>
                      </a:r>
                      <a:r>
                        <a:rPr lang="es-ES" sz="1100" dirty="0" err="1">
                          <a:effectLst/>
                          <a:latin typeface="Arial Narrow" panose="020B0606020202030204" pitchFamily="34" charset="0"/>
                          <a:ea typeface="Times New Roman" panose="02020603050405020304" pitchFamily="18" charset="0"/>
                          <a:cs typeface="Arial" panose="020B0604020202020204" pitchFamily="34" charset="0"/>
                        </a:rPr>
                        <a:t>lornoxicam</a:t>
                      </a:r>
                      <a:r>
                        <a:rPr lang="es-ES" sz="1100" dirty="0">
                          <a:effectLst/>
                          <a:latin typeface="Arial Narrow" panose="020B0606020202030204" pitchFamily="34" charset="0"/>
                          <a:ea typeface="Times New Roman" panose="02020603050405020304" pitchFamily="18" charset="0"/>
                          <a:cs typeface="Arial" panose="020B0604020202020204" pitchFamily="34" charset="0"/>
                        </a:rPr>
                        <a:t>, </a:t>
                      </a:r>
                      <a:r>
                        <a:rPr lang="es-ES" sz="1100" dirty="0" err="1">
                          <a:effectLst/>
                          <a:latin typeface="Arial Narrow" panose="020B0606020202030204" pitchFamily="34" charset="0"/>
                          <a:ea typeface="Times New Roman" panose="02020603050405020304" pitchFamily="18" charset="0"/>
                          <a:cs typeface="Arial" panose="020B0604020202020204" pitchFamily="34" charset="0"/>
                        </a:rPr>
                        <a:t>parecoxib</a:t>
                      </a:r>
                      <a:r>
                        <a:rPr lang="es-ES" sz="1100" dirty="0">
                          <a:effectLst/>
                          <a:latin typeface="Arial Narrow" panose="020B0606020202030204" pitchFamily="34" charset="0"/>
                          <a:ea typeface="Times New Roman" panose="02020603050405020304" pitchFamily="18" charset="0"/>
                          <a:cs typeface="Arial" panose="020B0604020202020204" pitchFamily="34" charset="0"/>
                        </a:rPr>
                        <a:t>.</a:t>
                      </a:r>
                      <a:endParaRPr lang="es-ES" sz="1100" dirty="0"/>
                    </a:p>
                  </a:txBody>
                  <a:tcPr marL="39897" marR="39897" marT="0" marB="0" anchor="ctr">
                    <a:lnL w="19050" cap="flat" cmpd="sng" algn="ctr">
                      <a:solidFill>
                        <a:srgbClr val="595959"/>
                      </a:solidFill>
                      <a:prstDash val="solid"/>
                      <a:round/>
                      <a:headEnd type="none" w="med" len="med"/>
                      <a:tailEnd type="none" w="med" len="med"/>
                    </a:lnL>
                    <a:lnR w="19050" cap="flat" cmpd="sng" algn="ctr">
                      <a:solidFill>
                        <a:srgbClr val="595959"/>
                      </a:solidFill>
                      <a:prstDash val="solid"/>
                      <a:round/>
                      <a:headEnd type="none" w="med" len="med"/>
                      <a:tailEnd type="none" w="med" len="med"/>
                    </a:lnR>
                    <a:lnB w="19050" cap="flat" cmpd="sng" algn="ctr">
                      <a:solidFill>
                        <a:srgbClr val="595959"/>
                      </a:solidFill>
                      <a:prstDash val="solid"/>
                      <a:round/>
                      <a:headEnd type="none" w="med" len="med"/>
                      <a:tailEnd type="none" w="med" len="med"/>
                    </a:lnB>
                    <a:solidFill>
                      <a:srgbClr val="F2F2F2"/>
                    </a:solidFill>
                  </a:tcPr>
                </a:tc>
                <a:extLst>
                  <a:ext uri="{0D108BD9-81ED-4DB2-BD59-A6C34878D82A}">
                    <a16:rowId xmlns:a16="http://schemas.microsoft.com/office/drawing/2014/main" val="3089391859"/>
                  </a:ext>
                </a:extLst>
              </a:tr>
              <a:tr h="170407">
                <a:tc gridSpan="2">
                  <a:txBody>
                    <a:bodyPr/>
                    <a:lstStyle/>
                    <a:p>
                      <a:pPr algn="ctr">
                        <a:spcAft>
                          <a:spcPts val="0"/>
                        </a:spcAft>
                      </a:pPr>
                      <a:r>
                        <a:rPr lang="es-ES" sz="1100" b="1" dirty="0" err="1">
                          <a:effectLst/>
                          <a:latin typeface="Arial Narrow" panose="020B0606020202030204" pitchFamily="34" charset="0"/>
                          <a:ea typeface="Times New Roman" panose="02020603050405020304" pitchFamily="18" charset="0"/>
                          <a:cs typeface="Arial" panose="020B0604020202020204" pitchFamily="34" charset="0"/>
                        </a:rPr>
                        <a:t>Metamizol</a:t>
                      </a:r>
                      <a:endParaRPr lang="es-ES" sz="1100" dirty="0">
                        <a:effectLst/>
                        <a:latin typeface="Times New Roman" panose="02020603050405020304" pitchFamily="18" charset="0"/>
                        <a:ea typeface="Times New Roman" panose="02020603050405020304" pitchFamily="18" charset="0"/>
                      </a:endParaRPr>
                    </a:p>
                  </a:txBody>
                  <a:tcPr marL="39897" marR="39897" marT="0" marB="0">
                    <a:lnL w="19050" cap="flat" cmpd="sng" algn="ctr">
                      <a:solidFill>
                        <a:srgbClr val="595959"/>
                      </a:solidFill>
                      <a:prstDash val="solid"/>
                      <a:round/>
                      <a:headEnd type="none" w="med" len="med"/>
                      <a:tailEnd type="none" w="med" len="med"/>
                    </a:lnL>
                    <a:lnR w="19050" cap="flat" cmpd="sng" algn="ctr">
                      <a:solidFill>
                        <a:srgbClr val="595959"/>
                      </a:solidFill>
                      <a:prstDash val="solid"/>
                      <a:round/>
                      <a:headEnd type="none" w="med" len="med"/>
                      <a:tailEnd type="none" w="med" len="med"/>
                    </a:lnR>
                    <a:lnT w="19050" cap="flat" cmpd="sng" algn="ctr">
                      <a:solidFill>
                        <a:srgbClr val="595959"/>
                      </a:solidFill>
                      <a:prstDash val="solid"/>
                      <a:round/>
                      <a:headEnd type="none" w="med" len="med"/>
                      <a:tailEnd type="none" w="med" len="med"/>
                    </a:lnT>
                    <a:lnB w="19050" cap="flat" cmpd="sng" algn="ctr">
                      <a:solidFill>
                        <a:srgbClr val="595959"/>
                      </a:solidFill>
                      <a:prstDash val="solid"/>
                      <a:round/>
                      <a:headEnd type="none" w="med" len="med"/>
                      <a:tailEnd type="none" w="med" len="med"/>
                    </a:lnB>
                    <a:solidFill>
                      <a:srgbClr val="FFE1E1"/>
                    </a:solidFill>
                  </a:tcPr>
                </a:tc>
                <a:tc hMerge="1">
                  <a:txBody>
                    <a:bodyPr/>
                    <a:lstStyle/>
                    <a:p>
                      <a:endParaRPr lang="es-ES"/>
                    </a:p>
                  </a:txBody>
                  <a:tcPr/>
                </a:tc>
                <a:extLst>
                  <a:ext uri="{0D108BD9-81ED-4DB2-BD59-A6C34878D82A}">
                    <a16:rowId xmlns:a16="http://schemas.microsoft.com/office/drawing/2014/main" val="1169566919"/>
                  </a:ext>
                </a:extLst>
              </a:tr>
              <a:tr h="170407">
                <a:tc>
                  <a:txBody>
                    <a:bodyPr/>
                    <a:lstStyle/>
                    <a:p>
                      <a:pPr>
                        <a:spcAft>
                          <a:spcPts val="0"/>
                        </a:spcAft>
                      </a:pPr>
                      <a:r>
                        <a:rPr lang="es-ES" sz="1100" dirty="0">
                          <a:effectLst/>
                          <a:latin typeface="Arial Narrow" panose="020B0606020202030204" pitchFamily="34" charset="0"/>
                          <a:ea typeface="Times New Roman" panose="02020603050405020304" pitchFamily="18" charset="0"/>
                          <a:cs typeface="Arial" panose="020B0604020202020204" pitchFamily="34" charset="0"/>
                        </a:rPr>
                        <a:t>No existe evidencia clínica suficiente para recomendar su uso</a:t>
                      </a:r>
                      <a:r>
                        <a:rPr lang="es-ES_tradnl" sz="1100" dirty="0">
                          <a:effectLst/>
                          <a:latin typeface="Arial Narrow" panose="020B0606020202030204" pitchFamily="34" charset="0"/>
                          <a:ea typeface="Times New Roman" panose="02020603050405020304" pitchFamily="18" charset="0"/>
                          <a:cs typeface="Arial" panose="020B0604020202020204" pitchFamily="34" charset="0"/>
                        </a:rPr>
                        <a:t>.</a:t>
                      </a:r>
                      <a:endParaRPr lang="es-ES" sz="1100" dirty="0">
                        <a:effectLst/>
                        <a:latin typeface="Times New Roman" panose="02020603050405020304" pitchFamily="18" charset="0"/>
                        <a:ea typeface="Times New Roman" panose="02020603050405020304" pitchFamily="18" charset="0"/>
                      </a:endParaRPr>
                    </a:p>
                  </a:txBody>
                  <a:tcPr marL="39897" marR="39897" marT="0" marB="0" anchor="ctr">
                    <a:lnL w="19050" cap="flat" cmpd="sng" algn="ctr">
                      <a:solidFill>
                        <a:srgbClr val="595959"/>
                      </a:solidFill>
                      <a:prstDash val="solid"/>
                      <a:round/>
                      <a:headEnd type="none" w="med" len="med"/>
                      <a:tailEnd type="none" w="med" len="med"/>
                    </a:lnL>
                    <a:lnR w="19050" cap="flat" cmpd="sng" algn="ctr">
                      <a:solidFill>
                        <a:srgbClr val="595959"/>
                      </a:solidFill>
                      <a:prstDash val="solid"/>
                      <a:round/>
                      <a:headEnd type="none" w="med" len="med"/>
                      <a:tailEnd type="none" w="med" len="med"/>
                    </a:lnR>
                    <a:lnT w="19050" cap="flat" cmpd="sng" algn="ctr">
                      <a:solidFill>
                        <a:srgbClr val="595959"/>
                      </a:solidFill>
                      <a:prstDash val="solid"/>
                      <a:round/>
                      <a:headEnd type="none" w="med" len="med"/>
                      <a:tailEnd type="none" w="med" len="med"/>
                    </a:lnT>
                    <a:lnB w="19050" cap="flat" cmpd="sng" algn="ctr">
                      <a:solidFill>
                        <a:srgbClr val="595959"/>
                      </a:solidFill>
                      <a:prstDash val="solid"/>
                      <a:round/>
                      <a:headEnd type="none" w="med" len="med"/>
                      <a:tailEnd type="none" w="med" len="med"/>
                    </a:lnB>
                    <a:solidFill>
                      <a:srgbClr val="F2F2F2"/>
                    </a:solidFill>
                  </a:tcPr>
                </a:tc>
                <a:tc>
                  <a:txBody>
                    <a:bodyPr/>
                    <a:lstStyle/>
                    <a:p>
                      <a:pPr>
                        <a:spcAft>
                          <a:spcPts val="0"/>
                        </a:spcAft>
                      </a:pPr>
                      <a:r>
                        <a:rPr lang="es-ES" sz="1100" b="1" dirty="0">
                          <a:effectLst/>
                          <a:latin typeface="Arial Narrow" panose="020B0606020202030204" pitchFamily="34" charset="0"/>
                          <a:ea typeface="Times New Roman" panose="02020603050405020304" pitchFamily="18" charset="0"/>
                          <a:cs typeface="Arial" panose="020B0604020202020204" pitchFamily="34" charset="0"/>
                        </a:rPr>
                        <a:t>(2):</a:t>
                      </a:r>
                      <a:r>
                        <a:rPr lang="es-ES" sz="1100" dirty="0">
                          <a:effectLst/>
                          <a:latin typeface="Arial Narrow" panose="020B0606020202030204" pitchFamily="34" charset="0"/>
                          <a:ea typeface="Times New Roman" panose="02020603050405020304" pitchFamily="18" charset="0"/>
                          <a:cs typeface="Arial" panose="020B0604020202020204" pitchFamily="34" charset="0"/>
                        </a:rPr>
                        <a:t> metamizol.</a:t>
                      </a:r>
                      <a:endParaRPr lang="es-ES" sz="1100" dirty="0">
                        <a:effectLst/>
                        <a:latin typeface="Times New Roman" panose="02020603050405020304" pitchFamily="18" charset="0"/>
                        <a:ea typeface="Times New Roman" panose="02020603050405020304" pitchFamily="18" charset="0"/>
                      </a:endParaRPr>
                    </a:p>
                  </a:txBody>
                  <a:tcPr marL="39897" marR="39897" marT="0" marB="0" anchor="ctr">
                    <a:lnL w="19050" cap="flat" cmpd="sng" algn="ctr">
                      <a:solidFill>
                        <a:srgbClr val="595959"/>
                      </a:solidFill>
                      <a:prstDash val="solid"/>
                      <a:round/>
                      <a:headEnd type="none" w="med" len="med"/>
                      <a:tailEnd type="none" w="med" len="med"/>
                    </a:lnL>
                    <a:lnR w="19050" cap="flat" cmpd="sng" algn="ctr">
                      <a:solidFill>
                        <a:srgbClr val="595959"/>
                      </a:solidFill>
                      <a:prstDash val="solid"/>
                      <a:round/>
                      <a:headEnd type="none" w="med" len="med"/>
                      <a:tailEnd type="none" w="med" len="med"/>
                    </a:lnR>
                    <a:lnT w="19050" cap="flat" cmpd="sng" algn="ctr">
                      <a:solidFill>
                        <a:srgbClr val="595959"/>
                      </a:solidFill>
                      <a:prstDash val="solid"/>
                      <a:round/>
                      <a:headEnd type="none" w="med" len="med"/>
                      <a:tailEnd type="none" w="med" len="med"/>
                    </a:lnT>
                    <a:lnB w="19050" cap="flat" cmpd="sng" algn="ctr">
                      <a:solidFill>
                        <a:srgbClr val="595959"/>
                      </a:solidFill>
                      <a:prstDash val="solid"/>
                      <a:round/>
                      <a:headEnd type="none" w="med" len="med"/>
                      <a:tailEnd type="none" w="med" len="med"/>
                    </a:lnB>
                    <a:solidFill>
                      <a:srgbClr val="F2F2F2"/>
                    </a:solidFill>
                  </a:tcPr>
                </a:tc>
                <a:extLst>
                  <a:ext uri="{0D108BD9-81ED-4DB2-BD59-A6C34878D82A}">
                    <a16:rowId xmlns:a16="http://schemas.microsoft.com/office/drawing/2014/main" val="1356074915"/>
                  </a:ext>
                </a:extLst>
              </a:tr>
              <a:tr h="170407">
                <a:tc gridSpan="2">
                  <a:txBody>
                    <a:bodyPr/>
                    <a:lstStyle/>
                    <a:p>
                      <a:pPr algn="ctr">
                        <a:spcAft>
                          <a:spcPts val="0"/>
                        </a:spcAft>
                      </a:pPr>
                      <a:r>
                        <a:rPr lang="es-ES" sz="1100" b="1" dirty="0">
                          <a:effectLst/>
                          <a:latin typeface="Arial Narrow" panose="020B0606020202030204" pitchFamily="34" charset="0"/>
                          <a:ea typeface="Times New Roman" panose="02020603050405020304" pitchFamily="18" charset="0"/>
                          <a:cs typeface="Arial" panose="020B0604020202020204" pitchFamily="34" charset="0"/>
                        </a:rPr>
                        <a:t>Opioides</a:t>
                      </a:r>
                      <a:endParaRPr lang="es-ES" sz="1100" dirty="0">
                        <a:effectLst/>
                        <a:latin typeface="Times New Roman" panose="02020603050405020304" pitchFamily="18" charset="0"/>
                        <a:ea typeface="Times New Roman" panose="02020603050405020304" pitchFamily="18" charset="0"/>
                      </a:endParaRPr>
                    </a:p>
                  </a:txBody>
                  <a:tcPr marL="39897" marR="39897" marT="0" marB="0">
                    <a:lnL w="19050" cap="flat" cmpd="sng" algn="ctr">
                      <a:solidFill>
                        <a:srgbClr val="595959"/>
                      </a:solidFill>
                      <a:prstDash val="solid"/>
                      <a:round/>
                      <a:headEnd type="none" w="med" len="med"/>
                      <a:tailEnd type="none" w="med" len="med"/>
                    </a:lnL>
                    <a:lnR w="19050" cap="flat" cmpd="sng" algn="ctr">
                      <a:solidFill>
                        <a:srgbClr val="595959"/>
                      </a:solidFill>
                      <a:prstDash val="solid"/>
                      <a:round/>
                      <a:headEnd type="none" w="med" len="med"/>
                      <a:tailEnd type="none" w="med" len="med"/>
                    </a:lnR>
                    <a:lnT w="19050" cap="flat" cmpd="sng" algn="ctr">
                      <a:solidFill>
                        <a:srgbClr val="595959"/>
                      </a:solidFill>
                      <a:prstDash val="solid"/>
                      <a:round/>
                      <a:headEnd type="none" w="med" len="med"/>
                      <a:tailEnd type="none" w="med" len="med"/>
                    </a:lnT>
                    <a:lnB w="19050" cap="flat" cmpd="sng" algn="ctr">
                      <a:solidFill>
                        <a:srgbClr val="595959"/>
                      </a:solidFill>
                      <a:prstDash val="solid"/>
                      <a:round/>
                      <a:headEnd type="none" w="med" len="med"/>
                      <a:tailEnd type="none" w="med" len="med"/>
                    </a:lnB>
                    <a:solidFill>
                      <a:srgbClr val="FFE1E1"/>
                    </a:solidFill>
                  </a:tcPr>
                </a:tc>
                <a:tc hMerge="1">
                  <a:txBody>
                    <a:bodyPr/>
                    <a:lstStyle/>
                    <a:p>
                      <a:endParaRPr lang="es-ES"/>
                    </a:p>
                  </a:txBody>
                  <a:tcPr/>
                </a:tc>
                <a:extLst>
                  <a:ext uri="{0D108BD9-81ED-4DB2-BD59-A6C34878D82A}">
                    <a16:rowId xmlns:a16="http://schemas.microsoft.com/office/drawing/2014/main" val="307388157"/>
                  </a:ext>
                </a:extLst>
              </a:tr>
              <a:tr h="1297768">
                <a:tc>
                  <a:txBody>
                    <a:bodyPr/>
                    <a:lstStyle/>
                    <a:p>
                      <a:pPr>
                        <a:spcAft>
                          <a:spcPts val="0"/>
                        </a:spcAft>
                      </a:pPr>
                      <a:r>
                        <a:rPr lang="es-ES_tradnl" sz="1100" dirty="0">
                          <a:effectLst/>
                          <a:latin typeface="Arial Narrow" panose="020B0606020202030204" pitchFamily="34" charset="0"/>
                          <a:ea typeface="Times New Roman" panose="02020603050405020304" pitchFamily="18" charset="0"/>
                          <a:cs typeface="Arial" panose="020B0604020202020204" pitchFamily="34" charset="0"/>
                        </a:rPr>
                        <a:t>No son de elección para tratar el dolor leve a moderado y no son efectivos para todos los tipos de dolor. Los opioides pueden atravesar rápidamente la placenta y la barrera </a:t>
                      </a:r>
                      <a:r>
                        <a:rPr lang="es-ES_tradnl" sz="1100" dirty="0" err="1">
                          <a:effectLst/>
                          <a:latin typeface="Arial Narrow" panose="020B0606020202030204" pitchFamily="34" charset="0"/>
                          <a:ea typeface="Times New Roman" panose="02020603050405020304" pitchFamily="18" charset="0"/>
                          <a:cs typeface="Arial" panose="020B0604020202020204" pitchFamily="34" charset="0"/>
                        </a:rPr>
                        <a:t>hematoencefálica</a:t>
                      </a:r>
                      <a:r>
                        <a:rPr lang="es-ES_tradnl" sz="1100" dirty="0">
                          <a:effectLst/>
                          <a:latin typeface="Arial Narrow" panose="020B0606020202030204" pitchFamily="34" charset="0"/>
                          <a:ea typeface="Times New Roman" panose="02020603050405020304" pitchFamily="18" charset="0"/>
                          <a:cs typeface="Arial" panose="020B0604020202020204" pitchFamily="34" charset="0"/>
                        </a:rPr>
                        <a:t>; y el embarazo puede alterar su farmacocinética. Una exposición prolongada a opioides incrementa el riesgo del síndrome de abstinencia neonatal. Los opioides solo se deberían usar durante el embarazo cuando los beneficios superen los posibles riesgos y durante un tiempo corto.</a:t>
                      </a:r>
                      <a:endParaRPr lang="es-ES" sz="1100" dirty="0">
                        <a:effectLst/>
                        <a:latin typeface="Times New Roman" panose="02020603050405020304" pitchFamily="18" charset="0"/>
                        <a:ea typeface="Times New Roman" panose="02020603050405020304" pitchFamily="18" charset="0"/>
                      </a:endParaRPr>
                    </a:p>
                  </a:txBody>
                  <a:tcPr marL="39897" marR="39897" marT="0" marB="0" anchor="ctr">
                    <a:lnL w="19050" cap="flat" cmpd="sng" algn="ctr">
                      <a:solidFill>
                        <a:srgbClr val="595959"/>
                      </a:solidFill>
                      <a:prstDash val="solid"/>
                      <a:round/>
                      <a:headEnd type="none" w="med" len="med"/>
                      <a:tailEnd type="none" w="med" len="med"/>
                    </a:lnL>
                    <a:lnR w="19050" cap="flat" cmpd="sng" algn="ctr">
                      <a:solidFill>
                        <a:srgbClr val="595959"/>
                      </a:solidFill>
                      <a:prstDash val="solid"/>
                      <a:round/>
                      <a:headEnd type="none" w="med" len="med"/>
                      <a:tailEnd type="none" w="med" len="med"/>
                    </a:lnR>
                    <a:lnT w="19050" cap="flat" cmpd="sng" algn="ctr">
                      <a:solidFill>
                        <a:srgbClr val="595959"/>
                      </a:solidFill>
                      <a:prstDash val="solid"/>
                      <a:round/>
                      <a:headEnd type="none" w="med" len="med"/>
                      <a:tailEnd type="none" w="med" len="med"/>
                    </a:lnT>
                    <a:lnB w="19050" cap="flat" cmpd="sng" algn="ctr">
                      <a:solidFill>
                        <a:srgbClr val="595959"/>
                      </a:solidFill>
                      <a:prstDash val="solid"/>
                      <a:round/>
                      <a:headEnd type="none" w="med" len="med"/>
                      <a:tailEnd type="none" w="med" len="med"/>
                    </a:lnB>
                    <a:solidFill>
                      <a:srgbClr val="F2F2F2"/>
                    </a:solidFill>
                  </a:tcPr>
                </a:tc>
                <a:tc>
                  <a:txBody>
                    <a:bodyPr/>
                    <a:lstStyle/>
                    <a:p>
                      <a:pPr marL="140970" indent="-140970">
                        <a:spcAft>
                          <a:spcPts val="0"/>
                        </a:spcAft>
                      </a:pPr>
                      <a:r>
                        <a:rPr lang="es-ES" sz="1100" b="1" dirty="0">
                          <a:effectLst/>
                          <a:latin typeface="Arial Narrow" panose="020B0606020202030204" pitchFamily="34" charset="0"/>
                          <a:ea typeface="Times New Roman" panose="02020603050405020304" pitchFamily="18" charset="0"/>
                          <a:cs typeface="Arial" panose="020B0604020202020204" pitchFamily="34" charset="0"/>
                        </a:rPr>
                        <a:t>(2):</a:t>
                      </a:r>
                      <a:r>
                        <a:rPr lang="es-ES" sz="1100" dirty="0">
                          <a:effectLst/>
                          <a:latin typeface="Arial Narrow" panose="020B0606020202030204" pitchFamily="34" charset="0"/>
                          <a:ea typeface="Times New Roman" panose="02020603050405020304" pitchFamily="18" charset="0"/>
                          <a:cs typeface="Arial" panose="020B0604020202020204" pitchFamily="34" charset="0"/>
                        </a:rPr>
                        <a:t> alfentanilo, remifentanilo, </a:t>
                      </a:r>
                      <a:r>
                        <a:rPr lang="es-ES" sz="1100" dirty="0" err="1">
                          <a:effectLst/>
                          <a:latin typeface="Arial Narrow" panose="020B0606020202030204" pitchFamily="34" charset="0"/>
                          <a:ea typeface="Times New Roman" panose="02020603050405020304" pitchFamily="18" charset="0"/>
                          <a:cs typeface="Arial" panose="020B0604020202020204" pitchFamily="34" charset="0"/>
                        </a:rPr>
                        <a:t>sufentanilo</a:t>
                      </a:r>
                      <a:r>
                        <a:rPr lang="es-ES" sz="1100" dirty="0">
                          <a:effectLst/>
                          <a:latin typeface="Arial Narrow" panose="020B0606020202030204" pitchFamily="34" charset="0"/>
                          <a:ea typeface="Times New Roman" panose="02020603050405020304" pitchFamily="18" charset="0"/>
                          <a:cs typeface="Arial" panose="020B0604020202020204" pitchFamily="34" charset="0"/>
                        </a:rPr>
                        <a:t>.</a:t>
                      </a:r>
                      <a:endParaRPr lang="es-ES" sz="1100" dirty="0">
                        <a:effectLst/>
                        <a:latin typeface="Times New Roman" panose="02020603050405020304" pitchFamily="18" charset="0"/>
                        <a:ea typeface="Times New Roman" panose="02020603050405020304" pitchFamily="18" charset="0"/>
                      </a:endParaRPr>
                    </a:p>
                    <a:p>
                      <a:pPr>
                        <a:spcAft>
                          <a:spcPts val="0"/>
                        </a:spcAft>
                      </a:pPr>
                      <a:r>
                        <a:rPr lang="es-ES" sz="1100" b="1" dirty="0">
                          <a:effectLst/>
                          <a:latin typeface="Arial Narrow" panose="020B0606020202030204" pitchFamily="34" charset="0"/>
                          <a:ea typeface="Times New Roman" panose="02020603050405020304" pitchFamily="18" charset="0"/>
                          <a:cs typeface="Arial" panose="020B0604020202020204" pitchFamily="34" charset="0"/>
                        </a:rPr>
                        <a:t>(3):</a:t>
                      </a:r>
                      <a:r>
                        <a:rPr lang="es-ES" sz="1100" dirty="0">
                          <a:effectLst/>
                          <a:latin typeface="Arial Narrow" panose="020B0606020202030204" pitchFamily="34" charset="0"/>
                          <a:ea typeface="Times New Roman" panose="02020603050405020304" pitchFamily="18" charset="0"/>
                          <a:cs typeface="Arial" panose="020B0604020202020204" pitchFamily="34" charset="0"/>
                        </a:rPr>
                        <a:t> buprenorfina, fentanilo, hidromorfona, metadona, </a:t>
                      </a:r>
                      <a:r>
                        <a:rPr lang="es-ES" sz="1100" dirty="0" err="1">
                          <a:effectLst/>
                          <a:latin typeface="Arial Narrow" panose="020B0606020202030204" pitchFamily="34" charset="0"/>
                          <a:ea typeface="Times New Roman" panose="02020603050405020304" pitchFamily="18" charset="0"/>
                          <a:cs typeface="Arial" panose="020B0604020202020204" pitchFamily="34" charset="0"/>
                        </a:rPr>
                        <a:t>tapentadol</a:t>
                      </a:r>
                      <a:r>
                        <a:rPr lang="es-ES" sz="1100" dirty="0">
                          <a:effectLst/>
                          <a:latin typeface="Arial Narrow" panose="020B0606020202030204" pitchFamily="34" charset="0"/>
                          <a:ea typeface="Times New Roman" panose="02020603050405020304" pitchFamily="18" charset="0"/>
                          <a:cs typeface="Arial" panose="020B0604020202020204" pitchFamily="34" charset="0"/>
                        </a:rPr>
                        <a:t>, tramadol.</a:t>
                      </a:r>
                      <a:endParaRPr lang="es-ES" sz="1100" dirty="0">
                        <a:effectLst/>
                        <a:latin typeface="Times New Roman" panose="02020603050405020304" pitchFamily="18" charset="0"/>
                        <a:ea typeface="Times New Roman" panose="02020603050405020304" pitchFamily="18" charset="0"/>
                      </a:endParaRPr>
                    </a:p>
                    <a:p>
                      <a:pPr>
                        <a:spcAft>
                          <a:spcPts val="0"/>
                        </a:spcAft>
                      </a:pPr>
                      <a:r>
                        <a:rPr lang="es-ES" sz="1100" b="1" dirty="0">
                          <a:effectLst/>
                          <a:latin typeface="Arial Narrow" panose="020B0606020202030204" pitchFamily="34" charset="0"/>
                          <a:ea typeface="Times New Roman" panose="02020603050405020304" pitchFamily="18" charset="0"/>
                          <a:cs typeface="Arial" panose="020B0604020202020204" pitchFamily="34" charset="0"/>
                        </a:rPr>
                        <a:t>(4):</a:t>
                      </a:r>
                      <a:r>
                        <a:rPr lang="es-ES" sz="1100" dirty="0">
                          <a:effectLst/>
                          <a:latin typeface="Arial Narrow" panose="020B0606020202030204" pitchFamily="34" charset="0"/>
                          <a:ea typeface="Times New Roman" panose="02020603050405020304" pitchFamily="18" charset="0"/>
                          <a:cs typeface="Arial" panose="020B0604020202020204" pitchFamily="34" charset="0"/>
                        </a:rPr>
                        <a:t> codeína, morfina, oxicodona.</a:t>
                      </a:r>
                      <a:endParaRPr lang="es-ES" sz="1100" dirty="0">
                        <a:effectLst/>
                        <a:latin typeface="Times New Roman" panose="02020603050405020304" pitchFamily="18" charset="0"/>
                        <a:ea typeface="Times New Roman" panose="02020603050405020304" pitchFamily="18" charset="0"/>
                      </a:endParaRPr>
                    </a:p>
                    <a:p>
                      <a:pPr>
                        <a:spcAft>
                          <a:spcPts val="0"/>
                        </a:spcAft>
                      </a:pPr>
                      <a:r>
                        <a:rPr lang="es-ES" sz="1100" b="1" dirty="0">
                          <a:effectLst/>
                          <a:latin typeface="Arial Narrow" panose="020B0606020202030204" pitchFamily="34" charset="0"/>
                          <a:ea typeface="Times New Roman" panose="02020603050405020304" pitchFamily="18" charset="0"/>
                          <a:cs typeface="Arial" panose="020B0604020202020204" pitchFamily="34" charset="0"/>
                        </a:rPr>
                        <a:t>(ND):</a:t>
                      </a:r>
                      <a:r>
                        <a:rPr lang="es-ES" sz="1100" dirty="0">
                          <a:effectLst/>
                          <a:latin typeface="Arial Narrow" panose="020B0606020202030204" pitchFamily="34" charset="0"/>
                          <a:ea typeface="Times New Roman" panose="02020603050405020304" pitchFamily="18" charset="0"/>
                          <a:cs typeface="Arial" panose="020B0604020202020204" pitchFamily="34" charset="0"/>
                        </a:rPr>
                        <a:t> petidina.</a:t>
                      </a:r>
                      <a:endParaRPr lang="es-ES" sz="1100" dirty="0">
                        <a:effectLst/>
                        <a:latin typeface="Times New Roman" panose="02020603050405020304" pitchFamily="18" charset="0"/>
                        <a:ea typeface="Times New Roman" panose="02020603050405020304" pitchFamily="18" charset="0"/>
                      </a:endParaRPr>
                    </a:p>
                  </a:txBody>
                  <a:tcPr marL="39897" marR="39897" marT="0" marB="0" anchor="ctr">
                    <a:lnL w="19050" cap="flat" cmpd="sng" algn="ctr">
                      <a:solidFill>
                        <a:srgbClr val="595959"/>
                      </a:solidFill>
                      <a:prstDash val="solid"/>
                      <a:round/>
                      <a:headEnd type="none" w="med" len="med"/>
                      <a:tailEnd type="none" w="med" len="med"/>
                    </a:lnL>
                    <a:lnR w="19050" cap="flat" cmpd="sng" algn="ctr">
                      <a:solidFill>
                        <a:srgbClr val="595959"/>
                      </a:solidFill>
                      <a:prstDash val="solid"/>
                      <a:round/>
                      <a:headEnd type="none" w="med" len="med"/>
                      <a:tailEnd type="none" w="med" len="med"/>
                    </a:lnR>
                    <a:lnT w="19050" cap="flat" cmpd="sng" algn="ctr">
                      <a:solidFill>
                        <a:srgbClr val="595959"/>
                      </a:solidFill>
                      <a:prstDash val="solid"/>
                      <a:round/>
                      <a:headEnd type="none" w="med" len="med"/>
                      <a:tailEnd type="none" w="med" len="med"/>
                    </a:lnT>
                    <a:lnB w="19050" cap="flat" cmpd="sng" algn="ctr">
                      <a:solidFill>
                        <a:srgbClr val="595959"/>
                      </a:solidFill>
                      <a:prstDash val="solid"/>
                      <a:round/>
                      <a:headEnd type="none" w="med" len="med"/>
                      <a:tailEnd type="none" w="med" len="med"/>
                    </a:lnB>
                    <a:solidFill>
                      <a:srgbClr val="F2F2F2"/>
                    </a:solidFill>
                  </a:tcPr>
                </a:tc>
                <a:extLst>
                  <a:ext uri="{0D108BD9-81ED-4DB2-BD59-A6C34878D82A}">
                    <a16:rowId xmlns:a16="http://schemas.microsoft.com/office/drawing/2014/main" val="4164354035"/>
                  </a:ext>
                </a:extLst>
              </a:tr>
              <a:tr h="511220">
                <a:tc gridSpan="2">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1100" b="1"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Arial" panose="020B0604020202020204" pitchFamily="34" charset="0"/>
                        </a:rPr>
                        <a:t>(*)</a:t>
                      </a:r>
                      <a:r>
                        <a:rPr kumimoji="0" lang="es-ES" sz="1100" b="0"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Arial" panose="020B0604020202020204" pitchFamily="34" charset="0"/>
                        </a:rPr>
                        <a:t> Clasificación </a:t>
                      </a:r>
                      <a:r>
                        <a:rPr kumimoji="0" lang="es-ES" sz="1100" b="0" i="1" u="sng" strike="noStrike" kern="1200" cap="none" spc="0" normalizeH="0" baseline="0" noProof="0" dirty="0">
                          <a:ln>
                            <a:noFill/>
                          </a:ln>
                          <a:solidFill>
                            <a:srgbClr val="0000FF"/>
                          </a:solidFill>
                          <a:effectLst/>
                          <a:uLnTx/>
                          <a:uFillTx/>
                          <a:latin typeface="Arial Narrow" panose="020B0606020202030204" pitchFamily="34" charset="0"/>
                          <a:ea typeface="Times New Roman" panose="02020603050405020304" pitchFamily="18" charset="0"/>
                          <a:cs typeface="Arial" panose="020B0604020202020204" pitchFamily="34" charset="0"/>
                          <a:hlinkClick r:id="rId2">
                            <a:extLst>
                              <a:ext uri="{A12FA001-AC4F-418D-AE19-62706E023703}">
                                <ahyp:hlinkClr xmlns="" xmlns:ahyp="http://schemas.microsoft.com/office/drawing/2018/hyperlinkcolor" val="tx"/>
                              </a:ext>
                            </a:extLst>
                          </a:hlinkClick>
                        </a:rPr>
                        <a:t>Micromedex</a:t>
                      </a:r>
                      <a:r>
                        <a:rPr kumimoji="0" lang="es-ES" sz="1100" b="0"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Arial" panose="020B0604020202020204" pitchFamily="34" charset="0"/>
                        </a:rPr>
                        <a:t>® </a:t>
                      </a:r>
                      <a:endParaRPr kumimoji="0" lang="es-ES" sz="11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_tradnl" sz="1100" b="1"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Arial" panose="020B0604020202020204" pitchFamily="34" charset="0"/>
                        </a:rPr>
                        <a:t>(1):</a:t>
                      </a:r>
                      <a:r>
                        <a:rPr kumimoji="0" lang="es-ES_tradnl" sz="1100" b="0"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Arial" panose="020B0604020202020204" pitchFamily="34" charset="0"/>
                        </a:rPr>
                        <a:t> Riesgo fetal mínimo; </a:t>
                      </a:r>
                      <a:r>
                        <a:rPr kumimoji="0" lang="es-ES_tradnl" sz="1100" b="1"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Arial" panose="020B0604020202020204" pitchFamily="34" charset="0"/>
                        </a:rPr>
                        <a:t>(2):</a:t>
                      </a:r>
                      <a:r>
                        <a:rPr kumimoji="0" lang="es-ES_tradnl" sz="1100" b="0"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Arial" panose="020B0604020202020204" pitchFamily="34" charset="0"/>
                        </a:rPr>
                        <a:t> No puede excluirse riesgo fetal; </a:t>
                      </a:r>
                      <a:r>
                        <a:rPr kumimoji="0" lang="es-ES_tradnl" sz="1100" b="1"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Arial" panose="020B0604020202020204" pitchFamily="34" charset="0"/>
                        </a:rPr>
                        <a:t>(3):</a:t>
                      </a:r>
                      <a:r>
                        <a:rPr kumimoji="0" lang="es-ES_tradnl" sz="1100" b="0"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Arial" panose="020B0604020202020204" pitchFamily="34" charset="0"/>
                        </a:rPr>
                        <a:t> Puede causar riesgo fetal; </a:t>
                      </a:r>
                      <a:r>
                        <a:rPr kumimoji="0" lang="es-ES_tradnl" sz="1100" b="1"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Arial" panose="020B0604020202020204" pitchFamily="34" charset="0"/>
                        </a:rPr>
                        <a:t>(4):</a:t>
                      </a:r>
                      <a:r>
                        <a:rPr kumimoji="0" lang="es-ES_tradnl" sz="1100" b="0"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Arial" panose="020B0604020202020204" pitchFamily="34" charset="0"/>
                        </a:rPr>
                        <a:t> Daño fetal demostrado; </a:t>
                      </a:r>
                      <a:r>
                        <a:rPr kumimoji="0" lang="es-ES_tradnl" sz="1100" b="1"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Arial" panose="020B0604020202020204" pitchFamily="34" charset="0"/>
                        </a:rPr>
                        <a:t>(5):</a:t>
                      </a:r>
                      <a:r>
                        <a:rPr kumimoji="0" lang="es-ES_tradnl" sz="1100" b="0"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Arial" panose="020B0604020202020204" pitchFamily="34" charset="0"/>
                        </a:rPr>
                        <a:t> Contraindicado; </a:t>
                      </a:r>
                      <a:r>
                        <a:rPr kumimoji="0" lang="es-ES_tradnl" sz="1100" b="0" i="0" u="none" strike="noStrike" kern="1200" cap="none" spc="0" normalizeH="0" baseline="0" noProof="0" dirty="0" smtClean="0">
                          <a:ln>
                            <a:noFill/>
                          </a:ln>
                          <a:solidFill>
                            <a:srgbClr val="000000"/>
                          </a:solidFill>
                          <a:effectLst/>
                          <a:uLnTx/>
                          <a:uFillTx/>
                          <a:latin typeface="Arial Narrow" panose="020B0606020202030204" pitchFamily="34" charset="0"/>
                          <a:ea typeface="Times New Roman" panose="02020603050405020304" pitchFamily="18" charset="0"/>
                          <a:cs typeface="Arial" panose="020B0604020202020204" pitchFamily="34" charset="0"/>
                        </a:rPr>
                        <a:t>                        </a:t>
                      </a:r>
                      <a:r>
                        <a:rPr kumimoji="0" lang="es-ES_tradnl" sz="1100" b="1" i="0" u="none" strike="noStrike" kern="1200" cap="none" spc="0" normalizeH="0" baseline="0" noProof="0" dirty="0" smtClean="0">
                          <a:ln>
                            <a:noFill/>
                          </a:ln>
                          <a:solidFill>
                            <a:srgbClr val="000000"/>
                          </a:solidFill>
                          <a:effectLst/>
                          <a:uLnTx/>
                          <a:uFillTx/>
                          <a:latin typeface="Arial Narrow" panose="020B0606020202030204" pitchFamily="34" charset="0"/>
                          <a:ea typeface="Times New Roman" panose="02020603050405020304" pitchFamily="18" charset="0"/>
                          <a:cs typeface="+mn-cs"/>
                        </a:rPr>
                        <a:t>(</a:t>
                      </a:r>
                      <a:r>
                        <a:rPr kumimoji="0" lang="es-ES" sz="1100" b="1"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Arial" panose="020B0604020202020204" pitchFamily="34" charset="0"/>
                        </a:rPr>
                        <a:t>ND):</a:t>
                      </a:r>
                      <a:r>
                        <a:rPr kumimoji="0" lang="es-ES" sz="1100" b="0"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Arial" panose="020B0604020202020204" pitchFamily="34" charset="0"/>
                        </a:rPr>
                        <a:t> Información no disponible.</a:t>
                      </a:r>
                      <a:endParaRPr kumimoji="0" lang="es-ES" sz="11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a:txBody>
                  <a:tcPr marL="39897" marR="39897" marT="0" marB="0">
                    <a:lnL w="19050" cap="flat" cmpd="sng" algn="ctr">
                      <a:solidFill>
                        <a:srgbClr val="595959"/>
                      </a:solidFill>
                      <a:prstDash val="solid"/>
                      <a:round/>
                      <a:headEnd type="none" w="med" len="med"/>
                      <a:tailEnd type="none" w="med" len="med"/>
                    </a:lnL>
                    <a:lnR w="19050" cap="flat" cmpd="sng" algn="ctr">
                      <a:solidFill>
                        <a:srgbClr val="595959"/>
                      </a:solidFill>
                      <a:prstDash val="solid"/>
                      <a:round/>
                      <a:headEnd type="none" w="med" len="med"/>
                      <a:tailEnd type="none" w="med" len="med"/>
                    </a:lnR>
                    <a:lnT w="19050" cap="flat" cmpd="sng" algn="ctr">
                      <a:solidFill>
                        <a:srgbClr val="595959"/>
                      </a:solidFill>
                      <a:prstDash val="solid"/>
                      <a:round/>
                      <a:headEnd type="none" w="med" len="med"/>
                      <a:tailEnd type="none" w="med" len="med"/>
                    </a:lnT>
                    <a:lnB w="19050" cap="flat" cmpd="sng" algn="ctr">
                      <a:solidFill>
                        <a:srgbClr val="595959"/>
                      </a:solidFill>
                      <a:prstDash val="solid"/>
                      <a:round/>
                      <a:headEnd type="none" w="med" len="med"/>
                      <a:tailEnd type="none" w="med" len="med"/>
                    </a:lnB>
                  </a:tcPr>
                </a:tc>
                <a:tc hMerge="1">
                  <a:txBody>
                    <a:bodyPr/>
                    <a:lstStyle/>
                    <a:p>
                      <a:endParaRPr lang="es-ES"/>
                    </a:p>
                  </a:txBody>
                  <a:tcPr/>
                </a:tc>
                <a:extLst>
                  <a:ext uri="{0D108BD9-81ED-4DB2-BD59-A6C34878D82A}">
                    <a16:rowId xmlns:a16="http://schemas.microsoft.com/office/drawing/2014/main" val="939862686"/>
                  </a:ext>
                </a:extLst>
              </a:tr>
            </a:tbl>
          </a:graphicData>
        </a:graphic>
      </p:graphicFrame>
      <p:sp>
        <p:nvSpPr>
          <p:cNvPr id="3" name="Rectangle 1">
            <a:extLst>
              <a:ext uri="{FF2B5EF4-FFF2-40B4-BE49-F238E27FC236}">
                <a16:creationId xmlns:a16="http://schemas.microsoft.com/office/drawing/2014/main" id="{0F45910E-076C-4D3C-A406-877E8F6E9A8D}"/>
              </a:ext>
            </a:extLst>
          </p:cNvPr>
          <p:cNvSpPr>
            <a:spLocks noChangeArrowheads="1"/>
          </p:cNvSpPr>
          <p:nvPr/>
        </p:nvSpPr>
        <p:spPr bwMode="auto">
          <a:xfrm>
            <a:off x="1043608" y="260648"/>
            <a:ext cx="555588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198438">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98438" algn="l" defTabSz="914400" rtl="0" eaLnBrk="0" fontAlgn="base" latinLnBrk="0" hangingPunct="0">
              <a:lnSpc>
                <a:spcPct val="100000"/>
              </a:lnSpc>
              <a:spcBef>
                <a:spcPct val="0"/>
              </a:spcBef>
              <a:spcAft>
                <a:spcPct val="0"/>
              </a:spcAft>
              <a:buClrTx/>
              <a:buSzTx/>
              <a:buFontTx/>
              <a:buNone/>
              <a:tabLst/>
            </a:pPr>
            <a:r>
              <a:rPr kumimoji="0" lang="es-ES_tradnl" altLang="es-ES" b="1" i="0" u="none" strike="noStrike" cap="none" normalizeH="0" baseline="0" dirty="0">
                <a:ln>
                  <a:noFill/>
                </a:ln>
                <a:solidFill>
                  <a:srgbClr val="EF3340"/>
                </a:solidFill>
                <a:effectLst/>
                <a:latin typeface="Arial Narrow" panose="020B0606020202030204" pitchFamily="34" charset="0"/>
                <a:ea typeface="Calibri" panose="020F0502020204030204" pitchFamily="34" charset="0"/>
              </a:rPr>
              <a:t>Tratamiento farmacológico del dolor durante el embarazo</a:t>
            </a:r>
            <a:endParaRPr kumimoji="0" lang="es-ES" altLang="es-ES"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39954870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D2288E10-1984-48D0-93D4-7E252BEAAB8B}"/>
              </a:ext>
            </a:extLst>
          </p:cNvPr>
          <p:cNvSpPr txBox="1">
            <a:spLocks noChangeArrowheads="1"/>
          </p:cNvSpPr>
          <p:nvPr/>
        </p:nvSpPr>
        <p:spPr bwMode="auto">
          <a:xfrm>
            <a:off x="1259632" y="116632"/>
            <a:ext cx="7704856" cy="72008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marL="0" marR="0" lvl="0" indent="0" algn="just" defTabSz="914400" rtl="0" eaLnBrk="1" fontAlgn="base" latinLnBrk="0" hangingPunct="1">
              <a:lnSpc>
                <a:spcPct val="100000"/>
              </a:lnSpc>
              <a:spcBef>
                <a:spcPct val="0"/>
              </a:spcBef>
              <a:spcAft>
                <a:spcPts val="0"/>
              </a:spcAft>
              <a:buClrTx/>
              <a:buSzTx/>
              <a:buFontTx/>
              <a:buNone/>
              <a:tabLst/>
              <a:defRPr/>
            </a:pPr>
            <a:r>
              <a:rPr lang="es-ES_tradnl" sz="3200" b="1" dirty="0">
                <a:solidFill>
                  <a:srgbClr val="EF3340"/>
                </a:solidFill>
                <a:ea typeface="Times New Roman" panose="02020603050405020304" pitchFamily="18" charset="0"/>
                <a:cs typeface="Arial" panose="020B0604020202020204" pitchFamily="34" charset="0"/>
              </a:rPr>
              <a:t>Insomnio</a:t>
            </a:r>
            <a:endParaRPr kumimoji="0" lang="es-ES" sz="3200" b="0" i="0" u="none" strike="noStrike" kern="1200" cap="none" spc="0" normalizeH="0" baseline="0" noProof="0" dirty="0">
              <a:ln>
                <a:noFill/>
              </a:ln>
              <a:solidFill>
                <a:srgbClr val="000000"/>
              </a:solidFill>
              <a:effectLst/>
              <a:uLnTx/>
              <a:uFillTx/>
              <a:ea typeface="Times New Roman" panose="02020603050405020304" pitchFamily="18" charset="0"/>
              <a:cs typeface="Arial"/>
            </a:endParaRPr>
          </a:p>
        </p:txBody>
      </p:sp>
      <p:sp>
        <p:nvSpPr>
          <p:cNvPr id="3" name="Rectángulo 2">
            <a:extLst>
              <a:ext uri="{FF2B5EF4-FFF2-40B4-BE49-F238E27FC236}">
                <a16:creationId xmlns:a16="http://schemas.microsoft.com/office/drawing/2014/main" id="{2E05BE4E-DFD5-4143-A68B-4014F6BBB6B2}"/>
              </a:ext>
            </a:extLst>
          </p:cNvPr>
          <p:cNvSpPr/>
          <p:nvPr/>
        </p:nvSpPr>
        <p:spPr>
          <a:xfrm>
            <a:off x="1115616" y="980728"/>
            <a:ext cx="7848872" cy="584775"/>
          </a:xfrm>
          <a:prstGeom prst="rect">
            <a:avLst/>
          </a:prstGeom>
        </p:spPr>
        <p:txBody>
          <a:bodyPr wrap="square">
            <a:spAutoFit/>
          </a:bodyPr>
          <a:lstStyle/>
          <a:p>
            <a:pPr marL="285750" indent="-285750" algn="just">
              <a:buFont typeface="Wingdings" panose="05000000000000000000" pitchFamily="2" charset="2"/>
              <a:buChar char="q"/>
            </a:pPr>
            <a:r>
              <a:rPr lang="es-ES" sz="1400" dirty="0"/>
              <a:t>Un sueño deficiente, por su duración, continuidad o calidad, se asocia a un mayor riesgo de consecuencias negativas para la salud, tanto para la madre como para el feto.</a:t>
            </a:r>
            <a:r>
              <a:rPr lang="es-ES" dirty="0"/>
              <a:t> </a:t>
            </a:r>
          </a:p>
        </p:txBody>
      </p:sp>
      <p:sp>
        <p:nvSpPr>
          <p:cNvPr id="4" name="Rectángulo 3">
            <a:extLst>
              <a:ext uri="{FF2B5EF4-FFF2-40B4-BE49-F238E27FC236}">
                <a16:creationId xmlns:a16="http://schemas.microsoft.com/office/drawing/2014/main" id="{2E05BE4E-DFD5-4143-A68B-4014F6BBB6B2}"/>
              </a:ext>
            </a:extLst>
          </p:cNvPr>
          <p:cNvSpPr/>
          <p:nvPr/>
        </p:nvSpPr>
        <p:spPr>
          <a:xfrm>
            <a:off x="1115616" y="1844824"/>
            <a:ext cx="3528392" cy="4278094"/>
          </a:xfrm>
          <a:prstGeom prst="rect">
            <a:avLst/>
          </a:prstGeom>
        </p:spPr>
        <p:txBody>
          <a:bodyPr wrap="square">
            <a:spAutoFit/>
          </a:bodyPr>
          <a:lstStyle/>
          <a:p>
            <a:r>
              <a:rPr lang="es-ES" sz="1600" b="1" dirty="0">
                <a:solidFill>
                  <a:srgbClr val="FF0000"/>
                </a:solidFill>
              </a:rPr>
              <a:t>Intervenciones no farmacológicas</a:t>
            </a:r>
          </a:p>
          <a:p>
            <a:pPr algn="just"/>
            <a:r>
              <a:rPr lang="es-ES" dirty="0"/>
              <a:t> </a:t>
            </a:r>
          </a:p>
          <a:p>
            <a:pPr marL="285750" indent="-285750" algn="just">
              <a:buFont typeface="Symbol" panose="05050102010706020507" pitchFamily="18" charset="2"/>
              <a:buChar char="-"/>
            </a:pPr>
            <a:r>
              <a:rPr lang="es-ES" sz="1400" dirty="0"/>
              <a:t>Establecer ciclos regulares de sueño y vigilia.</a:t>
            </a:r>
          </a:p>
          <a:p>
            <a:pPr algn="just"/>
            <a:endParaRPr lang="es-ES" sz="1400" dirty="0"/>
          </a:p>
          <a:p>
            <a:pPr marL="285750" indent="-285750" algn="just">
              <a:buFont typeface="Symbol" panose="05050102010706020507" pitchFamily="18" charset="2"/>
              <a:buChar char="-"/>
            </a:pPr>
            <a:r>
              <a:rPr lang="es-ES" sz="1400" dirty="0"/>
              <a:t>Controlar los estímulos.</a:t>
            </a:r>
          </a:p>
          <a:p>
            <a:pPr algn="just"/>
            <a:endParaRPr lang="es-ES" sz="1400" dirty="0"/>
          </a:p>
          <a:p>
            <a:pPr marL="285750" indent="-285750" algn="just">
              <a:buFont typeface="Symbol" panose="05050102010706020507" pitchFamily="18" charset="2"/>
              <a:buChar char="-"/>
            </a:pPr>
            <a:r>
              <a:rPr lang="es-ES" sz="1400" dirty="0"/>
              <a:t>Minimizar la ingesta de líquidos antes de acostarse para disminuir la </a:t>
            </a:r>
            <a:r>
              <a:rPr lang="es-ES" sz="1400" dirty="0" err="1"/>
              <a:t>nicturia</a:t>
            </a:r>
            <a:r>
              <a:rPr lang="es-ES" sz="1400" dirty="0"/>
              <a:t>.</a:t>
            </a:r>
          </a:p>
          <a:p>
            <a:pPr algn="just"/>
            <a:r>
              <a:rPr lang="es-ES" sz="1400" dirty="0"/>
              <a:t> </a:t>
            </a:r>
          </a:p>
          <a:p>
            <a:pPr marL="285750" indent="-285750" algn="just">
              <a:buFont typeface="Symbol" panose="05050102010706020507" pitchFamily="18" charset="2"/>
              <a:buChar char="-"/>
            </a:pPr>
            <a:r>
              <a:rPr lang="es-ES" sz="1400" dirty="0"/>
              <a:t>Evitar la ingesta de cafeína cerca de la hora de acostarse.</a:t>
            </a:r>
          </a:p>
          <a:p>
            <a:pPr algn="just"/>
            <a:endParaRPr lang="es-ES" sz="1400" dirty="0"/>
          </a:p>
          <a:p>
            <a:pPr marL="285750" indent="-285750" algn="just">
              <a:buFont typeface="Symbol" panose="05050102010706020507" pitchFamily="18" charset="2"/>
              <a:buChar char="-"/>
            </a:pPr>
            <a:r>
              <a:rPr lang="es-ES" sz="1400" dirty="0"/>
              <a:t>Realizar ejercicio con regularidad durante al menos 20 minutos por lo menos un par de horas antes de acostarse.</a:t>
            </a:r>
          </a:p>
          <a:p>
            <a:pPr algn="just"/>
            <a:endParaRPr lang="es-ES" sz="1400" dirty="0"/>
          </a:p>
          <a:p>
            <a:pPr marL="285750" indent="-285750" algn="just">
              <a:buFont typeface="Symbol" panose="05050102010706020507" pitchFamily="18" charset="2"/>
              <a:buChar char="-"/>
            </a:pPr>
            <a:r>
              <a:rPr lang="es-ES" sz="1400" dirty="0"/>
              <a:t>Meditación. </a:t>
            </a:r>
          </a:p>
        </p:txBody>
      </p:sp>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76621" y="2451923"/>
            <a:ext cx="3087867" cy="3140853"/>
          </a:xfrm>
          <a:prstGeom prst="rect">
            <a:avLst/>
          </a:prstGeom>
        </p:spPr>
      </p:pic>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70690" y="3334112"/>
            <a:ext cx="792088" cy="935862"/>
          </a:xfrm>
          <a:prstGeom prst="rect">
            <a:avLst/>
          </a:prstGeom>
        </p:spPr>
      </p:pic>
      <p:pic>
        <p:nvPicPr>
          <p:cNvPr id="7" name="Imagen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19316" y="2204864"/>
            <a:ext cx="757720" cy="865786"/>
          </a:xfrm>
          <a:prstGeom prst="rect">
            <a:avLst/>
          </a:prstGeom>
        </p:spPr>
      </p:pic>
      <p:pic>
        <p:nvPicPr>
          <p:cNvPr id="8" name="Imagen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00263" y="4518046"/>
            <a:ext cx="1081999" cy="907515"/>
          </a:xfrm>
          <a:prstGeom prst="rect">
            <a:avLst/>
          </a:prstGeom>
        </p:spPr>
      </p:pic>
      <p:pic>
        <p:nvPicPr>
          <p:cNvPr id="9" name="Imagen 8"/>
          <p:cNvPicPr>
            <a:picLocks noChangeAspect="1"/>
          </p:cNvPicPr>
          <p:nvPr/>
        </p:nvPicPr>
        <p:blipFill rotWithShape="1">
          <a:blip r:embed="rId6" cstate="print">
            <a:extLst>
              <a:ext uri="{28A0092B-C50C-407E-A947-70E740481C1C}">
                <a14:useLocalDpi xmlns:a14="http://schemas.microsoft.com/office/drawing/2010/main" val="0"/>
              </a:ext>
            </a:extLst>
          </a:blip>
          <a:srcRect l="7546" t="1755" r="22139"/>
          <a:stretch/>
        </p:blipFill>
        <p:spPr>
          <a:xfrm flipH="1">
            <a:off x="4804458" y="5520034"/>
            <a:ext cx="793887" cy="1037097"/>
          </a:xfrm>
          <a:prstGeom prst="rect">
            <a:avLst/>
          </a:prstGeom>
        </p:spPr>
      </p:pic>
      <p:sp>
        <p:nvSpPr>
          <p:cNvPr id="10" name="Multiplicar 9"/>
          <p:cNvSpPr/>
          <p:nvPr/>
        </p:nvSpPr>
        <p:spPr>
          <a:xfrm>
            <a:off x="5019836" y="3554076"/>
            <a:ext cx="856785" cy="805988"/>
          </a:xfrm>
          <a:prstGeom prst="mathMultiply">
            <a:avLst>
              <a:gd name="adj1" fmla="val 8536"/>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2614247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a:extLst>
              <a:ext uri="{FF2B5EF4-FFF2-40B4-BE49-F238E27FC236}">
                <a16:creationId xmlns:a16="http://schemas.microsoft.com/office/drawing/2014/main" id="{13935E27-6750-4FFA-905C-CDA7F2370CA3}"/>
              </a:ext>
            </a:extLst>
          </p:cNvPr>
          <p:cNvGraphicFramePr>
            <a:graphicFrameLocks noGrp="1"/>
          </p:cNvGraphicFramePr>
          <p:nvPr>
            <p:extLst>
              <p:ext uri="{D42A27DB-BD31-4B8C-83A1-F6EECF244321}">
                <p14:modId xmlns:p14="http://schemas.microsoft.com/office/powerpoint/2010/main" val="1968209648"/>
              </p:ext>
            </p:extLst>
          </p:nvPr>
        </p:nvGraphicFramePr>
        <p:xfrm>
          <a:off x="1043608" y="1196752"/>
          <a:ext cx="7992888" cy="4663672"/>
        </p:xfrm>
        <a:graphic>
          <a:graphicData uri="http://schemas.openxmlformats.org/drawingml/2006/table">
            <a:tbl>
              <a:tblPr firstRow="1" firstCol="1" bandRow="1"/>
              <a:tblGrid>
                <a:gridCol w="4968552">
                  <a:extLst>
                    <a:ext uri="{9D8B030D-6E8A-4147-A177-3AD203B41FA5}">
                      <a16:colId xmlns:a16="http://schemas.microsoft.com/office/drawing/2014/main" val="245278639"/>
                    </a:ext>
                  </a:extLst>
                </a:gridCol>
                <a:gridCol w="3024336">
                  <a:extLst>
                    <a:ext uri="{9D8B030D-6E8A-4147-A177-3AD203B41FA5}">
                      <a16:colId xmlns:a16="http://schemas.microsoft.com/office/drawing/2014/main" val="1079960651"/>
                    </a:ext>
                  </a:extLst>
                </a:gridCol>
              </a:tblGrid>
              <a:tr h="276148">
                <a:tc>
                  <a:txBody>
                    <a:bodyPr/>
                    <a:lstStyle/>
                    <a:p>
                      <a:pPr algn="ctr">
                        <a:spcAft>
                          <a:spcPts val="0"/>
                        </a:spcAft>
                      </a:pPr>
                      <a:r>
                        <a:rPr lang="es-ES" sz="1100" b="1" dirty="0">
                          <a:solidFill>
                            <a:srgbClr val="FFFFFF"/>
                          </a:solidFill>
                          <a:effectLst/>
                          <a:latin typeface="Arial Narrow" panose="020B0606020202030204" pitchFamily="34" charset="0"/>
                          <a:ea typeface="Times New Roman" panose="02020603050405020304" pitchFamily="18" charset="0"/>
                          <a:cs typeface="Arial" panose="020B0604020202020204" pitchFamily="34" charset="0"/>
                        </a:rPr>
                        <a:t>Consideraciones generales</a:t>
                      </a:r>
                      <a:endParaRPr lang="es-ES" sz="1100" dirty="0">
                        <a:effectLst/>
                        <a:latin typeface="Times New Roman" panose="02020603050405020304" pitchFamily="18" charset="0"/>
                        <a:ea typeface="Times New Roman" panose="02020603050405020304" pitchFamily="18" charset="0"/>
                      </a:endParaRPr>
                    </a:p>
                  </a:txBody>
                  <a:tcPr marL="48259" marR="48259" marT="0" marB="0" anchor="ctr">
                    <a:lnL w="19050" cap="flat" cmpd="sng" algn="ctr">
                      <a:solidFill>
                        <a:srgbClr val="595959"/>
                      </a:solidFill>
                      <a:prstDash val="solid"/>
                      <a:round/>
                      <a:headEnd type="none" w="med" len="med"/>
                      <a:tailEnd type="none" w="med" len="med"/>
                    </a:lnL>
                    <a:lnR w="19050" cap="flat" cmpd="sng" algn="ctr">
                      <a:solidFill>
                        <a:srgbClr val="595959"/>
                      </a:solidFill>
                      <a:prstDash val="solid"/>
                      <a:round/>
                      <a:headEnd type="none" w="med" len="med"/>
                      <a:tailEnd type="none" w="med" len="med"/>
                    </a:lnR>
                    <a:lnT w="19050" cap="flat" cmpd="sng" algn="ctr">
                      <a:solidFill>
                        <a:srgbClr val="595959"/>
                      </a:solidFill>
                      <a:prstDash val="solid"/>
                      <a:round/>
                      <a:headEnd type="none" w="med" len="med"/>
                      <a:tailEnd type="none" w="med" len="med"/>
                    </a:lnT>
                    <a:lnB w="19050" cap="flat" cmpd="sng" algn="ctr">
                      <a:solidFill>
                        <a:srgbClr val="595959"/>
                      </a:solidFill>
                      <a:prstDash val="solid"/>
                      <a:round/>
                      <a:headEnd type="none" w="med" len="med"/>
                      <a:tailEnd type="none" w="med" len="med"/>
                    </a:lnB>
                    <a:solidFill>
                      <a:srgbClr val="EF3340"/>
                    </a:solidFill>
                  </a:tcPr>
                </a:tc>
                <a:tc>
                  <a:txBody>
                    <a:bodyPr/>
                    <a:lstStyle/>
                    <a:p>
                      <a:pPr algn="ctr">
                        <a:spcAft>
                          <a:spcPts val="0"/>
                        </a:spcAft>
                      </a:pPr>
                      <a:r>
                        <a:rPr lang="es-ES" sz="1100" b="1" dirty="0">
                          <a:solidFill>
                            <a:srgbClr val="FFFFFF"/>
                          </a:solidFill>
                          <a:effectLst/>
                          <a:latin typeface="Arial Narrow" panose="020B0606020202030204" pitchFamily="34" charset="0"/>
                          <a:ea typeface="Times New Roman" panose="02020603050405020304" pitchFamily="18" charset="0"/>
                          <a:cs typeface="Arial" panose="020B0604020202020204" pitchFamily="34" charset="0"/>
                        </a:rPr>
                        <a:t>Riesgo potencial de</a:t>
                      </a:r>
                      <a:endParaRPr lang="es-ES" sz="1100" dirty="0">
                        <a:effectLst/>
                        <a:latin typeface="Times New Roman" panose="02020603050405020304" pitchFamily="18" charset="0"/>
                        <a:ea typeface="Times New Roman" panose="02020603050405020304" pitchFamily="18" charset="0"/>
                      </a:endParaRPr>
                    </a:p>
                    <a:p>
                      <a:pPr algn="ctr">
                        <a:spcAft>
                          <a:spcPts val="0"/>
                        </a:spcAft>
                      </a:pPr>
                      <a:r>
                        <a:rPr lang="es-ES" sz="1100" b="1" dirty="0">
                          <a:solidFill>
                            <a:srgbClr val="FFFFFF"/>
                          </a:solidFill>
                          <a:effectLst/>
                          <a:latin typeface="Arial Narrow" panose="020B0606020202030204" pitchFamily="34" charset="0"/>
                          <a:ea typeface="Times New Roman" panose="02020603050405020304" pitchFamily="18" charset="0"/>
                          <a:cs typeface="Arial" panose="020B0604020202020204" pitchFamily="34" charset="0"/>
                        </a:rPr>
                        <a:t>teratogenia (*)</a:t>
                      </a:r>
                      <a:endParaRPr lang="es-ES" sz="1100" dirty="0">
                        <a:effectLst/>
                        <a:latin typeface="Times New Roman" panose="02020603050405020304" pitchFamily="18" charset="0"/>
                        <a:ea typeface="Times New Roman" panose="02020603050405020304" pitchFamily="18" charset="0"/>
                      </a:endParaRPr>
                    </a:p>
                  </a:txBody>
                  <a:tcPr marL="48259" marR="48259" marT="0" marB="0">
                    <a:lnL w="19050" cap="flat" cmpd="sng" algn="ctr">
                      <a:solidFill>
                        <a:srgbClr val="595959"/>
                      </a:solidFill>
                      <a:prstDash val="solid"/>
                      <a:round/>
                      <a:headEnd type="none" w="med" len="med"/>
                      <a:tailEnd type="none" w="med" len="med"/>
                    </a:lnL>
                    <a:lnR w="19050" cap="flat" cmpd="sng" algn="ctr">
                      <a:solidFill>
                        <a:srgbClr val="595959"/>
                      </a:solidFill>
                      <a:prstDash val="solid"/>
                      <a:round/>
                      <a:headEnd type="none" w="med" len="med"/>
                      <a:tailEnd type="none" w="med" len="med"/>
                    </a:lnR>
                    <a:lnT w="19050" cap="flat" cmpd="sng" algn="ctr">
                      <a:solidFill>
                        <a:srgbClr val="595959"/>
                      </a:solidFill>
                      <a:prstDash val="solid"/>
                      <a:round/>
                      <a:headEnd type="none" w="med" len="med"/>
                      <a:tailEnd type="none" w="med" len="med"/>
                    </a:lnT>
                    <a:lnB w="19050" cap="flat" cmpd="sng" algn="ctr">
                      <a:solidFill>
                        <a:srgbClr val="595959"/>
                      </a:solidFill>
                      <a:prstDash val="solid"/>
                      <a:round/>
                      <a:headEnd type="none" w="med" len="med"/>
                      <a:tailEnd type="none" w="med" len="med"/>
                    </a:lnB>
                    <a:solidFill>
                      <a:srgbClr val="EF3340"/>
                    </a:solidFill>
                  </a:tcPr>
                </a:tc>
                <a:extLst>
                  <a:ext uri="{0D108BD9-81ED-4DB2-BD59-A6C34878D82A}">
                    <a16:rowId xmlns:a16="http://schemas.microsoft.com/office/drawing/2014/main" val="3553001183"/>
                  </a:ext>
                </a:extLst>
              </a:tr>
              <a:tr h="96518">
                <a:tc gridSpan="2">
                  <a:txBody>
                    <a:bodyPr/>
                    <a:lstStyle/>
                    <a:p>
                      <a:pPr algn="ctr">
                        <a:spcAft>
                          <a:spcPts val="0"/>
                        </a:spcAft>
                      </a:pPr>
                      <a:r>
                        <a:rPr lang="es-ES" sz="1100" b="1" dirty="0">
                          <a:effectLst/>
                          <a:latin typeface="Arial Narrow" panose="020B0606020202030204" pitchFamily="34" charset="0"/>
                          <a:ea typeface="Times New Roman" panose="02020603050405020304" pitchFamily="18" charset="0"/>
                          <a:cs typeface="Arial" panose="020B0604020202020204" pitchFamily="34" charset="0"/>
                        </a:rPr>
                        <a:t>Melatonina</a:t>
                      </a:r>
                      <a:endParaRPr lang="es-ES" sz="1100" dirty="0">
                        <a:effectLst/>
                        <a:latin typeface="Times New Roman" panose="02020603050405020304" pitchFamily="18" charset="0"/>
                        <a:ea typeface="Times New Roman" panose="02020603050405020304" pitchFamily="18" charset="0"/>
                      </a:endParaRPr>
                    </a:p>
                  </a:txBody>
                  <a:tcPr marL="48259" marR="48259" marT="0" marB="0">
                    <a:lnL w="19050" cap="flat" cmpd="sng" algn="ctr">
                      <a:solidFill>
                        <a:srgbClr val="595959"/>
                      </a:solidFill>
                      <a:prstDash val="solid"/>
                      <a:round/>
                      <a:headEnd type="none" w="med" len="med"/>
                      <a:tailEnd type="none" w="med" len="med"/>
                    </a:lnL>
                    <a:lnR w="19050" cap="flat" cmpd="sng" algn="ctr">
                      <a:solidFill>
                        <a:srgbClr val="595959"/>
                      </a:solidFill>
                      <a:prstDash val="solid"/>
                      <a:round/>
                      <a:headEnd type="none" w="med" len="med"/>
                      <a:tailEnd type="none" w="med" len="med"/>
                    </a:lnR>
                    <a:lnT w="19050" cap="flat" cmpd="sng" algn="ctr">
                      <a:solidFill>
                        <a:srgbClr val="595959"/>
                      </a:solidFill>
                      <a:prstDash val="solid"/>
                      <a:round/>
                      <a:headEnd type="none" w="med" len="med"/>
                      <a:tailEnd type="none" w="med" len="med"/>
                    </a:lnT>
                    <a:lnB w="19050" cap="flat" cmpd="sng" algn="ctr">
                      <a:solidFill>
                        <a:srgbClr val="595959"/>
                      </a:solidFill>
                      <a:prstDash val="solid"/>
                      <a:round/>
                      <a:headEnd type="none" w="med" len="med"/>
                      <a:tailEnd type="none" w="med" len="med"/>
                    </a:lnB>
                    <a:solidFill>
                      <a:srgbClr val="FFE1E1"/>
                    </a:solidFill>
                  </a:tcPr>
                </a:tc>
                <a:tc hMerge="1">
                  <a:txBody>
                    <a:bodyPr/>
                    <a:lstStyle/>
                    <a:p>
                      <a:endParaRPr lang="es-ES"/>
                    </a:p>
                  </a:txBody>
                  <a:tcPr/>
                </a:tc>
                <a:extLst>
                  <a:ext uri="{0D108BD9-81ED-4DB2-BD59-A6C34878D82A}">
                    <a16:rowId xmlns:a16="http://schemas.microsoft.com/office/drawing/2014/main" val="492410438"/>
                  </a:ext>
                </a:extLst>
              </a:tr>
              <a:tr h="193035">
                <a:tc>
                  <a:txBody>
                    <a:bodyPr/>
                    <a:lstStyle/>
                    <a:p>
                      <a:pPr algn="just">
                        <a:spcAft>
                          <a:spcPts val="0"/>
                        </a:spcAft>
                      </a:pPr>
                      <a:r>
                        <a:rPr lang="es-ES" sz="1100" dirty="0">
                          <a:effectLst/>
                          <a:latin typeface="Arial Narrow" panose="020B0606020202030204" pitchFamily="34" charset="0"/>
                          <a:ea typeface="Times New Roman" panose="02020603050405020304" pitchFamily="18" charset="0"/>
                          <a:cs typeface="Arial" panose="020B0604020202020204" pitchFamily="34" charset="0"/>
                        </a:rPr>
                        <a:t>Existe escasa evidencia sobre su uso durante el embarazo. Atraviesa la placenta y puede tener influencia sobre el desarrollo de los ritmos circadianos.</a:t>
                      </a:r>
                      <a:endParaRPr lang="es-ES" sz="1100" dirty="0">
                        <a:effectLst/>
                        <a:latin typeface="Times New Roman" panose="02020603050405020304" pitchFamily="18" charset="0"/>
                        <a:ea typeface="Times New Roman" panose="02020603050405020304" pitchFamily="18" charset="0"/>
                      </a:endParaRPr>
                    </a:p>
                  </a:txBody>
                  <a:tcPr marL="48259" marR="48259" marT="0" marB="0" anchor="ctr">
                    <a:lnL w="19050" cap="flat" cmpd="sng" algn="ctr">
                      <a:solidFill>
                        <a:srgbClr val="595959"/>
                      </a:solidFill>
                      <a:prstDash val="solid"/>
                      <a:round/>
                      <a:headEnd type="none" w="med" len="med"/>
                      <a:tailEnd type="none" w="med" len="med"/>
                    </a:lnL>
                    <a:lnR w="19050" cap="flat" cmpd="sng" algn="ctr">
                      <a:solidFill>
                        <a:srgbClr val="595959"/>
                      </a:solidFill>
                      <a:prstDash val="solid"/>
                      <a:round/>
                      <a:headEnd type="none" w="med" len="med"/>
                      <a:tailEnd type="none" w="med" len="med"/>
                    </a:lnR>
                    <a:lnT w="19050" cap="flat" cmpd="sng" algn="ctr">
                      <a:solidFill>
                        <a:srgbClr val="595959"/>
                      </a:solidFill>
                      <a:prstDash val="solid"/>
                      <a:round/>
                      <a:headEnd type="none" w="med" len="med"/>
                      <a:tailEnd type="none" w="med" len="med"/>
                    </a:lnT>
                    <a:lnB w="19050" cap="flat" cmpd="sng" algn="ctr">
                      <a:solidFill>
                        <a:srgbClr val="595959"/>
                      </a:solidFill>
                      <a:prstDash val="solid"/>
                      <a:round/>
                      <a:headEnd type="none" w="med" len="med"/>
                      <a:tailEnd type="none" w="med" len="med"/>
                    </a:lnB>
                    <a:solidFill>
                      <a:srgbClr val="F2F2F2"/>
                    </a:solidFill>
                  </a:tcPr>
                </a:tc>
                <a:tc>
                  <a:txBody>
                    <a:bodyPr/>
                    <a:lstStyle/>
                    <a:p>
                      <a:pPr algn="just">
                        <a:spcAft>
                          <a:spcPts val="0"/>
                        </a:spcAft>
                      </a:pPr>
                      <a:r>
                        <a:rPr lang="es-ES" sz="1100" b="1" dirty="0">
                          <a:effectLst/>
                          <a:latin typeface="Arial Narrow" panose="020B0606020202030204" pitchFamily="34" charset="0"/>
                          <a:ea typeface="Times New Roman" panose="02020603050405020304" pitchFamily="18" charset="0"/>
                          <a:cs typeface="Arial" panose="020B0604020202020204" pitchFamily="34" charset="0"/>
                        </a:rPr>
                        <a:t>(2): </a:t>
                      </a:r>
                      <a:r>
                        <a:rPr lang="es-ES" sz="1100" dirty="0">
                          <a:effectLst/>
                          <a:latin typeface="Arial Narrow" panose="020B0606020202030204" pitchFamily="34" charset="0"/>
                          <a:ea typeface="Times New Roman" panose="02020603050405020304" pitchFamily="18" charset="0"/>
                          <a:cs typeface="Arial" panose="020B0604020202020204" pitchFamily="34" charset="0"/>
                        </a:rPr>
                        <a:t>melatonina.</a:t>
                      </a:r>
                      <a:endParaRPr lang="es-ES" sz="1100" dirty="0">
                        <a:effectLst/>
                        <a:latin typeface="Times New Roman" panose="02020603050405020304" pitchFamily="18" charset="0"/>
                        <a:ea typeface="Times New Roman" panose="02020603050405020304" pitchFamily="18" charset="0"/>
                      </a:endParaRPr>
                    </a:p>
                  </a:txBody>
                  <a:tcPr marL="48259" marR="48259" marT="0" marB="0" anchor="ctr">
                    <a:lnL w="19050" cap="flat" cmpd="sng" algn="ctr">
                      <a:solidFill>
                        <a:srgbClr val="595959"/>
                      </a:solidFill>
                      <a:prstDash val="solid"/>
                      <a:round/>
                      <a:headEnd type="none" w="med" len="med"/>
                      <a:tailEnd type="none" w="med" len="med"/>
                    </a:lnL>
                    <a:lnR w="19050" cap="flat" cmpd="sng" algn="ctr">
                      <a:solidFill>
                        <a:srgbClr val="595959"/>
                      </a:solidFill>
                      <a:prstDash val="solid"/>
                      <a:round/>
                      <a:headEnd type="none" w="med" len="med"/>
                      <a:tailEnd type="none" w="med" len="med"/>
                    </a:lnR>
                    <a:lnT w="19050" cap="flat" cmpd="sng" algn="ctr">
                      <a:solidFill>
                        <a:srgbClr val="595959"/>
                      </a:solidFill>
                      <a:prstDash val="solid"/>
                      <a:round/>
                      <a:headEnd type="none" w="med" len="med"/>
                      <a:tailEnd type="none" w="med" len="med"/>
                    </a:lnT>
                    <a:lnB w="19050" cap="flat" cmpd="sng" algn="ctr">
                      <a:solidFill>
                        <a:srgbClr val="595959"/>
                      </a:solidFill>
                      <a:prstDash val="solid"/>
                      <a:round/>
                      <a:headEnd type="none" w="med" len="med"/>
                      <a:tailEnd type="none" w="med" len="med"/>
                    </a:lnB>
                    <a:solidFill>
                      <a:srgbClr val="F2F2F2"/>
                    </a:solidFill>
                  </a:tcPr>
                </a:tc>
                <a:extLst>
                  <a:ext uri="{0D108BD9-81ED-4DB2-BD59-A6C34878D82A}">
                    <a16:rowId xmlns:a16="http://schemas.microsoft.com/office/drawing/2014/main" val="4184710372"/>
                  </a:ext>
                </a:extLst>
              </a:tr>
              <a:tr h="96518">
                <a:tc gridSpan="2">
                  <a:txBody>
                    <a:bodyPr/>
                    <a:lstStyle/>
                    <a:p>
                      <a:pPr algn="ctr">
                        <a:spcAft>
                          <a:spcPts val="0"/>
                        </a:spcAft>
                      </a:pPr>
                      <a:r>
                        <a:rPr lang="en-US" sz="1100" b="1" dirty="0" err="1">
                          <a:effectLst/>
                          <a:latin typeface="Arial Narrow" panose="020B0606020202030204" pitchFamily="34" charset="0"/>
                          <a:ea typeface="Times New Roman" panose="02020603050405020304" pitchFamily="18" charset="0"/>
                          <a:cs typeface="Arial" panose="020B0604020202020204" pitchFamily="34" charset="0"/>
                        </a:rPr>
                        <a:t>Antihistamínicos</a:t>
                      </a:r>
                      <a:endParaRPr lang="es-ES" sz="1100" dirty="0">
                        <a:effectLst/>
                        <a:latin typeface="Times New Roman" panose="02020603050405020304" pitchFamily="18" charset="0"/>
                        <a:ea typeface="Times New Roman" panose="02020603050405020304" pitchFamily="18" charset="0"/>
                      </a:endParaRPr>
                    </a:p>
                  </a:txBody>
                  <a:tcPr marL="48259" marR="48259" marT="0" marB="0">
                    <a:lnL w="19050" cap="flat" cmpd="sng" algn="ctr">
                      <a:solidFill>
                        <a:srgbClr val="595959"/>
                      </a:solidFill>
                      <a:prstDash val="solid"/>
                      <a:round/>
                      <a:headEnd type="none" w="med" len="med"/>
                      <a:tailEnd type="none" w="med" len="med"/>
                    </a:lnL>
                    <a:lnR w="19050" cap="flat" cmpd="sng" algn="ctr">
                      <a:solidFill>
                        <a:srgbClr val="595959"/>
                      </a:solidFill>
                      <a:prstDash val="solid"/>
                      <a:round/>
                      <a:headEnd type="none" w="med" len="med"/>
                      <a:tailEnd type="none" w="med" len="med"/>
                    </a:lnR>
                    <a:lnT w="19050" cap="flat" cmpd="sng" algn="ctr">
                      <a:solidFill>
                        <a:srgbClr val="595959"/>
                      </a:solidFill>
                      <a:prstDash val="solid"/>
                      <a:round/>
                      <a:headEnd type="none" w="med" len="med"/>
                      <a:tailEnd type="none" w="med" len="med"/>
                    </a:lnT>
                    <a:lnB w="19050" cap="flat" cmpd="sng" algn="ctr">
                      <a:solidFill>
                        <a:srgbClr val="595959"/>
                      </a:solidFill>
                      <a:prstDash val="solid"/>
                      <a:round/>
                      <a:headEnd type="none" w="med" len="med"/>
                      <a:tailEnd type="none" w="med" len="med"/>
                    </a:lnB>
                    <a:solidFill>
                      <a:srgbClr val="FFE1E1"/>
                    </a:solidFill>
                  </a:tcPr>
                </a:tc>
                <a:tc hMerge="1">
                  <a:txBody>
                    <a:bodyPr/>
                    <a:lstStyle/>
                    <a:p>
                      <a:endParaRPr lang="es-ES"/>
                    </a:p>
                  </a:txBody>
                  <a:tcPr/>
                </a:tc>
                <a:extLst>
                  <a:ext uri="{0D108BD9-81ED-4DB2-BD59-A6C34878D82A}">
                    <a16:rowId xmlns:a16="http://schemas.microsoft.com/office/drawing/2014/main" val="42211049"/>
                  </a:ext>
                </a:extLst>
              </a:tr>
              <a:tr h="579106">
                <a:tc>
                  <a:txBody>
                    <a:bodyPr/>
                    <a:lstStyle/>
                    <a:p>
                      <a:pPr algn="just">
                        <a:spcAft>
                          <a:spcPts val="0"/>
                        </a:spcAft>
                      </a:pPr>
                      <a:r>
                        <a:rPr lang="es-ES" sz="1100" dirty="0">
                          <a:effectLst/>
                          <a:latin typeface="Arial Narrow" panose="020B0606020202030204" pitchFamily="34" charset="0"/>
                          <a:ea typeface="Times New Roman" panose="02020603050405020304" pitchFamily="18" charset="0"/>
                          <a:cs typeface="Arial" panose="020B0604020202020204" pitchFamily="34" charset="0"/>
                        </a:rPr>
                        <a:t>La mayoría de los estudios están enfocados al tratamiento de náuseas y vómitos, lo que puede confundir los resultados. La difenhidramina atraviesa la barrera placentaria, por ello no debe administrarse durante el primer y último trimestre del embarazo. La exposición a dimenhidrinato durante las dos últimas semanas de embarazo se asocia a la posible aparición de fibroplasia </a:t>
                      </a:r>
                      <a:r>
                        <a:rPr lang="es-ES" sz="1100" dirty="0" err="1">
                          <a:effectLst/>
                          <a:latin typeface="Arial Narrow" panose="020B0606020202030204" pitchFamily="34" charset="0"/>
                          <a:ea typeface="Times New Roman" panose="02020603050405020304" pitchFamily="18" charset="0"/>
                          <a:cs typeface="Arial" panose="020B0604020202020204" pitchFamily="34" charset="0"/>
                        </a:rPr>
                        <a:t>retrolenticular</a:t>
                      </a:r>
                      <a:r>
                        <a:rPr lang="es-ES" sz="1100" dirty="0">
                          <a:effectLst/>
                          <a:latin typeface="Arial Narrow" panose="020B0606020202030204" pitchFamily="34" charset="0"/>
                          <a:ea typeface="Times New Roman" panose="02020603050405020304" pitchFamily="18" charset="0"/>
                          <a:cs typeface="Arial" panose="020B0604020202020204" pitchFamily="34" charset="0"/>
                        </a:rPr>
                        <a:t> en niños prematuros, por lo que sólo se debe usarse cuando los beneficios superen los posibles riesgos.</a:t>
                      </a:r>
                      <a:endParaRPr lang="es-ES" sz="1100" dirty="0">
                        <a:effectLst/>
                        <a:latin typeface="Times New Roman" panose="02020603050405020304" pitchFamily="18" charset="0"/>
                        <a:ea typeface="Times New Roman" panose="02020603050405020304" pitchFamily="18" charset="0"/>
                      </a:endParaRPr>
                    </a:p>
                  </a:txBody>
                  <a:tcPr marL="48259" marR="48259" marT="0" marB="0" anchor="ctr">
                    <a:lnL w="19050" cap="flat" cmpd="sng" algn="ctr">
                      <a:solidFill>
                        <a:srgbClr val="595959"/>
                      </a:solidFill>
                      <a:prstDash val="solid"/>
                      <a:round/>
                      <a:headEnd type="none" w="med" len="med"/>
                      <a:tailEnd type="none" w="med" len="med"/>
                    </a:lnL>
                    <a:lnR w="19050" cap="flat" cmpd="sng" algn="ctr">
                      <a:solidFill>
                        <a:srgbClr val="595959"/>
                      </a:solidFill>
                      <a:prstDash val="solid"/>
                      <a:round/>
                      <a:headEnd type="none" w="med" len="med"/>
                      <a:tailEnd type="none" w="med" len="med"/>
                    </a:lnR>
                    <a:lnT w="19050" cap="flat" cmpd="sng" algn="ctr">
                      <a:solidFill>
                        <a:srgbClr val="595959"/>
                      </a:solidFill>
                      <a:prstDash val="solid"/>
                      <a:round/>
                      <a:headEnd type="none" w="med" len="med"/>
                      <a:tailEnd type="none" w="med" len="med"/>
                    </a:lnT>
                    <a:lnB w="19050" cap="flat" cmpd="sng" algn="ctr">
                      <a:solidFill>
                        <a:srgbClr val="595959"/>
                      </a:solidFill>
                      <a:prstDash val="solid"/>
                      <a:round/>
                      <a:headEnd type="none" w="med" len="med"/>
                      <a:tailEnd type="none" w="med" len="med"/>
                    </a:lnB>
                    <a:solidFill>
                      <a:srgbClr val="F2F2F2"/>
                    </a:solidFill>
                  </a:tcPr>
                </a:tc>
                <a:tc>
                  <a:txBody>
                    <a:bodyPr/>
                    <a:lstStyle/>
                    <a:p>
                      <a:pPr>
                        <a:spcAft>
                          <a:spcPts val="0"/>
                        </a:spcAft>
                      </a:pPr>
                      <a:r>
                        <a:rPr lang="es-ES" sz="1100" b="1" dirty="0">
                          <a:effectLst/>
                          <a:latin typeface="Arial Narrow" panose="020B0606020202030204" pitchFamily="34" charset="0"/>
                          <a:ea typeface="Times New Roman" panose="02020603050405020304" pitchFamily="18" charset="0"/>
                          <a:cs typeface="Arial" panose="020B0604020202020204" pitchFamily="34" charset="0"/>
                        </a:rPr>
                        <a:t>(2)</a:t>
                      </a:r>
                      <a:r>
                        <a:rPr lang="es-ES" sz="1100" dirty="0">
                          <a:effectLst/>
                          <a:latin typeface="Arial Narrow" panose="020B0606020202030204" pitchFamily="34" charset="0"/>
                          <a:ea typeface="Times New Roman" panose="02020603050405020304" pitchFamily="18" charset="0"/>
                          <a:cs typeface="Arial" panose="020B0604020202020204" pitchFamily="34" charset="0"/>
                        </a:rPr>
                        <a:t>: difenhidramina, </a:t>
                      </a:r>
                      <a:endParaRPr lang="es-ES" sz="1100" dirty="0">
                        <a:effectLst/>
                        <a:latin typeface="Times New Roman" panose="02020603050405020304" pitchFamily="18" charset="0"/>
                        <a:ea typeface="Times New Roman" panose="02020603050405020304" pitchFamily="18" charset="0"/>
                      </a:endParaRPr>
                    </a:p>
                    <a:p>
                      <a:pPr indent="201295">
                        <a:spcAft>
                          <a:spcPts val="0"/>
                        </a:spcAft>
                      </a:pPr>
                      <a:r>
                        <a:rPr lang="es-ES" sz="1100" dirty="0">
                          <a:effectLst/>
                          <a:latin typeface="Arial Narrow" panose="020B0606020202030204" pitchFamily="34" charset="0"/>
                          <a:ea typeface="Times New Roman" panose="02020603050405020304" pitchFamily="18" charset="0"/>
                          <a:cs typeface="Arial" panose="020B0604020202020204" pitchFamily="34" charset="0"/>
                        </a:rPr>
                        <a:t>dimenhidrinato.</a:t>
                      </a:r>
                      <a:endParaRPr lang="es-ES" sz="1100" dirty="0">
                        <a:effectLst/>
                        <a:latin typeface="Times New Roman" panose="02020603050405020304" pitchFamily="18" charset="0"/>
                        <a:ea typeface="Times New Roman" panose="02020603050405020304" pitchFamily="18" charset="0"/>
                      </a:endParaRPr>
                    </a:p>
                  </a:txBody>
                  <a:tcPr marL="48259" marR="48259" marT="0" marB="0" anchor="ctr">
                    <a:lnL w="19050" cap="flat" cmpd="sng" algn="ctr">
                      <a:solidFill>
                        <a:srgbClr val="595959"/>
                      </a:solidFill>
                      <a:prstDash val="solid"/>
                      <a:round/>
                      <a:headEnd type="none" w="med" len="med"/>
                      <a:tailEnd type="none" w="med" len="med"/>
                    </a:lnL>
                    <a:lnR w="19050" cap="flat" cmpd="sng" algn="ctr">
                      <a:solidFill>
                        <a:srgbClr val="595959"/>
                      </a:solidFill>
                      <a:prstDash val="solid"/>
                      <a:round/>
                      <a:headEnd type="none" w="med" len="med"/>
                      <a:tailEnd type="none" w="med" len="med"/>
                    </a:lnR>
                    <a:lnT w="19050" cap="flat" cmpd="sng" algn="ctr">
                      <a:solidFill>
                        <a:srgbClr val="595959"/>
                      </a:solidFill>
                      <a:prstDash val="solid"/>
                      <a:round/>
                      <a:headEnd type="none" w="med" len="med"/>
                      <a:tailEnd type="none" w="med" len="med"/>
                    </a:lnT>
                    <a:lnB w="19050" cap="flat" cmpd="sng" algn="ctr">
                      <a:solidFill>
                        <a:srgbClr val="595959"/>
                      </a:solidFill>
                      <a:prstDash val="solid"/>
                      <a:round/>
                      <a:headEnd type="none" w="med" len="med"/>
                      <a:tailEnd type="none" w="med" len="med"/>
                    </a:lnB>
                    <a:solidFill>
                      <a:srgbClr val="F2F2F2"/>
                    </a:solidFill>
                  </a:tcPr>
                </a:tc>
                <a:extLst>
                  <a:ext uri="{0D108BD9-81ED-4DB2-BD59-A6C34878D82A}">
                    <a16:rowId xmlns:a16="http://schemas.microsoft.com/office/drawing/2014/main" val="1118534388"/>
                  </a:ext>
                </a:extLst>
              </a:tr>
              <a:tr h="96518">
                <a:tc gridSpan="2">
                  <a:txBody>
                    <a:bodyPr/>
                    <a:lstStyle/>
                    <a:p>
                      <a:pPr algn="ctr">
                        <a:spcAft>
                          <a:spcPts val="0"/>
                        </a:spcAft>
                      </a:pPr>
                      <a:r>
                        <a:rPr lang="es-ES" sz="1100" b="1" dirty="0">
                          <a:effectLst/>
                          <a:latin typeface="Arial Narrow" panose="020B0606020202030204" pitchFamily="34" charset="0"/>
                          <a:ea typeface="Times New Roman" panose="02020603050405020304" pitchFamily="18" charset="0"/>
                          <a:cs typeface="Arial" panose="020B0604020202020204" pitchFamily="34" charset="0"/>
                        </a:rPr>
                        <a:t>Benzodiazepinas e hipnóticos-Z</a:t>
                      </a:r>
                      <a:endParaRPr lang="es-ES" sz="1100" dirty="0">
                        <a:effectLst/>
                        <a:latin typeface="Times New Roman" panose="02020603050405020304" pitchFamily="18" charset="0"/>
                        <a:ea typeface="Times New Roman" panose="02020603050405020304" pitchFamily="18" charset="0"/>
                      </a:endParaRPr>
                    </a:p>
                  </a:txBody>
                  <a:tcPr marL="48259" marR="48259" marT="0" marB="0">
                    <a:lnL w="19050" cap="flat" cmpd="sng" algn="ctr">
                      <a:solidFill>
                        <a:srgbClr val="595959"/>
                      </a:solidFill>
                      <a:prstDash val="solid"/>
                      <a:round/>
                      <a:headEnd type="none" w="med" len="med"/>
                      <a:tailEnd type="none" w="med" len="med"/>
                    </a:lnL>
                    <a:lnR w="19050" cap="flat" cmpd="sng" algn="ctr">
                      <a:solidFill>
                        <a:srgbClr val="595959"/>
                      </a:solidFill>
                      <a:prstDash val="solid"/>
                      <a:round/>
                      <a:headEnd type="none" w="med" len="med"/>
                      <a:tailEnd type="none" w="med" len="med"/>
                    </a:lnR>
                    <a:lnT w="19050" cap="flat" cmpd="sng" algn="ctr">
                      <a:solidFill>
                        <a:srgbClr val="595959"/>
                      </a:solidFill>
                      <a:prstDash val="solid"/>
                      <a:round/>
                      <a:headEnd type="none" w="med" len="med"/>
                      <a:tailEnd type="none" w="med" len="med"/>
                    </a:lnT>
                    <a:lnB w="19050" cap="flat" cmpd="sng" algn="ctr">
                      <a:solidFill>
                        <a:srgbClr val="595959"/>
                      </a:solidFill>
                      <a:prstDash val="solid"/>
                      <a:round/>
                      <a:headEnd type="none" w="med" len="med"/>
                      <a:tailEnd type="none" w="med" len="med"/>
                    </a:lnB>
                    <a:solidFill>
                      <a:srgbClr val="FFE1E1"/>
                    </a:solidFill>
                  </a:tcPr>
                </a:tc>
                <a:tc hMerge="1">
                  <a:txBody>
                    <a:bodyPr/>
                    <a:lstStyle/>
                    <a:p>
                      <a:endParaRPr lang="es-ES"/>
                    </a:p>
                  </a:txBody>
                  <a:tcPr/>
                </a:tc>
                <a:extLst>
                  <a:ext uri="{0D108BD9-81ED-4DB2-BD59-A6C34878D82A}">
                    <a16:rowId xmlns:a16="http://schemas.microsoft.com/office/drawing/2014/main" val="1922605228"/>
                  </a:ext>
                </a:extLst>
              </a:tr>
              <a:tr h="1953469">
                <a:tc>
                  <a:txBody>
                    <a:bodyPr/>
                    <a:lstStyle/>
                    <a:p>
                      <a:pPr algn="just">
                        <a:spcAft>
                          <a:spcPts val="0"/>
                        </a:spcAft>
                      </a:pPr>
                      <a:r>
                        <a:rPr lang="es-ES" sz="1100" dirty="0">
                          <a:effectLst/>
                          <a:latin typeface="Arial Narrow" panose="020B0606020202030204" pitchFamily="34" charset="0"/>
                          <a:ea typeface="Times New Roman" panose="02020603050405020304" pitchFamily="18" charset="0"/>
                          <a:cs typeface="Arial" panose="020B0604020202020204" pitchFamily="34" charset="0"/>
                        </a:rPr>
                        <a:t>Una revisión sistemática encontró que la exposición a las benzodiazepinas hipnóticas e hipnóticos-Z durante el embarazo no se asoció a un mayor riesgo de malformaciones congénitas, pero mostró un mayor riesgo de parto prematuro, bajo peso al nacer y corta edad gestacional. El uso continuado durante el embarazo puede producir en el neonato: hipotermia, hipotonía, hipotensión y disminución de la función respiratoria y, de manera ocasional, síntomas de abstinencia. Las benzodiazepinas deben evitarse durante el embarazo a menos que no exista una alternativa más segura, ya que el sistema de metabolización fetal no está desarrollado.</a:t>
                      </a:r>
                      <a:endParaRPr lang="es-ES" sz="1100" dirty="0">
                        <a:effectLst/>
                        <a:latin typeface="Times New Roman" panose="02020603050405020304" pitchFamily="18" charset="0"/>
                        <a:ea typeface="Times New Roman" panose="02020603050405020304" pitchFamily="18" charset="0"/>
                      </a:endParaRPr>
                    </a:p>
                  </a:txBody>
                  <a:tcPr marL="48259" marR="48259" marT="0" marB="0" anchor="ctr">
                    <a:lnL w="19050" cap="flat" cmpd="sng" algn="ctr">
                      <a:solidFill>
                        <a:srgbClr val="595959"/>
                      </a:solidFill>
                      <a:prstDash val="solid"/>
                      <a:round/>
                      <a:headEnd type="none" w="med" len="med"/>
                      <a:tailEnd type="none" w="med" len="med"/>
                    </a:lnL>
                    <a:lnR w="19050" cap="flat" cmpd="sng" algn="ctr">
                      <a:solidFill>
                        <a:srgbClr val="595959"/>
                      </a:solidFill>
                      <a:prstDash val="solid"/>
                      <a:round/>
                      <a:headEnd type="none" w="med" len="med"/>
                      <a:tailEnd type="none" w="med" len="med"/>
                    </a:lnR>
                    <a:lnT w="19050" cap="flat" cmpd="sng" algn="ctr">
                      <a:solidFill>
                        <a:srgbClr val="595959"/>
                      </a:solidFill>
                      <a:prstDash val="solid"/>
                      <a:round/>
                      <a:headEnd type="none" w="med" len="med"/>
                      <a:tailEnd type="none" w="med" len="med"/>
                    </a:lnT>
                    <a:lnB w="19050" cap="flat" cmpd="sng" algn="ctr">
                      <a:solidFill>
                        <a:srgbClr val="595959"/>
                      </a:solidFill>
                      <a:prstDash val="solid"/>
                      <a:round/>
                      <a:headEnd type="none" w="med" len="med"/>
                      <a:tailEnd type="none" w="med" len="med"/>
                    </a:lnB>
                    <a:solidFill>
                      <a:srgbClr val="F2F2F2"/>
                    </a:solidFill>
                  </a:tcPr>
                </a:tc>
                <a:tc>
                  <a:txBody>
                    <a:bodyPr/>
                    <a:lstStyle/>
                    <a:p>
                      <a:pPr marL="266700" indent="-266700">
                        <a:spcAft>
                          <a:spcPts val="0"/>
                        </a:spcAft>
                      </a:pPr>
                      <a:r>
                        <a:rPr lang="es-ES" sz="1100" b="1" dirty="0">
                          <a:effectLst/>
                          <a:latin typeface="Arial Narrow" panose="020B0606020202030204" pitchFamily="34" charset="0"/>
                          <a:ea typeface="Times New Roman" panose="02020603050405020304" pitchFamily="18" charset="0"/>
                          <a:cs typeface="Arial" panose="020B0604020202020204" pitchFamily="34" charset="0"/>
                        </a:rPr>
                        <a:t>(2)</a:t>
                      </a:r>
                      <a:r>
                        <a:rPr lang="es-ES" sz="1100" dirty="0">
                          <a:effectLst/>
                          <a:latin typeface="Arial Narrow" panose="020B0606020202030204" pitchFamily="34" charset="0"/>
                          <a:ea typeface="Times New Roman" panose="02020603050405020304" pitchFamily="18" charset="0"/>
                          <a:cs typeface="Arial" panose="020B0604020202020204" pitchFamily="34" charset="0"/>
                        </a:rPr>
                        <a:t>: alprazolam, </a:t>
                      </a:r>
                      <a:r>
                        <a:rPr lang="es-ES" sz="1100" dirty="0" err="1">
                          <a:effectLst/>
                          <a:latin typeface="Arial Narrow" panose="020B0606020202030204" pitchFamily="34" charset="0"/>
                          <a:ea typeface="Times New Roman" panose="02020603050405020304" pitchFamily="18" charset="0"/>
                          <a:cs typeface="Arial" panose="020B0604020202020204" pitchFamily="34" charset="0"/>
                        </a:rPr>
                        <a:t>bromazepam</a:t>
                      </a:r>
                      <a:r>
                        <a:rPr lang="es-ES" sz="1100" dirty="0">
                          <a:effectLst/>
                          <a:latin typeface="Arial Narrow" panose="020B0606020202030204" pitchFamily="34" charset="0"/>
                          <a:ea typeface="Times New Roman" panose="02020603050405020304" pitchFamily="18" charset="0"/>
                          <a:cs typeface="Arial" panose="020B0604020202020204" pitchFamily="34" charset="0"/>
                        </a:rPr>
                        <a:t>, </a:t>
                      </a:r>
                      <a:r>
                        <a:rPr lang="es-ES" sz="1100" dirty="0" err="1">
                          <a:effectLst/>
                          <a:latin typeface="Arial Narrow" panose="020B0606020202030204" pitchFamily="34" charset="0"/>
                          <a:ea typeface="Times New Roman" panose="02020603050405020304" pitchFamily="18" charset="0"/>
                          <a:cs typeface="Arial" panose="020B0604020202020204" pitchFamily="34" charset="0"/>
                        </a:rPr>
                        <a:t>brotizolam</a:t>
                      </a:r>
                      <a:r>
                        <a:rPr lang="es-ES" sz="1100" dirty="0">
                          <a:effectLst/>
                          <a:latin typeface="Arial Narrow" panose="020B0606020202030204" pitchFamily="34" charset="0"/>
                          <a:ea typeface="Times New Roman" panose="02020603050405020304" pitchFamily="18" charset="0"/>
                          <a:cs typeface="Arial" panose="020B0604020202020204" pitchFamily="34" charset="0"/>
                        </a:rPr>
                        <a:t>,  </a:t>
                      </a:r>
                      <a:r>
                        <a:rPr lang="es-ES" sz="1100" dirty="0" err="1">
                          <a:effectLst/>
                          <a:latin typeface="Arial Narrow" panose="020B0606020202030204" pitchFamily="34" charset="0"/>
                          <a:ea typeface="Times New Roman" panose="02020603050405020304" pitchFamily="18" charset="0"/>
                          <a:cs typeface="Arial" panose="020B0604020202020204" pitchFamily="34" charset="0"/>
                        </a:rPr>
                        <a:t>clobazam</a:t>
                      </a:r>
                      <a:r>
                        <a:rPr lang="es-ES" sz="1100" dirty="0">
                          <a:effectLst/>
                          <a:latin typeface="Arial Narrow" panose="020B0606020202030204" pitchFamily="34" charset="0"/>
                          <a:ea typeface="Times New Roman" panose="02020603050405020304" pitchFamily="18" charset="0"/>
                          <a:cs typeface="Arial" panose="020B0604020202020204" pitchFamily="34" charset="0"/>
                        </a:rPr>
                        <a:t>, clonazepam, </a:t>
                      </a:r>
                      <a:r>
                        <a:rPr lang="es-ES" sz="1100" dirty="0" err="1">
                          <a:effectLst/>
                          <a:latin typeface="Arial Narrow" panose="020B0606020202030204" pitchFamily="34" charset="0"/>
                          <a:ea typeface="Times New Roman" panose="02020603050405020304" pitchFamily="18" charset="0"/>
                          <a:cs typeface="Arial" panose="020B0604020202020204" pitchFamily="34" charset="0"/>
                        </a:rPr>
                        <a:t>clordiazepóxido</a:t>
                      </a:r>
                      <a:r>
                        <a:rPr lang="es-ES" sz="1100" dirty="0">
                          <a:effectLst/>
                          <a:latin typeface="Arial Narrow" panose="020B0606020202030204" pitchFamily="34" charset="0"/>
                          <a:ea typeface="Times New Roman" panose="02020603050405020304" pitchFamily="18" charset="0"/>
                          <a:cs typeface="Arial" panose="020B0604020202020204" pitchFamily="34" charset="0"/>
                        </a:rPr>
                        <a:t>, diazepam, </a:t>
                      </a:r>
                      <a:r>
                        <a:rPr lang="es-ES" sz="1100" dirty="0" err="1">
                          <a:effectLst/>
                          <a:latin typeface="Arial Narrow" panose="020B0606020202030204" pitchFamily="34" charset="0"/>
                          <a:ea typeface="Times New Roman" panose="02020603050405020304" pitchFamily="18" charset="0"/>
                          <a:cs typeface="Arial" panose="020B0604020202020204" pitchFamily="34" charset="0"/>
                        </a:rPr>
                        <a:t>lorazepam</a:t>
                      </a:r>
                      <a:r>
                        <a:rPr lang="es-ES" sz="1100" dirty="0">
                          <a:effectLst/>
                          <a:latin typeface="Arial Narrow" panose="020B0606020202030204" pitchFamily="34" charset="0"/>
                          <a:ea typeface="Times New Roman" panose="02020603050405020304" pitchFamily="18" charset="0"/>
                          <a:cs typeface="Arial" panose="020B0604020202020204" pitchFamily="34" charset="0"/>
                        </a:rPr>
                        <a:t>, midazolam, </a:t>
                      </a:r>
                      <a:r>
                        <a:rPr lang="es-ES" sz="1100" dirty="0" err="1">
                          <a:effectLst/>
                          <a:latin typeface="Arial Narrow" panose="020B0606020202030204" pitchFamily="34" charset="0"/>
                          <a:ea typeface="Times New Roman" panose="02020603050405020304" pitchFamily="18" charset="0"/>
                          <a:cs typeface="Arial" panose="020B0604020202020204" pitchFamily="34" charset="0"/>
                        </a:rPr>
                        <a:t>nitrazepam</a:t>
                      </a:r>
                      <a:r>
                        <a:rPr lang="es-ES" sz="1100" dirty="0">
                          <a:effectLst/>
                          <a:latin typeface="Arial Narrow" panose="020B0606020202030204" pitchFamily="34" charset="0"/>
                          <a:ea typeface="Times New Roman" panose="02020603050405020304" pitchFamily="18" charset="0"/>
                          <a:cs typeface="Arial" panose="020B0604020202020204" pitchFamily="34" charset="0"/>
                        </a:rPr>
                        <a:t>, </a:t>
                      </a:r>
                      <a:r>
                        <a:rPr lang="es-ES" sz="1100" dirty="0" err="1">
                          <a:effectLst/>
                          <a:latin typeface="Arial Narrow" panose="020B0606020202030204" pitchFamily="34" charset="0"/>
                          <a:ea typeface="Times New Roman" panose="02020603050405020304" pitchFamily="18" charset="0"/>
                          <a:cs typeface="Arial" panose="020B0604020202020204" pitchFamily="34" charset="0"/>
                        </a:rPr>
                        <a:t>triazolam</a:t>
                      </a:r>
                      <a:r>
                        <a:rPr lang="es-ES" sz="1100" dirty="0">
                          <a:effectLst/>
                          <a:latin typeface="Arial Narrow" panose="020B0606020202030204" pitchFamily="34" charset="0"/>
                          <a:ea typeface="Times New Roman" panose="02020603050405020304" pitchFamily="18" charset="0"/>
                          <a:cs typeface="Arial" panose="020B0604020202020204" pitchFamily="34" charset="0"/>
                        </a:rPr>
                        <a:t>, zolpidem.</a:t>
                      </a:r>
                      <a:endParaRPr lang="es-ES" sz="1100" dirty="0">
                        <a:effectLst/>
                        <a:latin typeface="Times New Roman" panose="02020603050405020304" pitchFamily="18" charset="0"/>
                        <a:ea typeface="Times New Roman" panose="02020603050405020304" pitchFamily="18" charset="0"/>
                      </a:endParaRPr>
                    </a:p>
                    <a:p>
                      <a:pPr marL="266700" indent="-266700">
                        <a:spcAft>
                          <a:spcPts val="0"/>
                        </a:spcAft>
                      </a:pPr>
                      <a:r>
                        <a:rPr lang="es-ES" sz="1100" b="1" dirty="0">
                          <a:effectLst/>
                          <a:latin typeface="Arial Narrow" panose="020B0606020202030204" pitchFamily="34" charset="0"/>
                          <a:ea typeface="Times New Roman" panose="02020603050405020304" pitchFamily="18" charset="0"/>
                          <a:cs typeface="Arial" panose="020B0604020202020204" pitchFamily="34" charset="0"/>
                        </a:rPr>
                        <a:t>(4):</a:t>
                      </a:r>
                      <a:r>
                        <a:rPr lang="es-ES" sz="1100" dirty="0">
                          <a:effectLst/>
                          <a:latin typeface="Arial Narrow" panose="020B0606020202030204" pitchFamily="34" charset="0"/>
                          <a:ea typeface="Times New Roman" panose="02020603050405020304" pitchFamily="18" charset="0"/>
                          <a:cs typeface="Arial" panose="020B0604020202020204" pitchFamily="34" charset="0"/>
                        </a:rPr>
                        <a:t> </a:t>
                      </a:r>
                      <a:r>
                        <a:rPr lang="es-ES" sz="1100" dirty="0" err="1">
                          <a:effectLst/>
                          <a:latin typeface="Arial Narrow" panose="020B0606020202030204" pitchFamily="34" charset="0"/>
                          <a:ea typeface="Times New Roman" panose="02020603050405020304" pitchFamily="18" charset="0"/>
                          <a:cs typeface="Arial" panose="020B0604020202020204" pitchFamily="34" charset="0"/>
                        </a:rPr>
                        <a:t>quazepam</a:t>
                      </a:r>
                      <a:r>
                        <a:rPr lang="es-ES" sz="1100" dirty="0">
                          <a:effectLst/>
                          <a:latin typeface="Arial Narrow" panose="020B0606020202030204" pitchFamily="34" charset="0"/>
                          <a:ea typeface="Times New Roman" panose="02020603050405020304" pitchFamily="18" charset="0"/>
                          <a:cs typeface="Arial" panose="020B0604020202020204" pitchFamily="34" charset="0"/>
                        </a:rPr>
                        <a:t>, </a:t>
                      </a:r>
                      <a:r>
                        <a:rPr lang="es-ES" sz="1100" dirty="0" err="1">
                          <a:effectLst/>
                          <a:latin typeface="Arial Narrow" panose="020B0606020202030204" pitchFamily="34" charset="0"/>
                          <a:ea typeface="Times New Roman" panose="02020603050405020304" pitchFamily="18" charset="0"/>
                          <a:cs typeface="Arial" panose="020B0604020202020204" pitchFamily="34" charset="0"/>
                        </a:rPr>
                        <a:t>zopiclona</a:t>
                      </a:r>
                      <a:r>
                        <a:rPr lang="es-ES" sz="1100" dirty="0">
                          <a:effectLst/>
                          <a:latin typeface="Arial Narrow" panose="020B0606020202030204" pitchFamily="34" charset="0"/>
                          <a:ea typeface="Times New Roman" panose="02020603050405020304" pitchFamily="18" charset="0"/>
                          <a:cs typeface="Arial" panose="020B0604020202020204" pitchFamily="34" charset="0"/>
                        </a:rPr>
                        <a:t>.</a:t>
                      </a:r>
                      <a:endParaRPr lang="es-ES" sz="1100" dirty="0">
                        <a:effectLst/>
                        <a:latin typeface="Times New Roman" panose="02020603050405020304" pitchFamily="18" charset="0"/>
                        <a:ea typeface="Times New Roman" panose="02020603050405020304" pitchFamily="18" charset="0"/>
                      </a:endParaRPr>
                    </a:p>
                    <a:p>
                      <a:pPr marL="266700" indent="-266700">
                        <a:spcAft>
                          <a:spcPts val="0"/>
                        </a:spcAft>
                      </a:pPr>
                      <a:r>
                        <a:rPr lang="es-ES" sz="1100" b="1" dirty="0">
                          <a:effectLst/>
                          <a:latin typeface="Arial Narrow" panose="020B0606020202030204" pitchFamily="34" charset="0"/>
                          <a:ea typeface="Times New Roman" panose="02020603050405020304" pitchFamily="18" charset="0"/>
                          <a:cs typeface="Arial" panose="020B0604020202020204" pitchFamily="34" charset="0"/>
                        </a:rPr>
                        <a:t>(5):</a:t>
                      </a:r>
                      <a:r>
                        <a:rPr lang="es-ES" sz="1100" dirty="0">
                          <a:effectLst/>
                          <a:latin typeface="Arial Narrow" panose="020B0606020202030204" pitchFamily="34" charset="0"/>
                          <a:ea typeface="Times New Roman" panose="02020603050405020304" pitchFamily="18" charset="0"/>
                          <a:cs typeface="Arial" panose="020B0604020202020204" pitchFamily="34" charset="0"/>
                        </a:rPr>
                        <a:t> </a:t>
                      </a:r>
                      <a:r>
                        <a:rPr lang="es-ES" sz="1100" dirty="0" err="1">
                          <a:effectLst/>
                          <a:latin typeface="Arial Narrow" panose="020B0606020202030204" pitchFamily="34" charset="0"/>
                          <a:ea typeface="Times New Roman" panose="02020603050405020304" pitchFamily="18" charset="0"/>
                          <a:cs typeface="Arial" panose="020B0604020202020204" pitchFamily="34" charset="0"/>
                        </a:rPr>
                        <a:t>temazepam</a:t>
                      </a:r>
                      <a:r>
                        <a:rPr lang="es-ES" sz="1100" dirty="0">
                          <a:effectLst/>
                          <a:latin typeface="Arial Narrow" panose="020B0606020202030204" pitchFamily="34" charset="0"/>
                          <a:ea typeface="Times New Roman" panose="02020603050405020304" pitchFamily="18" charset="0"/>
                          <a:cs typeface="Arial" panose="020B0604020202020204" pitchFamily="34" charset="0"/>
                        </a:rPr>
                        <a:t>.</a:t>
                      </a:r>
                      <a:endParaRPr lang="es-ES" sz="1100" dirty="0">
                        <a:effectLst/>
                        <a:latin typeface="Times New Roman" panose="02020603050405020304" pitchFamily="18" charset="0"/>
                        <a:ea typeface="Times New Roman" panose="02020603050405020304" pitchFamily="18" charset="0"/>
                      </a:endParaRPr>
                    </a:p>
                    <a:p>
                      <a:pPr marL="266700" indent="-266700">
                        <a:spcAft>
                          <a:spcPts val="0"/>
                        </a:spcAft>
                      </a:pPr>
                      <a:r>
                        <a:rPr lang="en-US" sz="1100" b="1" dirty="0">
                          <a:effectLst/>
                          <a:latin typeface="Arial Narrow" panose="020B0606020202030204" pitchFamily="34" charset="0"/>
                          <a:ea typeface="Times New Roman" panose="02020603050405020304" pitchFamily="18" charset="0"/>
                          <a:cs typeface="Arial" panose="020B0604020202020204" pitchFamily="34" charset="0"/>
                        </a:rPr>
                        <a:t>(ND)</a:t>
                      </a:r>
                      <a:r>
                        <a:rPr lang="en-US" sz="1100" dirty="0">
                          <a:effectLst/>
                          <a:latin typeface="Arial Narrow" panose="020B0606020202030204" pitchFamily="34" charset="0"/>
                          <a:ea typeface="Times New Roman" panose="02020603050405020304" pitchFamily="18" charset="0"/>
                          <a:cs typeface="Arial" panose="020B0604020202020204" pitchFamily="34" charset="0"/>
                        </a:rPr>
                        <a:t>: </a:t>
                      </a:r>
                      <a:r>
                        <a:rPr lang="en-US" sz="1100" dirty="0" err="1">
                          <a:effectLst/>
                          <a:latin typeface="Arial Narrow" panose="020B0606020202030204" pitchFamily="34" charset="0"/>
                          <a:ea typeface="Times New Roman" panose="02020603050405020304" pitchFamily="18" charset="0"/>
                          <a:cs typeface="Arial" panose="020B0604020202020204" pitchFamily="34" charset="0"/>
                        </a:rPr>
                        <a:t>clorazepato</a:t>
                      </a:r>
                      <a:r>
                        <a:rPr lang="en-US" sz="1100" dirty="0">
                          <a:effectLst/>
                          <a:latin typeface="Arial Narrow" panose="020B0606020202030204" pitchFamily="34" charset="0"/>
                          <a:ea typeface="Times New Roman" panose="02020603050405020304" pitchFamily="18" charset="0"/>
                          <a:cs typeface="Arial" panose="020B0604020202020204" pitchFamily="34" charset="0"/>
                        </a:rPr>
                        <a:t>, flunitrazepam,           flurazepam, ketazolam, </a:t>
                      </a:r>
                      <a:r>
                        <a:rPr lang="es-ES" sz="1100" dirty="0" err="1">
                          <a:effectLst/>
                          <a:latin typeface="Arial Narrow" panose="020B0606020202030204" pitchFamily="34" charset="0"/>
                          <a:ea typeface="Times New Roman" panose="02020603050405020304" pitchFamily="18" charset="0"/>
                          <a:cs typeface="Arial" panose="020B0604020202020204" pitchFamily="34" charset="0"/>
                        </a:rPr>
                        <a:t>loprazolam</a:t>
                      </a:r>
                      <a:r>
                        <a:rPr lang="es-ES" sz="1100" dirty="0">
                          <a:effectLst/>
                          <a:latin typeface="Arial Narrow" panose="020B0606020202030204" pitchFamily="34" charset="0"/>
                          <a:ea typeface="Times New Roman" panose="02020603050405020304" pitchFamily="18" charset="0"/>
                          <a:cs typeface="Arial" panose="020B0604020202020204" pitchFamily="34" charset="0"/>
                        </a:rPr>
                        <a:t>, </a:t>
                      </a:r>
                      <a:r>
                        <a:rPr lang="es-ES" sz="1100" dirty="0" err="1">
                          <a:effectLst/>
                          <a:latin typeface="Arial Narrow" panose="020B0606020202030204" pitchFamily="34" charset="0"/>
                          <a:ea typeface="Times New Roman" panose="02020603050405020304" pitchFamily="18" charset="0"/>
                          <a:cs typeface="Arial" panose="020B0604020202020204" pitchFamily="34" charset="0"/>
                        </a:rPr>
                        <a:t>lormetazepam</a:t>
                      </a:r>
                      <a:r>
                        <a:rPr lang="es-ES" sz="1100" dirty="0">
                          <a:effectLst/>
                          <a:latin typeface="Arial Narrow" panose="020B0606020202030204" pitchFamily="34" charset="0"/>
                          <a:ea typeface="Times New Roman" panose="02020603050405020304" pitchFamily="18" charset="0"/>
                          <a:cs typeface="Arial" panose="020B0604020202020204" pitchFamily="34" charset="0"/>
                        </a:rPr>
                        <a:t>,</a:t>
                      </a:r>
                      <a:r>
                        <a:rPr lang="es-ES" sz="1100" dirty="0">
                          <a:effectLst/>
                          <a:latin typeface="Times New Roman" panose="02020603050405020304" pitchFamily="18" charset="0"/>
                          <a:ea typeface="Times New Roman" panose="02020603050405020304" pitchFamily="18" charset="0"/>
                          <a:cs typeface="+mn-cs"/>
                        </a:rPr>
                        <a:t> </a:t>
                      </a:r>
                      <a:r>
                        <a:rPr lang="es-ES" sz="1100" dirty="0" err="1">
                          <a:effectLst/>
                          <a:latin typeface="Arial Narrow" panose="020B0606020202030204" pitchFamily="34" charset="0"/>
                          <a:ea typeface="Times New Roman" panose="02020603050405020304" pitchFamily="18" charset="0"/>
                          <a:cs typeface="Arial" panose="020B0604020202020204" pitchFamily="34" charset="0"/>
                        </a:rPr>
                        <a:t>oxazepam</a:t>
                      </a:r>
                      <a:r>
                        <a:rPr lang="es-ES" sz="1100" dirty="0">
                          <a:effectLst/>
                          <a:latin typeface="Arial Narrow" panose="020B0606020202030204" pitchFamily="34" charset="0"/>
                          <a:ea typeface="Times New Roman" panose="02020603050405020304" pitchFamily="18" charset="0"/>
                          <a:cs typeface="Arial" panose="020B0604020202020204" pitchFamily="34" charset="0"/>
                        </a:rPr>
                        <a:t>.</a:t>
                      </a:r>
                      <a:endParaRPr lang="es-ES" sz="1100" dirty="0">
                        <a:effectLst/>
                        <a:latin typeface="Times New Roman" panose="02020603050405020304" pitchFamily="18" charset="0"/>
                        <a:ea typeface="Times New Roman" panose="02020603050405020304" pitchFamily="18" charset="0"/>
                      </a:endParaRPr>
                    </a:p>
                  </a:txBody>
                  <a:tcPr marL="48259" marR="48259" marT="0" marB="0">
                    <a:lnL w="19050" cap="flat" cmpd="sng" algn="ctr">
                      <a:solidFill>
                        <a:srgbClr val="595959"/>
                      </a:solidFill>
                      <a:prstDash val="solid"/>
                      <a:round/>
                      <a:headEnd type="none" w="med" len="med"/>
                      <a:tailEnd type="none" w="med" len="med"/>
                    </a:lnL>
                    <a:lnR w="19050" cap="flat" cmpd="sng" algn="ctr">
                      <a:solidFill>
                        <a:srgbClr val="595959"/>
                      </a:solidFill>
                      <a:prstDash val="solid"/>
                      <a:round/>
                      <a:headEnd type="none" w="med" len="med"/>
                      <a:tailEnd type="none" w="med" len="med"/>
                    </a:lnR>
                    <a:lnT w="19050" cap="flat" cmpd="sng" algn="ctr">
                      <a:solidFill>
                        <a:srgbClr val="595959"/>
                      </a:solidFill>
                      <a:prstDash val="solid"/>
                      <a:round/>
                      <a:headEnd type="none" w="med" len="med"/>
                      <a:tailEnd type="none" w="med" len="med"/>
                    </a:lnT>
                    <a:lnB w="19050" cap="flat" cmpd="sng" algn="ctr">
                      <a:solidFill>
                        <a:srgbClr val="595959"/>
                      </a:solidFill>
                      <a:prstDash val="solid"/>
                      <a:round/>
                      <a:headEnd type="none" w="med" len="med"/>
                      <a:tailEnd type="none" w="med" len="med"/>
                    </a:lnB>
                    <a:solidFill>
                      <a:srgbClr val="F2F2F2"/>
                    </a:solidFill>
                  </a:tcPr>
                </a:tc>
                <a:extLst>
                  <a:ext uri="{0D108BD9-81ED-4DB2-BD59-A6C34878D82A}">
                    <a16:rowId xmlns:a16="http://schemas.microsoft.com/office/drawing/2014/main" val="345255280"/>
                  </a:ext>
                </a:extLst>
              </a:tr>
              <a:tr h="530883">
                <a:tc gridSpan="2">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1100" b="1"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Arial" panose="020B0604020202020204" pitchFamily="34" charset="0"/>
                        </a:rPr>
                        <a:t>(*)</a:t>
                      </a:r>
                      <a:r>
                        <a:rPr kumimoji="0" lang="es-ES" sz="1100" b="0"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Arial" panose="020B0604020202020204" pitchFamily="34" charset="0"/>
                        </a:rPr>
                        <a:t> Clasificación </a:t>
                      </a:r>
                      <a:r>
                        <a:rPr kumimoji="0" lang="es-ES" sz="1100" b="0" i="1" u="sng" strike="noStrike" kern="1200" cap="none" spc="0" normalizeH="0" baseline="0" noProof="0" dirty="0">
                          <a:ln>
                            <a:noFill/>
                          </a:ln>
                          <a:solidFill>
                            <a:srgbClr val="0000FF"/>
                          </a:solidFill>
                          <a:effectLst/>
                          <a:uLnTx/>
                          <a:uFillTx/>
                          <a:latin typeface="Arial Narrow" panose="020B0606020202030204" pitchFamily="34" charset="0"/>
                          <a:ea typeface="Times New Roman" panose="02020603050405020304" pitchFamily="18" charset="0"/>
                          <a:cs typeface="Arial" panose="020B0604020202020204" pitchFamily="34" charset="0"/>
                          <a:hlinkClick r:id="rId2">
                            <a:extLst>
                              <a:ext uri="{A12FA001-AC4F-418D-AE19-62706E023703}">
                                <ahyp:hlinkClr xmlns="" xmlns:ahyp="http://schemas.microsoft.com/office/drawing/2018/hyperlinkcolor" val="tx"/>
                              </a:ext>
                            </a:extLst>
                          </a:hlinkClick>
                        </a:rPr>
                        <a:t>Micromedex</a:t>
                      </a:r>
                      <a:r>
                        <a:rPr kumimoji="0" lang="es-ES" sz="1100" b="0"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Arial" panose="020B0604020202020204" pitchFamily="34" charset="0"/>
                        </a:rPr>
                        <a:t>® </a:t>
                      </a:r>
                      <a:endParaRPr kumimoji="0" lang="es-ES" sz="11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_tradnl" sz="1100" b="1"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Arial" panose="020B0604020202020204" pitchFamily="34" charset="0"/>
                        </a:rPr>
                        <a:t>(1):</a:t>
                      </a:r>
                      <a:r>
                        <a:rPr kumimoji="0" lang="es-ES_tradnl" sz="1100" b="0"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Arial" panose="020B0604020202020204" pitchFamily="34" charset="0"/>
                        </a:rPr>
                        <a:t> Riesgo fetal mínimo; </a:t>
                      </a:r>
                      <a:r>
                        <a:rPr kumimoji="0" lang="es-ES_tradnl" sz="1100" b="1"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Arial" panose="020B0604020202020204" pitchFamily="34" charset="0"/>
                        </a:rPr>
                        <a:t>(2):</a:t>
                      </a:r>
                      <a:r>
                        <a:rPr kumimoji="0" lang="es-ES_tradnl" sz="1100" b="0"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Arial" panose="020B0604020202020204" pitchFamily="34" charset="0"/>
                        </a:rPr>
                        <a:t> No puede excluirse riesgo fetal; </a:t>
                      </a:r>
                      <a:r>
                        <a:rPr kumimoji="0" lang="es-ES_tradnl" sz="1100" b="1"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Arial" panose="020B0604020202020204" pitchFamily="34" charset="0"/>
                        </a:rPr>
                        <a:t>(3):</a:t>
                      </a:r>
                      <a:r>
                        <a:rPr kumimoji="0" lang="es-ES_tradnl" sz="1100" b="0"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Arial" panose="020B0604020202020204" pitchFamily="34" charset="0"/>
                        </a:rPr>
                        <a:t> Puede causar riesgo fetal; </a:t>
                      </a:r>
                      <a:r>
                        <a:rPr kumimoji="0" lang="es-ES_tradnl" sz="1100" b="1"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Arial" panose="020B0604020202020204" pitchFamily="34" charset="0"/>
                        </a:rPr>
                        <a:t>(4):</a:t>
                      </a:r>
                      <a:r>
                        <a:rPr kumimoji="0" lang="es-ES_tradnl" sz="1100" b="0"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Arial" panose="020B0604020202020204" pitchFamily="34" charset="0"/>
                        </a:rPr>
                        <a:t> Daño fetal demostrado; </a:t>
                      </a:r>
                      <a:r>
                        <a:rPr kumimoji="0" lang="es-ES_tradnl" sz="1100" b="1"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Arial" panose="020B0604020202020204" pitchFamily="34" charset="0"/>
                        </a:rPr>
                        <a:t>(5):</a:t>
                      </a:r>
                      <a:r>
                        <a:rPr kumimoji="0" lang="es-ES_tradnl" sz="1100" b="0"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Arial" panose="020B0604020202020204" pitchFamily="34" charset="0"/>
                        </a:rPr>
                        <a:t> Contraindicado; </a:t>
                      </a:r>
                      <a:r>
                        <a:rPr kumimoji="0" lang="es-ES_tradnl" sz="1100" b="0" i="0" u="none" strike="noStrike" kern="1200" cap="none" spc="0" normalizeH="0" baseline="0" noProof="0" dirty="0" smtClean="0">
                          <a:ln>
                            <a:noFill/>
                          </a:ln>
                          <a:solidFill>
                            <a:srgbClr val="000000"/>
                          </a:solidFill>
                          <a:effectLst/>
                          <a:uLnTx/>
                          <a:uFillTx/>
                          <a:latin typeface="Arial Narrow" panose="020B0606020202030204" pitchFamily="34" charset="0"/>
                          <a:ea typeface="Times New Roman" panose="02020603050405020304" pitchFamily="18" charset="0"/>
                          <a:cs typeface="Arial" panose="020B0604020202020204" pitchFamily="34" charset="0"/>
                        </a:rPr>
                        <a:t>                              </a:t>
                      </a:r>
                      <a:r>
                        <a:rPr kumimoji="0" lang="es-ES_tradnl" sz="1100" b="1" i="0" u="none" strike="noStrike" kern="1200" cap="none" spc="0" normalizeH="0" baseline="0" noProof="0" dirty="0" smtClean="0">
                          <a:ln>
                            <a:noFill/>
                          </a:ln>
                          <a:solidFill>
                            <a:srgbClr val="000000"/>
                          </a:solidFill>
                          <a:effectLst/>
                          <a:uLnTx/>
                          <a:uFillTx/>
                          <a:latin typeface="Arial Narrow" panose="020B0606020202030204" pitchFamily="34" charset="0"/>
                          <a:ea typeface="Times New Roman" panose="02020603050405020304" pitchFamily="18" charset="0"/>
                          <a:cs typeface="+mn-cs"/>
                        </a:rPr>
                        <a:t>(</a:t>
                      </a:r>
                      <a:r>
                        <a:rPr kumimoji="0" lang="es-ES" sz="1100" b="1"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Arial" panose="020B0604020202020204" pitchFamily="34" charset="0"/>
                        </a:rPr>
                        <a:t>ND):</a:t>
                      </a:r>
                      <a:r>
                        <a:rPr kumimoji="0" lang="es-ES" sz="1100" b="0"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Arial" panose="020B0604020202020204" pitchFamily="34" charset="0"/>
                        </a:rPr>
                        <a:t> Información no disponible.</a:t>
                      </a:r>
                      <a:endParaRPr kumimoji="0" lang="es-ES" sz="11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a:txBody>
                  <a:tcPr marL="48259" marR="48259" marT="0" marB="0">
                    <a:lnL w="19050" cap="flat" cmpd="sng" algn="ctr">
                      <a:solidFill>
                        <a:srgbClr val="595959"/>
                      </a:solidFill>
                      <a:prstDash val="solid"/>
                      <a:round/>
                      <a:headEnd type="none" w="med" len="med"/>
                      <a:tailEnd type="none" w="med" len="med"/>
                    </a:lnL>
                    <a:lnR w="19050" cap="flat" cmpd="sng" algn="ctr">
                      <a:solidFill>
                        <a:srgbClr val="595959"/>
                      </a:solidFill>
                      <a:prstDash val="solid"/>
                      <a:round/>
                      <a:headEnd type="none" w="med" len="med"/>
                      <a:tailEnd type="none" w="med" len="med"/>
                    </a:lnR>
                    <a:lnT w="19050" cap="flat" cmpd="sng" algn="ctr">
                      <a:solidFill>
                        <a:srgbClr val="595959"/>
                      </a:solidFill>
                      <a:prstDash val="solid"/>
                      <a:round/>
                      <a:headEnd type="none" w="med" len="med"/>
                      <a:tailEnd type="none" w="med" len="med"/>
                    </a:lnT>
                    <a:lnB w="19050" cap="flat" cmpd="sng" algn="ctr">
                      <a:solidFill>
                        <a:srgbClr val="595959"/>
                      </a:solidFill>
                      <a:prstDash val="solid"/>
                      <a:round/>
                      <a:headEnd type="none" w="med" len="med"/>
                      <a:tailEnd type="none" w="med" len="med"/>
                    </a:lnB>
                  </a:tcPr>
                </a:tc>
                <a:tc hMerge="1">
                  <a:txBody>
                    <a:bodyPr/>
                    <a:lstStyle/>
                    <a:p>
                      <a:endParaRPr lang="es-ES"/>
                    </a:p>
                  </a:txBody>
                  <a:tcPr/>
                </a:tc>
                <a:extLst>
                  <a:ext uri="{0D108BD9-81ED-4DB2-BD59-A6C34878D82A}">
                    <a16:rowId xmlns:a16="http://schemas.microsoft.com/office/drawing/2014/main" val="1481992037"/>
                  </a:ext>
                </a:extLst>
              </a:tr>
            </a:tbl>
          </a:graphicData>
        </a:graphic>
      </p:graphicFrame>
      <p:sp>
        <p:nvSpPr>
          <p:cNvPr id="5" name="Rectangle 2">
            <a:extLst>
              <a:ext uri="{FF2B5EF4-FFF2-40B4-BE49-F238E27FC236}">
                <a16:creationId xmlns:a16="http://schemas.microsoft.com/office/drawing/2014/main" id="{A36956AD-E3F4-4EDB-8D4D-93B7253CF00F}"/>
              </a:ext>
            </a:extLst>
          </p:cNvPr>
          <p:cNvSpPr>
            <a:spLocks noChangeArrowheads="1"/>
          </p:cNvSpPr>
          <p:nvPr/>
        </p:nvSpPr>
        <p:spPr bwMode="auto">
          <a:xfrm>
            <a:off x="755576" y="260648"/>
            <a:ext cx="705678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539580" tIns="45720" rIns="539580" bIns="45720" numCol="1" anchor="ctr" anchorCtr="0" compatLnSpc="1">
            <a:prstTxWarp prst="textNoShape">
              <a:avLst/>
            </a:prstTxWarp>
            <a:spAutoFit/>
          </a:bodyPr>
          <a:lstStyle>
            <a:lvl1pPr indent="201613">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R="0" lvl="0" indent="0" algn="l" defTabSz="914400" rtl="0" eaLnBrk="0" fontAlgn="base" latinLnBrk="0" hangingPunct="0">
              <a:lnSpc>
                <a:spcPct val="100000"/>
              </a:lnSpc>
              <a:spcBef>
                <a:spcPct val="0"/>
              </a:spcBef>
              <a:spcAft>
                <a:spcPct val="0"/>
              </a:spcAft>
              <a:buClrTx/>
              <a:buSzTx/>
              <a:buFontTx/>
              <a:buNone/>
              <a:tabLst/>
            </a:pPr>
            <a:r>
              <a:rPr kumimoji="0" lang="es-ES_tradnl" altLang="es-ES" b="1" i="0" u="none" strike="noStrike" cap="none" normalizeH="0" baseline="0" dirty="0">
                <a:ln>
                  <a:noFill/>
                </a:ln>
                <a:solidFill>
                  <a:srgbClr val="EF3340"/>
                </a:solidFill>
                <a:effectLst/>
                <a:latin typeface="Arial Narrow" panose="020B0606020202030204" pitchFamily="34" charset="0"/>
                <a:ea typeface="Calibri" panose="020F0502020204030204" pitchFamily="34" charset="0"/>
              </a:rPr>
              <a:t>Tratamiento farmacológico del insomnio durante el embarazo</a:t>
            </a:r>
            <a:endParaRPr kumimoji="0" lang="es-ES" altLang="es-ES"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24696807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rotWithShape="1">
          <a:blip r:embed="rId2" cstate="print">
            <a:extLst>
              <a:ext uri="{28A0092B-C50C-407E-A947-70E740481C1C}">
                <a14:useLocalDpi xmlns:a14="http://schemas.microsoft.com/office/drawing/2010/main" val="0"/>
              </a:ext>
            </a:extLst>
          </a:blip>
          <a:srcRect t="4850" b="52100"/>
          <a:stretch/>
        </p:blipFill>
        <p:spPr>
          <a:xfrm>
            <a:off x="3707904" y="3212976"/>
            <a:ext cx="4848606" cy="2952328"/>
          </a:xfrm>
          <a:prstGeom prst="rect">
            <a:avLst/>
          </a:prstGeom>
        </p:spPr>
      </p:pic>
      <p:sp>
        <p:nvSpPr>
          <p:cNvPr id="2" name="Rectangle 2">
            <a:extLst>
              <a:ext uri="{FF2B5EF4-FFF2-40B4-BE49-F238E27FC236}">
                <a16:creationId xmlns:a16="http://schemas.microsoft.com/office/drawing/2014/main" id="{D2288E10-1984-48D0-93D4-7E252BEAAB8B}"/>
              </a:ext>
            </a:extLst>
          </p:cNvPr>
          <p:cNvSpPr txBox="1">
            <a:spLocks noChangeArrowheads="1"/>
          </p:cNvSpPr>
          <p:nvPr/>
        </p:nvSpPr>
        <p:spPr bwMode="auto">
          <a:xfrm>
            <a:off x="1187624" y="193293"/>
            <a:ext cx="7704856" cy="72008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marL="0" marR="0" lvl="0" indent="0" algn="just" defTabSz="914400" rtl="0" eaLnBrk="1" fontAlgn="base" latinLnBrk="0" hangingPunct="1">
              <a:lnSpc>
                <a:spcPct val="100000"/>
              </a:lnSpc>
              <a:spcBef>
                <a:spcPct val="0"/>
              </a:spcBef>
              <a:spcAft>
                <a:spcPts val="0"/>
              </a:spcAft>
              <a:buClrTx/>
              <a:buSzTx/>
              <a:buFontTx/>
              <a:buNone/>
              <a:tabLst/>
              <a:defRPr/>
            </a:pPr>
            <a:r>
              <a:rPr lang="es-ES_tradnl" sz="3200" b="1" dirty="0">
                <a:solidFill>
                  <a:srgbClr val="EF3340"/>
                </a:solidFill>
                <a:ea typeface="Times New Roman" panose="02020603050405020304" pitchFamily="18" charset="0"/>
                <a:cs typeface="Arial" panose="020B0604020202020204" pitchFamily="34" charset="0"/>
              </a:rPr>
              <a:t>Calambres en las piernas</a:t>
            </a:r>
            <a:endParaRPr kumimoji="0" lang="es-ES" sz="3200" b="0" i="0" u="none" strike="noStrike" kern="1200" cap="none" spc="0" normalizeH="0" baseline="0" noProof="0" dirty="0">
              <a:ln>
                <a:noFill/>
              </a:ln>
              <a:solidFill>
                <a:srgbClr val="000000"/>
              </a:solidFill>
              <a:effectLst/>
              <a:uLnTx/>
              <a:uFillTx/>
              <a:ea typeface="Times New Roman" panose="02020603050405020304" pitchFamily="18" charset="0"/>
              <a:cs typeface="Arial"/>
            </a:endParaRPr>
          </a:p>
        </p:txBody>
      </p:sp>
      <p:sp>
        <p:nvSpPr>
          <p:cNvPr id="3" name="Rectángulo 2">
            <a:extLst>
              <a:ext uri="{FF2B5EF4-FFF2-40B4-BE49-F238E27FC236}">
                <a16:creationId xmlns:a16="http://schemas.microsoft.com/office/drawing/2014/main" id="{2E05BE4E-DFD5-4143-A68B-4014F6BBB6B2}"/>
              </a:ext>
            </a:extLst>
          </p:cNvPr>
          <p:cNvSpPr/>
          <p:nvPr/>
        </p:nvSpPr>
        <p:spPr>
          <a:xfrm>
            <a:off x="1115616" y="1196752"/>
            <a:ext cx="7848872" cy="738664"/>
          </a:xfrm>
          <a:prstGeom prst="rect">
            <a:avLst/>
          </a:prstGeom>
        </p:spPr>
        <p:txBody>
          <a:bodyPr wrap="square">
            <a:spAutoFit/>
          </a:bodyPr>
          <a:lstStyle/>
          <a:p>
            <a:pPr marL="285750" indent="-285750" algn="just">
              <a:buFont typeface="Wingdings" panose="05000000000000000000" pitchFamily="2" charset="2"/>
              <a:buChar char="q"/>
            </a:pPr>
            <a:r>
              <a:rPr lang="es-ES" sz="1400" dirty="0"/>
              <a:t>Los calambres son más frecuentes durante la segunda mitad del embarazo, especialmente durante la noche. En la mayoría de los casos, la duración de los calambres es de pocos segundos, pero en aquellos casos graves el dolor intenso puede durar minutos.</a:t>
            </a:r>
          </a:p>
        </p:txBody>
      </p:sp>
      <p:sp>
        <p:nvSpPr>
          <p:cNvPr id="4" name="Rectángulo 3">
            <a:extLst>
              <a:ext uri="{FF2B5EF4-FFF2-40B4-BE49-F238E27FC236}">
                <a16:creationId xmlns:a16="http://schemas.microsoft.com/office/drawing/2014/main" id="{2E05BE4E-DFD5-4143-A68B-4014F6BBB6B2}"/>
              </a:ext>
            </a:extLst>
          </p:cNvPr>
          <p:cNvSpPr/>
          <p:nvPr/>
        </p:nvSpPr>
        <p:spPr>
          <a:xfrm>
            <a:off x="1115616" y="2197313"/>
            <a:ext cx="3672408" cy="2031325"/>
          </a:xfrm>
          <a:prstGeom prst="rect">
            <a:avLst/>
          </a:prstGeom>
        </p:spPr>
        <p:txBody>
          <a:bodyPr wrap="square">
            <a:spAutoFit/>
          </a:bodyPr>
          <a:lstStyle/>
          <a:p>
            <a:pPr lvl="0">
              <a:lnSpc>
                <a:spcPct val="150000"/>
              </a:lnSpc>
              <a:defRPr/>
            </a:pPr>
            <a:r>
              <a:rPr lang="es-ES" sz="1600" b="1" dirty="0">
                <a:solidFill>
                  <a:srgbClr val="FF0000"/>
                </a:solidFill>
              </a:rPr>
              <a:t>Intervenciones no farmacológicas</a:t>
            </a:r>
          </a:p>
          <a:p>
            <a:r>
              <a:rPr lang="es-ES" dirty="0"/>
              <a:t> </a:t>
            </a:r>
          </a:p>
          <a:p>
            <a:pPr marL="285750" indent="-285750" algn="just">
              <a:buFont typeface="Symbol" panose="05050102010706020507" pitchFamily="18" charset="2"/>
              <a:buChar char="-"/>
            </a:pPr>
            <a:r>
              <a:rPr lang="es-ES" sz="1400" dirty="0"/>
              <a:t>Aumentar la hidratación y la aplicación de calor cuando el músculo está tenso y de hielo cuando el músculo duele. </a:t>
            </a:r>
          </a:p>
          <a:p>
            <a:pPr algn="just"/>
            <a:endParaRPr lang="es-ES" sz="1400" dirty="0"/>
          </a:p>
          <a:p>
            <a:pPr marL="285750" indent="-285750">
              <a:buFont typeface="Symbol" panose="05050102010706020507" pitchFamily="18" charset="2"/>
              <a:buChar char="-"/>
            </a:pPr>
            <a:r>
              <a:rPr lang="es-ES" sz="1400" dirty="0"/>
              <a:t>Hacer ejercicios regulares de estiramiento. </a:t>
            </a:r>
          </a:p>
        </p:txBody>
      </p:sp>
    </p:spTree>
    <p:extLst>
      <p:ext uri="{BB962C8B-B14F-4D97-AF65-F5344CB8AC3E}">
        <p14:creationId xmlns:p14="http://schemas.microsoft.com/office/powerpoint/2010/main" val="4576980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id="{1EF4AAE2-23A1-4DA8-BDD8-FBA75D0A99F7}"/>
              </a:ext>
            </a:extLst>
          </p:cNvPr>
          <p:cNvGraphicFramePr>
            <a:graphicFrameLocks noGrp="1"/>
          </p:cNvGraphicFramePr>
          <p:nvPr>
            <p:extLst>
              <p:ext uri="{D42A27DB-BD31-4B8C-83A1-F6EECF244321}">
                <p14:modId xmlns:p14="http://schemas.microsoft.com/office/powerpoint/2010/main" val="3256871186"/>
              </p:ext>
            </p:extLst>
          </p:nvPr>
        </p:nvGraphicFramePr>
        <p:xfrm>
          <a:off x="1115616" y="1484784"/>
          <a:ext cx="7886700" cy="3718560"/>
        </p:xfrm>
        <a:graphic>
          <a:graphicData uri="http://schemas.openxmlformats.org/drawingml/2006/table">
            <a:tbl>
              <a:tblPr firstRow="1" firstCol="1" bandRow="1"/>
              <a:tblGrid>
                <a:gridCol w="5904656">
                  <a:extLst>
                    <a:ext uri="{9D8B030D-6E8A-4147-A177-3AD203B41FA5}">
                      <a16:colId xmlns:a16="http://schemas.microsoft.com/office/drawing/2014/main" val="1288583192"/>
                    </a:ext>
                  </a:extLst>
                </a:gridCol>
                <a:gridCol w="1982044">
                  <a:extLst>
                    <a:ext uri="{9D8B030D-6E8A-4147-A177-3AD203B41FA5}">
                      <a16:colId xmlns:a16="http://schemas.microsoft.com/office/drawing/2014/main" val="2555107020"/>
                    </a:ext>
                  </a:extLst>
                </a:gridCol>
              </a:tblGrid>
              <a:tr h="0">
                <a:tc>
                  <a:txBody>
                    <a:bodyPr/>
                    <a:lstStyle/>
                    <a:p>
                      <a:pPr algn="ctr">
                        <a:spcAft>
                          <a:spcPts val="0"/>
                        </a:spcAft>
                      </a:pPr>
                      <a:r>
                        <a:rPr lang="es-ES" sz="1600" b="1">
                          <a:solidFill>
                            <a:srgbClr val="FFFFFF"/>
                          </a:solidFill>
                          <a:effectLst/>
                          <a:latin typeface="Arial Narrow" panose="020B0606020202030204" pitchFamily="34" charset="0"/>
                          <a:ea typeface="Times New Roman" panose="02020603050405020304" pitchFamily="18" charset="0"/>
                          <a:cs typeface="Arial" panose="020B0604020202020204" pitchFamily="34" charset="0"/>
                        </a:rPr>
                        <a:t>Consideraciones generales</a:t>
                      </a:r>
                      <a:endParaRPr lang="es-ES" sz="1600">
                        <a:effectLst/>
                        <a:latin typeface="Times New Roman" panose="02020603050405020304" pitchFamily="18" charset="0"/>
                        <a:ea typeface="Times New Roman" panose="02020603050405020304" pitchFamily="18" charset="0"/>
                      </a:endParaRPr>
                    </a:p>
                  </a:txBody>
                  <a:tcPr marL="68580" marR="68580" marT="0" marB="0" anchor="ctr">
                    <a:lnL w="19050" cap="flat" cmpd="sng" algn="ctr">
                      <a:solidFill>
                        <a:srgbClr val="595959"/>
                      </a:solidFill>
                      <a:prstDash val="solid"/>
                      <a:round/>
                      <a:headEnd type="none" w="med" len="med"/>
                      <a:tailEnd type="none" w="med" len="med"/>
                    </a:lnL>
                    <a:lnR w="19050" cap="flat" cmpd="sng" algn="ctr">
                      <a:solidFill>
                        <a:srgbClr val="595959"/>
                      </a:solidFill>
                      <a:prstDash val="solid"/>
                      <a:round/>
                      <a:headEnd type="none" w="med" len="med"/>
                      <a:tailEnd type="none" w="med" len="med"/>
                    </a:lnR>
                    <a:lnT w="19050" cap="flat" cmpd="sng" algn="ctr">
                      <a:solidFill>
                        <a:srgbClr val="595959"/>
                      </a:solidFill>
                      <a:prstDash val="solid"/>
                      <a:round/>
                      <a:headEnd type="none" w="med" len="med"/>
                      <a:tailEnd type="none" w="med" len="med"/>
                    </a:lnT>
                    <a:lnB w="19050" cap="flat" cmpd="sng" algn="ctr">
                      <a:solidFill>
                        <a:srgbClr val="595959"/>
                      </a:solidFill>
                      <a:prstDash val="solid"/>
                      <a:round/>
                      <a:headEnd type="none" w="med" len="med"/>
                      <a:tailEnd type="none" w="med" len="med"/>
                    </a:lnB>
                    <a:solidFill>
                      <a:srgbClr val="EF3340"/>
                    </a:solidFill>
                  </a:tcPr>
                </a:tc>
                <a:tc>
                  <a:txBody>
                    <a:bodyPr/>
                    <a:lstStyle/>
                    <a:p>
                      <a:pPr algn="ctr">
                        <a:spcAft>
                          <a:spcPts val="0"/>
                        </a:spcAft>
                      </a:pPr>
                      <a:r>
                        <a:rPr lang="es-ES" sz="1600" b="1" dirty="0">
                          <a:solidFill>
                            <a:srgbClr val="FFFFFF"/>
                          </a:solidFill>
                          <a:effectLst/>
                          <a:latin typeface="Arial Narrow" panose="020B0606020202030204" pitchFamily="34" charset="0"/>
                          <a:ea typeface="Times New Roman" panose="02020603050405020304" pitchFamily="18" charset="0"/>
                          <a:cs typeface="Arial" panose="020B0604020202020204" pitchFamily="34" charset="0"/>
                        </a:rPr>
                        <a:t>Riesgo potencial de</a:t>
                      </a:r>
                      <a:endParaRPr lang="es-ES" sz="1600" dirty="0">
                        <a:effectLst/>
                        <a:latin typeface="Times New Roman" panose="02020603050405020304" pitchFamily="18" charset="0"/>
                        <a:ea typeface="Times New Roman" panose="02020603050405020304" pitchFamily="18" charset="0"/>
                      </a:endParaRPr>
                    </a:p>
                    <a:p>
                      <a:pPr algn="ctr">
                        <a:spcAft>
                          <a:spcPts val="0"/>
                        </a:spcAft>
                      </a:pPr>
                      <a:r>
                        <a:rPr lang="es-ES" sz="1600" b="1" dirty="0">
                          <a:solidFill>
                            <a:srgbClr val="FFFFFF"/>
                          </a:solidFill>
                          <a:effectLst/>
                          <a:latin typeface="Arial Narrow" panose="020B0606020202030204" pitchFamily="34" charset="0"/>
                          <a:ea typeface="Times New Roman" panose="02020603050405020304" pitchFamily="18" charset="0"/>
                          <a:cs typeface="Arial" panose="020B0604020202020204" pitchFamily="34" charset="0"/>
                        </a:rPr>
                        <a:t>teratogenia (*)</a:t>
                      </a:r>
                      <a:endParaRPr lang="es-ES" sz="1600" dirty="0">
                        <a:effectLst/>
                        <a:latin typeface="Times New Roman" panose="02020603050405020304" pitchFamily="18" charset="0"/>
                        <a:ea typeface="Times New Roman" panose="02020603050405020304" pitchFamily="18" charset="0"/>
                      </a:endParaRPr>
                    </a:p>
                  </a:txBody>
                  <a:tcPr marL="68580" marR="68580" marT="0" marB="0">
                    <a:lnL w="19050" cap="flat" cmpd="sng" algn="ctr">
                      <a:solidFill>
                        <a:srgbClr val="595959"/>
                      </a:solidFill>
                      <a:prstDash val="solid"/>
                      <a:round/>
                      <a:headEnd type="none" w="med" len="med"/>
                      <a:tailEnd type="none" w="med" len="med"/>
                    </a:lnL>
                    <a:lnR w="19050" cap="flat" cmpd="sng" algn="ctr">
                      <a:solidFill>
                        <a:srgbClr val="595959"/>
                      </a:solidFill>
                      <a:prstDash val="solid"/>
                      <a:round/>
                      <a:headEnd type="none" w="med" len="med"/>
                      <a:tailEnd type="none" w="med" len="med"/>
                    </a:lnR>
                    <a:lnT w="19050" cap="flat" cmpd="sng" algn="ctr">
                      <a:solidFill>
                        <a:srgbClr val="595959"/>
                      </a:solidFill>
                      <a:prstDash val="solid"/>
                      <a:round/>
                      <a:headEnd type="none" w="med" len="med"/>
                      <a:tailEnd type="none" w="med" len="med"/>
                    </a:lnT>
                    <a:lnB w="19050" cap="flat" cmpd="sng" algn="ctr">
                      <a:solidFill>
                        <a:srgbClr val="595959"/>
                      </a:solidFill>
                      <a:prstDash val="solid"/>
                      <a:round/>
                      <a:headEnd type="none" w="med" len="med"/>
                      <a:tailEnd type="none" w="med" len="med"/>
                    </a:lnB>
                    <a:solidFill>
                      <a:srgbClr val="EF3340"/>
                    </a:solidFill>
                  </a:tcPr>
                </a:tc>
                <a:extLst>
                  <a:ext uri="{0D108BD9-81ED-4DB2-BD59-A6C34878D82A}">
                    <a16:rowId xmlns:a16="http://schemas.microsoft.com/office/drawing/2014/main" val="1908962712"/>
                  </a:ext>
                </a:extLst>
              </a:tr>
              <a:tr h="0">
                <a:tc gridSpan="2">
                  <a:txBody>
                    <a:bodyPr/>
                    <a:lstStyle/>
                    <a:p>
                      <a:pPr algn="ctr">
                        <a:spcAft>
                          <a:spcPts val="0"/>
                        </a:spcAft>
                      </a:pPr>
                      <a:r>
                        <a:rPr lang="es-ES" sz="1600" b="1">
                          <a:effectLst/>
                          <a:latin typeface="Arial Narrow" panose="020B0606020202030204" pitchFamily="34" charset="0"/>
                          <a:ea typeface="Times New Roman" panose="02020603050405020304" pitchFamily="18" charset="0"/>
                          <a:cs typeface="Arial" panose="020B0604020202020204" pitchFamily="34" charset="0"/>
                        </a:rPr>
                        <a:t>Magnesio</a:t>
                      </a:r>
                      <a:endParaRPr lang="es-ES" sz="1600">
                        <a:effectLst/>
                        <a:latin typeface="Times New Roman" panose="02020603050405020304" pitchFamily="18" charset="0"/>
                        <a:ea typeface="Times New Roman" panose="02020603050405020304" pitchFamily="18" charset="0"/>
                      </a:endParaRPr>
                    </a:p>
                  </a:txBody>
                  <a:tcPr marL="68580" marR="68580" marT="0" marB="0">
                    <a:lnL w="19050" cap="flat" cmpd="sng" algn="ctr">
                      <a:solidFill>
                        <a:srgbClr val="595959"/>
                      </a:solidFill>
                      <a:prstDash val="solid"/>
                      <a:round/>
                      <a:headEnd type="none" w="med" len="med"/>
                      <a:tailEnd type="none" w="med" len="med"/>
                    </a:lnL>
                    <a:lnR w="19050" cap="flat" cmpd="sng" algn="ctr">
                      <a:solidFill>
                        <a:srgbClr val="595959"/>
                      </a:solidFill>
                      <a:prstDash val="solid"/>
                      <a:round/>
                      <a:headEnd type="none" w="med" len="med"/>
                      <a:tailEnd type="none" w="med" len="med"/>
                    </a:lnR>
                    <a:lnT w="19050" cap="flat" cmpd="sng" algn="ctr">
                      <a:solidFill>
                        <a:srgbClr val="595959"/>
                      </a:solidFill>
                      <a:prstDash val="solid"/>
                      <a:round/>
                      <a:headEnd type="none" w="med" len="med"/>
                      <a:tailEnd type="none" w="med" len="med"/>
                    </a:lnT>
                    <a:lnB w="19050" cap="flat" cmpd="sng" algn="ctr">
                      <a:solidFill>
                        <a:srgbClr val="595959"/>
                      </a:solidFill>
                      <a:prstDash val="solid"/>
                      <a:round/>
                      <a:headEnd type="none" w="med" len="med"/>
                      <a:tailEnd type="none" w="med" len="med"/>
                    </a:lnB>
                    <a:solidFill>
                      <a:srgbClr val="FFE1E1"/>
                    </a:solidFill>
                  </a:tcPr>
                </a:tc>
                <a:tc hMerge="1">
                  <a:txBody>
                    <a:bodyPr/>
                    <a:lstStyle/>
                    <a:p>
                      <a:endParaRPr lang="es-ES"/>
                    </a:p>
                  </a:txBody>
                  <a:tcPr/>
                </a:tc>
                <a:extLst>
                  <a:ext uri="{0D108BD9-81ED-4DB2-BD59-A6C34878D82A}">
                    <a16:rowId xmlns:a16="http://schemas.microsoft.com/office/drawing/2014/main" val="1828781458"/>
                  </a:ext>
                </a:extLst>
              </a:tr>
              <a:tr h="0">
                <a:tc>
                  <a:txBody>
                    <a:bodyPr/>
                    <a:lstStyle/>
                    <a:p>
                      <a:pPr>
                        <a:spcAft>
                          <a:spcPts val="0"/>
                        </a:spcAft>
                      </a:pPr>
                      <a:r>
                        <a:rPr lang="es-ES" sz="1600" dirty="0">
                          <a:effectLst/>
                          <a:latin typeface="Arial Narrow" panose="020B0606020202030204" pitchFamily="34" charset="0"/>
                          <a:ea typeface="Times New Roman" panose="02020603050405020304" pitchFamily="18" charset="0"/>
                          <a:cs typeface="Arial" panose="020B0604020202020204" pitchFamily="34" charset="0"/>
                        </a:rPr>
                        <a:t>Una revisión sistemática </a:t>
                      </a:r>
                      <a:r>
                        <a:rPr lang="es-ES" sz="1600" i="1" dirty="0">
                          <a:effectLst/>
                          <a:latin typeface="Arial Narrow" panose="020B0606020202030204" pitchFamily="34" charset="0"/>
                          <a:ea typeface="Times New Roman" panose="02020603050405020304" pitchFamily="18" charset="0"/>
                          <a:cs typeface="Arial" panose="020B0604020202020204" pitchFamily="34" charset="0"/>
                        </a:rPr>
                        <a:t>Cochrane</a:t>
                      </a:r>
                      <a:r>
                        <a:rPr lang="es-ES" sz="1600" dirty="0">
                          <a:effectLst/>
                          <a:latin typeface="Arial Narrow" panose="020B0606020202030204" pitchFamily="34" charset="0"/>
                          <a:ea typeface="Times New Roman" panose="02020603050405020304" pitchFamily="18" charset="0"/>
                          <a:cs typeface="Arial" panose="020B0604020202020204" pitchFamily="34" charset="0"/>
                        </a:rPr>
                        <a:t> con 3 ensayos clínicos (193 embarazadas) encontró una alta heterogeneidad en los resultados.  </a:t>
                      </a:r>
                      <a:endParaRPr lang="es-ES" sz="1600" dirty="0">
                        <a:effectLst/>
                        <a:latin typeface="Times New Roman" panose="02020603050405020304" pitchFamily="18" charset="0"/>
                        <a:ea typeface="Times New Roman" panose="02020603050405020304" pitchFamily="18" charset="0"/>
                      </a:endParaRPr>
                    </a:p>
                  </a:txBody>
                  <a:tcPr marL="68580" marR="68580" marT="0" marB="0" anchor="ctr">
                    <a:lnL w="19050" cap="flat" cmpd="sng" algn="ctr">
                      <a:solidFill>
                        <a:srgbClr val="595959"/>
                      </a:solidFill>
                      <a:prstDash val="solid"/>
                      <a:round/>
                      <a:headEnd type="none" w="med" len="med"/>
                      <a:tailEnd type="none" w="med" len="med"/>
                    </a:lnL>
                    <a:lnR w="19050" cap="flat" cmpd="sng" algn="ctr">
                      <a:solidFill>
                        <a:srgbClr val="595959"/>
                      </a:solidFill>
                      <a:prstDash val="solid"/>
                      <a:round/>
                      <a:headEnd type="none" w="med" len="med"/>
                      <a:tailEnd type="none" w="med" len="med"/>
                    </a:lnR>
                    <a:lnT w="19050" cap="flat" cmpd="sng" algn="ctr">
                      <a:solidFill>
                        <a:srgbClr val="595959"/>
                      </a:solidFill>
                      <a:prstDash val="solid"/>
                      <a:round/>
                      <a:headEnd type="none" w="med" len="med"/>
                      <a:tailEnd type="none" w="med" len="med"/>
                    </a:lnT>
                    <a:lnB w="19050" cap="flat" cmpd="sng" algn="ctr">
                      <a:solidFill>
                        <a:srgbClr val="595959"/>
                      </a:solidFill>
                      <a:prstDash val="solid"/>
                      <a:round/>
                      <a:headEnd type="none" w="med" len="med"/>
                      <a:tailEnd type="none" w="med" len="med"/>
                    </a:lnB>
                  </a:tcPr>
                </a:tc>
                <a:tc>
                  <a:txBody>
                    <a:bodyPr/>
                    <a:lstStyle/>
                    <a:p>
                      <a:pPr>
                        <a:spcAft>
                          <a:spcPts val="0"/>
                        </a:spcAft>
                      </a:pPr>
                      <a:r>
                        <a:rPr lang="es-ES" sz="1600" b="1" dirty="0">
                          <a:effectLst/>
                          <a:latin typeface="Arial Narrow" panose="020B0606020202030204" pitchFamily="34" charset="0"/>
                          <a:ea typeface="Times New Roman" panose="02020603050405020304" pitchFamily="18" charset="0"/>
                          <a:cs typeface="Arial" panose="020B0604020202020204" pitchFamily="34" charset="0"/>
                        </a:rPr>
                        <a:t>(2):</a:t>
                      </a:r>
                      <a:r>
                        <a:rPr lang="es-ES" sz="1600" dirty="0">
                          <a:effectLst/>
                          <a:latin typeface="Arial Narrow" panose="020B0606020202030204" pitchFamily="34" charset="0"/>
                          <a:ea typeface="Times New Roman" panose="02020603050405020304" pitchFamily="18" charset="0"/>
                          <a:cs typeface="Arial" panose="020B0604020202020204" pitchFamily="34" charset="0"/>
                        </a:rPr>
                        <a:t> magnesio.</a:t>
                      </a:r>
                      <a:endParaRPr lang="es-ES" sz="1600" dirty="0">
                        <a:effectLst/>
                        <a:latin typeface="Times New Roman" panose="02020603050405020304" pitchFamily="18" charset="0"/>
                        <a:ea typeface="Times New Roman" panose="02020603050405020304" pitchFamily="18" charset="0"/>
                      </a:endParaRPr>
                    </a:p>
                  </a:txBody>
                  <a:tcPr marL="68580" marR="68580" marT="0" marB="0" anchor="ctr">
                    <a:lnL w="19050" cap="flat" cmpd="sng" algn="ctr">
                      <a:solidFill>
                        <a:srgbClr val="595959"/>
                      </a:solidFill>
                      <a:prstDash val="solid"/>
                      <a:round/>
                      <a:headEnd type="none" w="med" len="med"/>
                      <a:tailEnd type="none" w="med" len="med"/>
                    </a:lnL>
                    <a:lnR w="19050" cap="flat" cmpd="sng" algn="ctr">
                      <a:solidFill>
                        <a:srgbClr val="595959"/>
                      </a:solidFill>
                      <a:prstDash val="solid"/>
                      <a:round/>
                      <a:headEnd type="none" w="med" len="med"/>
                      <a:tailEnd type="none" w="med" len="med"/>
                    </a:lnR>
                    <a:lnT w="19050" cap="flat" cmpd="sng" algn="ctr">
                      <a:solidFill>
                        <a:srgbClr val="595959"/>
                      </a:solidFill>
                      <a:prstDash val="solid"/>
                      <a:round/>
                      <a:headEnd type="none" w="med" len="med"/>
                      <a:tailEnd type="none" w="med" len="med"/>
                    </a:lnT>
                    <a:lnB w="19050" cap="flat" cmpd="sng" algn="ctr">
                      <a:solidFill>
                        <a:srgbClr val="595959"/>
                      </a:solidFill>
                      <a:prstDash val="solid"/>
                      <a:round/>
                      <a:headEnd type="none" w="med" len="med"/>
                      <a:tailEnd type="none" w="med" len="med"/>
                    </a:lnB>
                  </a:tcPr>
                </a:tc>
                <a:extLst>
                  <a:ext uri="{0D108BD9-81ED-4DB2-BD59-A6C34878D82A}">
                    <a16:rowId xmlns:a16="http://schemas.microsoft.com/office/drawing/2014/main" val="2189157108"/>
                  </a:ext>
                </a:extLst>
              </a:tr>
              <a:tr h="0">
                <a:tc gridSpan="2">
                  <a:txBody>
                    <a:bodyPr/>
                    <a:lstStyle/>
                    <a:p>
                      <a:pPr algn="ctr">
                        <a:spcAft>
                          <a:spcPts val="0"/>
                        </a:spcAft>
                      </a:pPr>
                      <a:r>
                        <a:rPr lang="en-US" sz="1600" b="1" dirty="0">
                          <a:effectLst/>
                          <a:latin typeface="Arial Narrow" panose="020B0606020202030204" pitchFamily="34" charset="0"/>
                          <a:ea typeface="Times New Roman" panose="02020603050405020304" pitchFamily="18" charset="0"/>
                          <a:cs typeface="Arial" panose="020B0604020202020204" pitchFamily="34" charset="0"/>
                        </a:rPr>
                        <a:t>Calcio</a:t>
                      </a:r>
                      <a:endParaRPr lang="es-ES" sz="1600" dirty="0">
                        <a:effectLst/>
                        <a:latin typeface="Times New Roman" panose="02020603050405020304" pitchFamily="18" charset="0"/>
                        <a:ea typeface="Times New Roman" panose="02020603050405020304" pitchFamily="18" charset="0"/>
                      </a:endParaRPr>
                    </a:p>
                  </a:txBody>
                  <a:tcPr marL="68580" marR="68580" marT="0" marB="0">
                    <a:lnL w="19050" cap="flat" cmpd="sng" algn="ctr">
                      <a:solidFill>
                        <a:srgbClr val="595959"/>
                      </a:solidFill>
                      <a:prstDash val="solid"/>
                      <a:round/>
                      <a:headEnd type="none" w="med" len="med"/>
                      <a:tailEnd type="none" w="med" len="med"/>
                    </a:lnL>
                    <a:lnR w="19050" cap="flat" cmpd="sng" algn="ctr">
                      <a:solidFill>
                        <a:srgbClr val="595959"/>
                      </a:solidFill>
                      <a:prstDash val="solid"/>
                      <a:round/>
                      <a:headEnd type="none" w="med" len="med"/>
                      <a:tailEnd type="none" w="med" len="med"/>
                    </a:lnR>
                    <a:lnT w="19050" cap="flat" cmpd="sng" algn="ctr">
                      <a:solidFill>
                        <a:srgbClr val="595959"/>
                      </a:solidFill>
                      <a:prstDash val="solid"/>
                      <a:round/>
                      <a:headEnd type="none" w="med" len="med"/>
                      <a:tailEnd type="none" w="med" len="med"/>
                    </a:lnT>
                    <a:lnB w="19050" cap="flat" cmpd="sng" algn="ctr">
                      <a:solidFill>
                        <a:srgbClr val="595959"/>
                      </a:solidFill>
                      <a:prstDash val="solid"/>
                      <a:round/>
                      <a:headEnd type="none" w="med" len="med"/>
                      <a:tailEnd type="none" w="med" len="med"/>
                    </a:lnB>
                    <a:solidFill>
                      <a:srgbClr val="FFE1E1"/>
                    </a:solidFill>
                  </a:tcPr>
                </a:tc>
                <a:tc hMerge="1">
                  <a:txBody>
                    <a:bodyPr/>
                    <a:lstStyle/>
                    <a:p>
                      <a:endParaRPr lang="es-ES"/>
                    </a:p>
                  </a:txBody>
                  <a:tcPr/>
                </a:tc>
                <a:extLst>
                  <a:ext uri="{0D108BD9-81ED-4DB2-BD59-A6C34878D82A}">
                    <a16:rowId xmlns:a16="http://schemas.microsoft.com/office/drawing/2014/main" val="3921299510"/>
                  </a:ext>
                </a:extLst>
              </a:tr>
              <a:tr h="219710">
                <a:tc>
                  <a:txBody>
                    <a:bodyPr/>
                    <a:lstStyle/>
                    <a:p>
                      <a:pPr>
                        <a:spcAft>
                          <a:spcPts val="0"/>
                        </a:spcAft>
                      </a:pPr>
                      <a:r>
                        <a:rPr lang="es-ES" sz="1600" dirty="0">
                          <a:effectLst/>
                          <a:latin typeface="Arial Narrow" panose="020B0606020202030204" pitchFamily="34" charset="0"/>
                          <a:ea typeface="Times New Roman" panose="02020603050405020304" pitchFamily="18" charset="0"/>
                          <a:cs typeface="Arial" panose="020B0604020202020204" pitchFamily="34" charset="0"/>
                        </a:rPr>
                        <a:t>No ha mostrado una reducción consistente en la frecuencia y alivio de síntomas, lo que impide hacer conclusiones sobre su efectividad.</a:t>
                      </a:r>
                      <a:endParaRPr lang="es-ES" sz="1600" dirty="0">
                        <a:effectLst/>
                        <a:latin typeface="Times New Roman" panose="02020603050405020304" pitchFamily="18" charset="0"/>
                        <a:ea typeface="Times New Roman" panose="02020603050405020304" pitchFamily="18" charset="0"/>
                      </a:endParaRPr>
                    </a:p>
                  </a:txBody>
                  <a:tcPr marL="68580" marR="68580" marT="0" marB="0" anchor="ctr">
                    <a:lnL w="19050" cap="flat" cmpd="sng" algn="ctr">
                      <a:solidFill>
                        <a:srgbClr val="595959"/>
                      </a:solidFill>
                      <a:prstDash val="solid"/>
                      <a:round/>
                      <a:headEnd type="none" w="med" len="med"/>
                      <a:tailEnd type="none" w="med" len="med"/>
                    </a:lnL>
                    <a:lnR w="19050" cap="flat" cmpd="sng" algn="ctr">
                      <a:solidFill>
                        <a:srgbClr val="595959"/>
                      </a:solidFill>
                      <a:prstDash val="solid"/>
                      <a:round/>
                      <a:headEnd type="none" w="med" len="med"/>
                      <a:tailEnd type="none" w="med" len="med"/>
                    </a:lnR>
                    <a:lnT w="19050" cap="flat" cmpd="sng" algn="ctr">
                      <a:solidFill>
                        <a:srgbClr val="595959"/>
                      </a:solidFill>
                      <a:prstDash val="solid"/>
                      <a:round/>
                      <a:headEnd type="none" w="med" len="med"/>
                      <a:tailEnd type="none" w="med" len="med"/>
                    </a:lnT>
                    <a:lnB w="19050" cap="flat" cmpd="sng" algn="ctr">
                      <a:solidFill>
                        <a:srgbClr val="595959"/>
                      </a:solidFill>
                      <a:prstDash val="solid"/>
                      <a:round/>
                      <a:headEnd type="none" w="med" len="med"/>
                      <a:tailEnd type="none" w="med" len="med"/>
                    </a:lnB>
                  </a:tcPr>
                </a:tc>
                <a:tc>
                  <a:txBody>
                    <a:bodyPr/>
                    <a:lstStyle/>
                    <a:p>
                      <a:pPr>
                        <a:spcAft>
                          <a:spcPts val="0"/>
                        </a:spcAft>
                      </a:pPr>
                      <a:r>
                        <a:rPr lang="es-ES" sz="1600" b="1" dirty="0">
                          <a:effectLst/>
                          <a:latin typeface="Arial Narrow" panose="020B0606020202030204" pitchFamily="34" charset="0"/>
                          <a:ea typeface="Times New Roman" panose="02020603050405020304" pitchFamily="18" charset="0"/>
                          <a:cs typeface="Arial" panose="020B0604020202020204" pitchFamily="34" charset="0"/>
                        </a:rPr>
                        <a:t>(2):</a:t>
                      </a:r>
                      <a:r>
                        <a:rPr lang="es-ES" sz="1600" dirty="0">
                          <a:effectLst/>
                          <a:latin typeface="Arial Narrow" panose="020B0606020202030204" pitchFamily="34" charset="0"/>
                          <a:ea typeface="Times New Roman" panose="02020603050405020304" pitchFamily="18" charset="0"/>
                          <a:cs typeface="Arial" panose="020B0604020202020204" pitchFamily="34" charset="0"/>
                        </a:rPr>
                        <a:t> calcio.</a:t>
                      </a:r>
                      <a:endParaRPr lang="es-ES" sz="1600" dirty="0">
                        <a:effectLst/>
                        <a:latin typeface="Times New Roman" panose="02020603050405020304" pitchFamily="18" charset="0"/>
                        <a:ea typeface="Times New Roman" panose="02020603050405020304" pitchFamily="18" charset="0"/>
                      </a:endParaRPr>
                    </a:p>
                  </a:txBody>
                  <a:tcPr marL="68580" marR="68580" marT="0" marB="0" anchor="ctr">
                    <a:lnL w="19050" cap="flat" cmpd="sng" algn="ctr">
                      <a:solidFill>
                        <a:srgbClr val="595959"/>
                      </a:solidFill>
                      <a:prstDash val="solid"/>
                      <a:round/>
                      <a:headEnd type="none" w="med" len="med"/>
                      <a:tailEnd type="none" w="med" len="med"/>
                    </a:lnL>
                    <a:lnR w="19050" cap="flat" cmpd="sng" algn="ctr">
                      <a:solidFill>
                        <a:srgbClr val="595959"/>
                      </a:solidFill>
                      <a:prstDash val="solid"/>
                      <a:round/>
                      <a:headEnd type="none" w="med" len="med"/>
                      <a:tailEnd type="none" w="med" len="med"/>
                    </a:lnR>
                    <a:lnT w="19050" cap="flat" cmpd="sng" algn="ctr">
                      <a:solidFill>
                        <a:srgbClr val="595959"/>
                      </a:solidFill>
                      <a:prstDash val="solid"/>
                      <a:round/>
                      <a:headEnd type="none" w="med" len="med"/>
                      <a:tailEnd type="none" w="med" len="med"/>
                    </a:lnT>
                    <a:lnB w="19050" cap="flat" cmpd="sng" algn="ctr">
                      <a:solidFill>
                        <a:srgbClr val="595959"/>
                      </a:solidFill>
                      <a:prstDash val="solid"/>
                      <a:round/>
                      <a:headEnd type="none" w="med" len="med"/>
                      <a:tailEnd type="none" w="med" len="med"/>
                    </a:lnB>
                  </a:tcPr>
                </a:tc>
                <a:extLst>
                  <a:ext uri="{0D108BD9-81ED-4DB2-BD59-A6C34878D82A}">
                    <a16:rowId xmlns:a16="http://schemas.microsoft.com/office/drawing/2014/main" val="2998439520"/>
                  </a:ext>
                </a:extLst>
              </a:tr>
              <a:tr h="0">
                <a:tc gridSpan="2">
                  <a:txBody>
                    <a:bodyPr/>
                    <a:lstStyle/>
                    <a:p>
                      <a:pPr algn="ctr">
                        <a:spcAft>
                          <a:spcPts val="0"/>
                        </a:spcAft>
                      </a:pPr>
                      <a:r>
                        <a:rPr lang="es-ES" sz="1600" b="1">
                          <a:effectLst/>
                          <a:latin typeface="Arial Narrow" panose="020B0606020202030204" pitchFamily="34" charset="0"/>
                          <a:ea typeface="Times New Roman" panose="02020603050405020304" pitchFamily="18" charset="0"/>
                          <a:cs typeface="Arial" panose="020B0604020202020204" pitchFamily="34" charset="0"/>
                        </a:rPr>
                        <a:t>Vitaminas</a:t>
                      </a:r>
                      <a:endParaRPr lang="es-ES" sz="1600">
                        <a:effectLst/>
                        <a:latin typeface="Times New Roman" panose="02020603050405020304" pitchFamily="18" charset="0"/>
                        <a:ea typeface="Times New Roman" panose="02020603050405020304" pitchFamily="18" charset="0"/>
                      </a:endParaRPr>
                    </a:p>
                  </a:txBody>
                  <a:tcPr marL="68580" marR="68580" marT="0" marB="0">
                    <a:lnL w="19050" cap="flat" cmpd="sng" algn="ctr">
                      <a:solidFill>
                        <a:srgbClr val="595959"/>
                      </a:solidFill>
                      <a:prstDash val="solid"/>
                      <a:round/>
                      <a:headEnd type="none" w="med" len="med"/>
                      <a:tailEnd type="none" w="med" len="med"/>
                    </a:lnL>
                    <a:lnR w="19050" cap="flat" cmpd="sng" algn="ctr">
                      <a:solidFill>
                        <a:srgbClr val="595959"/>
                      </a:solidFill>
                      <a:prstDash val="solid"/>
                      <a:round/>
                      <a:headEnd type="none" w="med" len="med"/>
                      <a:tailEnd type="none" w="med" len="med"/>
                    </a:lnR>
                    <a:lnT w="19050" cap="flat" cmpd="sng" algn="ctr">
                      <a:solidFill>
                        <a:srgbClr val="595959"/>
                      </a:solidFill>
                      <a:prstDash val="solid"/>
                      <a:round/>
                      <a:headEnd type="none" w="med" len="med"/>
                      <a:tailEnd type="none" w="med" len="med"/>
                    </a:lnT>
                    <a:lnB w="19050" cap="flat" cmpd="sng" algn="ctr">
                      <a:solidFill>
                        <a:srgbClr val="595959"/>
                      </a:solidFill>
                      <a:prstDash val="solid"/>
                      <a:round/>
                      <a:headEnd type="none" w="med" len="med"/>
                      <a:tailEnd type="none" w="med" len="med"/>
                    </a:lnB>
                    <a:solidFill>
                      <a:srgbClr val="FFE1E1"/>
                    </a:solidFill>
                  </a:tcPr>
                </a:tc>
                <a:tc hMerge="1">
                  <a:txBody>
                    <a:bodyPr/>
                    <a:lstStyle/>
                    <a:p>
                      <a:endParaRPr lang="es-ES"/>
                    </a:p>
                  </a:txBody>
                  <a:tcPr/>
                </a:tc>
                <a:extLst>
                  <a:ext uri="{0D108BD9-81ED-4DB2-BD59-A6C34878D82A}">
                    <a16:rowId xmlns:a16="http://schemas.microsoft.com/office/drawing/2014/main" val="3559454025"/>
                  </a:ext>
                </a:extLst>
              </a:tr>
              <a:tr h="0">
                <a:tc>
                  <a:txBody>
                    <a:bodyPr/>
                    <a:lstStyle/>
                    <a:p>
                      <a:pPr>
                        <a:spcAft>
                          <a:spcPts val="0"/>
                        </a:spcAft>
                      </a:pPr>
                      <a:r>
                        <a:rPr lang="es-ES" sz="1600" dirty="0">
                          <a:effectLst/>
                          <a:latin typeface="Arial Narrow" panose="020B0606020202030204" pitchFamily="34" charset="0"/>
                          <a:ea typeface="Times New Roman" panose="02020603050405020304" pitchFamily="18" charset="0"/>
                          <a:cs typeface="Arial" panose="020B0604020202020204" pitchFamily="34" charset="0"/>
                        </a:rPr>
                        <a:t>La evidencia sobre el papel de la suplementación con vitaminas (B, C y D) sobre los calambres nocturnos se sustenta en pocos estudios, realizados en un bajo número de embarazadas, que impide concluir si son eficaces para reducir la frecuencia o los síntomas de los calambres en  embarazadas.</a:t>
                      </a:r>
                      <a:endParaRPr lang="es-ES" sz="1600" dirty="0">
                        <a:effectLst/>
                        <a:latin typeface="Times New Roman" panose="02020603050405020304" pitchFamily="18" charset="0"/>
                        <a:ea typeface="Times New Roman" panose="02020603050405020304" pitchFamily="18" charset="0"/>
                      </a:endParaRPr>
                    </a:p>
                  </a:txBody>
                  <a:tcPr marL="68580" marR="68580" marT="0" marB="0" anchor="ctr">
                    <a:lnL w="19050" cap="flat" cmpd="sng" algn="ctr">
                      <a:solidFill>
                        <a:srgbClr val="595959"/>
                      </a:solidFill>
                      <a:prstDash val="solid"/>
                      <a:round/>
                      <a:headEnd type="none" w="med" len="med"/>
                      <a:tailEnd type="none" w="med" len="med"/>
                    </a:lnL>
                    <a:lnR w="19050" cap="flat" cmpd="sng" algn="ctr">
                      <a:solidFill>
                        <a:srgbClr val="595959"/>
                      </a:solidFill>
                      <a:prstDash val="solid"/>
                      <a:round/>
                      <a:headEnd type="none" w="med" len="med"/>
                      <a:tailEnd type="none" w="med" len="med"/>
                    </a:lnR>
                    <a:lnT w="19050" cap="flat" cmpd="sng" algn="ctr">
                      <a:solidFill>
                        <a:srgbClr val="595959"/>
                      </a:solidFill>
                      <a:prstDash val="solid"/>
                      <a:round/>
                      <a:headEnd type="none" w="med" len="med"/>
                      <a:tailEnd type="none" w="med" len="med"/>
                    </a:lnT>
                    <a:lnB w="19050" cap="flat" cmpd="sng" algn="ctr">
                      <a:solidFill>
                        <a:srgbClr val="595959"/>
                      </a:solidFill>
                      <a:prstDash val="solid"/>
                      <a:round/>
                      <a:headEnd type="none" w="med" len="med"/>
                      <a:tailEnd type="none" w="med" len="med"/>
                    </a:lnB>
                  </a:tcPr>
                </a:tc>
                <a:tc>
                  <a:txBody>
                    <a:bodyPr/>
                    <a:lstStyle/>
                    <a:p>
                      <a:pPr>
                        <a:spcAft>
                          <a:spcPts val="0"/>
                        </a:spcAft>
                      </a:pPr>
                      <a:r>
                        <a:rPr lang="es-ES" sz="1600" b="1" dirty="0">
                          <a:effectLst/>
                          <a:latin typeface="Arial Narrow" panose="020B0606020202030204" pitchFamily="34" charset="0"/>
                          <a:ea typeface="Times New Roman" panose="02020603050405020304" pitchFamily="18" charset="0"/>
                          <a:cs typeface="Arial" panose="020B0604020202020204" pitchFamily="34" charset="0"/>
                        </a:rPr>
                        <a:t>(1):</a:t>
                      </a:r>
                      <a:r>
                        <a:rPr lang="es-ES" sz="1600" dirty="0">
                          <a:effectLst/>
                          <a:latin typeface="Arial Narrow" panose="020B0606020202030204" pitchFamily="34" charset="0"/>
                          <a:ea typeface="Times New Roman" panose="02020603050405020304" pitchFamily="18" charset="0"/>
                          <a:cs typeface="Arial" panose="020B0604020202020204" pitchFamily="34" charset="0"/>
                        </a:rPr>
                        <a:t> piridoxina,  tiamina. </a:t>
                      </a:r>
                      <a:endParaRPr lang="es-ES" sz="1600" dirty="0">
                        <a:effectLst/>
                        <a:latin typeface="Times New Roman" panose="02020603050405020304" pitchFamily="18" charset="0"/>
                        <a:ea typeface="Times New Roman" panose="02020603050405020304" pitchFamily="18" charset="0"/>
                      </a:endParaRPr>
                    </a:p>
                    <a:p>
                      <a:pPr>
                        <a:spcAft>
                          <a:spcPts val="0"/>
                        </a:spcAft>
                      </a:pPr>
                      <a:r>
                        <a:rPr lang="es-ES" sz="1600" b="1" dirty="0">
                          <a:effectLst/>
                          <a:latin typeface="Arial Narrow" panose="020B0606020202030204" pitchFamily="34" charset="0"/>
                          <a:ea typeface="Times New Roman" panose="02020603050405020304" pitchFamily="18" charset="0"/>
                          <a:cs typeface="Arial" panose="020B0604020202020204" pitchFamily="34" charset="0"/>
                        </a:rPr>
                        <a:t>(2):</a:t>
                      </a:r>
                      <a:r>
                        <a:rPr lang="es-ES" sz="1600" dirty="0">
                          <a:effectLst/>
                          <a:latin typeface="Arial Narrow" panose="020B0606020202030204" pitchFamily="34" charset="0"/>
                          <a:ea typeface="Times New Roman" panose="02020603050405020304" pitchFamily="18" charset="0"/>
                          <a:cs typeface="Arial" panose="020B0604020202020204" pitchFamily="34" charset="0"/>
                        </a:rPr>
                        <a:t> colecalciferol,</a:t>
                      </a:r>
                      <a:endParaRPr lang="es-ES" sz="1600" dirty="0">
                        <a:effectLst/>
                        <a:latin typeface="Times New Roman" panose="02020603050405020304" pitchFamily="18" charset="0"/>
                        <a:ea typeface="Times New Roman" panose="02020603050405020304" pitchFamily="18" charset="0"/>
                      </a:endParaRPr>
                    </a:p>
                    <a:p>
                      <a:pPr>
                        <a:spcAft>
                          <a:spcPts val="0"/>
                        </a:spcAft>
                      </a:pPr>
                      <a:r>
                        <a:rPr lang="es-ES" sz="1600" dirty="0">
                          <a:effectLst/>
                          <a:latin typeface="Arial Narrow" panose="020B0606020202030204" pitchFamily="34" charset="0"/>
                          <a:ea typeface="Times New Roman" panose="02020603050405020304" pitchFamily="18" charset="0"/>
                          <a:cs typeface="Arial" panose="020B0604020202020204" pitchFamily="34" charset="0"/>
                        </a:rPr>
                        <a:t>      </a:t>
                      </a:r>
                      <a:r>
                        <a:rPr lang="es-ES" sz="1600" dirty="0" err="1">
                          <a:effectLst/>
                          <a:latin typeface="Arial Narrow" panose="020B0606020202030204" pitchFamily="34" charset="0"/>
                          <a:ea typeface="Times New Roman" panose="02020603050405020304" pitchFamily="18" charset="0"/>
                          <a:cs typeface="Arial" panose="020B0604020202020204" pitchFamily="34" charset="0"/>
                        </a:rPr>
                        <a:t>ergocalciferol</a:t>
                      </a:r>
                      <a:r>
                        <a:rPr lang="es-ES" sz="1600" dirty="0">
                          <a:effectLst/>
                          <a:latin typeface="Arial Narrow" panose="020B0606020202030204" pitchFamily="34" charset="0"/>
                          <a:ea typeface="Times New Roman" panose="02020603050405020304" pitchFamily="18" charset="0"/>
                          <a:cs typeface="Arial" panose="020B0604020202020204" pitchFamily="34" charset="0"/>
                        </a:rPr>
                        <a:t>,  </a:t>
                      </a:r>
                      <a:endParaRPr lang="es-ES" sz="1600" dirty="0">
                        <a:effectLst/>
                        <a:latin typeface="Times New Roman" panose="02020603050405020304" pitchFamily="18" charset="0"/>
                        <a:ea typeface="Times New Roman" panose="02020603050405020304" pitchFamily="18" charset="0"/>
                      </a:endParaRPr>
                    </a:p>
                    <a:p>
                      <a:pPr>
                        <a:spcAft>
                          <a:spcPts val="0"/>
                        </a:spcAft>
                      </a:pPr>
                      <a:r>
                        <a:rPr lang="es-ES" sz="1600" dirty="0">
                          <a:effectLst/>
                          <a:latin typeface="Arial Narrow" panose="020B0606020202030204" pitchFamily="34" charset="0"/>
                          <a:ea typeface="Times New Roman" panose="02020603050405020304" pitchFamily="18" charset="0"/>
                          <a:cs typeface="Arial" panose="020B0604020202020204" pitchFamily="34" charset="0"/>
                        </a:rPr>
                        <a:t>      ácido ascórbico.</a:t>
                      </a:r>
                      <a:endParaRPr lang="es-ES" sz="1600" dirty="0">
                        <a:effectLst/>
                        <a:latin typeface="Times New Roman" panose="02020603050405020304" pitchFamily="18" charset="0"/>
                        <a:ea typeface="Times New Roman" panose="02020603050405020304" pitchFamily="18" charset="0"/>
                      </a:endParaRPr>
                    </a:p>
                  </a:txBody>
                  <a:tcPr marL="68580" marR="68580" marT="0" marB="0" anchor="ctr">
                    <a:lnL w="19050" cap="flat" cmpd="sng" algn="ctr">
                      <a:solidFill>
                        <a:srgbClr val="595959"/>
                      </a:solidFill>
                      <a:prstDash val="solid"/>
                      <a:round/>
                      <a:headEnd type="none" w="med" len="med"/>
                      <a:tailEnd type="none" w="med" len="med"/>
                    </a:lnL>
                    <a:lnR w="19050" cap="flat" cmpd="sng" algn="ctr">
                      <a:solidFill>
                        <a:srgbClr val="595959"/>
                      </a:solidFill>
                      <a:prstDash val="solid"/>
                      <a:round/>
                      <a:headEnd type="none" w="med" len="med"/>
                      <a:tailEnd type="none" w="med" len="med"/>
                    </a:lnR>
                    <a:lnT w="19050" cap="flat" cmpd="sng" algn="ctr">
                      <a:solidFill>
                        <a:srgbClr val="595959"/>
                      </a:solidFill>
                      <a:prstDash val="solid"/>
                      <a:round/>
                      <a:headEnd type="none" w="med" len="med"/>
                      <a:tailEnd type="none" w="med" len="med"/>
                    </a:lnT>
                    <a:lnB w="19050" cap="flat" cmpd="sng" algn="ctr">
                      <a:solidFill>
                        <a:srgbClr val="595959"/>
                      </a:solidFill>
                      <a:prstDash val="solid"/>
                      <a:round/>
                      <a:headEnd type="none" w="med" len="med"/>
                      <a:tailEnd type="none" w="med" len="med"/>
                    </a:lnB>
                  </a:tcPr>
                </a:tc>
                <a:extLst>
                  <a:ext uri="{0D108BD9-81ED-4DB2-BD59-A6C34878D82A}">
                    <a16:rowId xmlns:a16="http://schemas.microsoft.com/office/drawing/2014/main" val="1620125058"/>
                  </a:ext>
                </a:extLst>
              </a:tr>
              <a:tr h="342265">
                <a:tc gridSpan="2">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Arial" panose="020B0604020202020204" pitchFamily="34" charset="0"/>
                        </a:rPr>
                        <a:t>(*)</a:t>
                      </a:r>
                      <a:r>
                        <a:rPr kumimoji="0" lang="es-ES" sz="1200" b="0"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Arial" panose="020B0604020202020204" pitchFamily="34" charset="0"/>
                        </a:rPr>
                        <a:t> Clasificación </a:t>
                      </a:r>
                      <a:r>
                        <a:rPr kumimoji="0" lang="es-ES" sz="1200" b="0" i="1" u="sng" strike="noStrike" kern="1200" cap="none" spc="0" normalizeH="0" baseline="0" noProof="0" dirty="0">
                          <a:ln>
                            <a:noFill/>
                          </a:ln>
                          <a:solidFill>
                            <a:srgbClr val="0000FF"/>
                          </a:solidFill>
                          <a:effectLst/>
                          <a:uLnTx/>
                          <a:uFillTx/>
                          <a:latin typeface="Arial Narrow" panose="020B0606020202030204" pitchFamily="34" charset="0"/>
                          <a:ea typeface="Times New Roman" panose="02020603050405020304" pitchFamily="18" charset="0"/>
                          <a:cs typeface="Arial" panose="020B0604020202020204" pitchFamily="34" charset="0"/>
                          <a:hlinkClick r:id="rId2">
                            <a:extLst>
                              <a:ext uri="{A12FA001-AC4F-418D-AE19-62706E023703}">
                                <ahyp:hlinkClr xmlns="" xmlns:ahyp="http://schemas.microsoft.com/office/drawing/2018/hyperlinkcolor" val="tx"/>
                              </a:ext>
                            </a:extLst>
                          </a:hlinkClick>
                        </a:rPr>
                        <a:t>Micromedex</a:t>
                      </a:r>
                      <a:r>
                        <a:rPr kumimoji="0" lang="es-ES" sz="1200" b="0"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Arial" panose="020B0604020202020204" pitchFamily="34" charset="0"/>
                        </a:rPr>
                        <a:t>® </a:t>
                      </a:r>
                      <a:endParaRPr kumimoji="0" lang="es-ES" sz="1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_tradnl" sz="1200" b="1"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Arial" panose="020B0604020202020204" pitchFamily="34" charset="0"/>
                        </a:rPr>
                        <a:t>(1):</a:t>
                      </a:r>
                      <a:r>
                        <a:rPr kumimoji="0" lang="es-ES_tradnl" sz="1200" b="0"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Arial" panose="020B0604020202020204" pitchFamily="34" charset="0"/>
                        </a:rPr>
                        <a:t> Riesgo fetal mínimo; </a:t>
                      </a:r>
                      <a:r>
                        <a:rPr kumimoji="0" lang="es-ES_tradnl" sz="1200" b="1"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Arial" panose="020B0604020202020204" pitchFamily="34" charset="0"/>
                        </a:rPr>
                        <a:t>(2):</a:t>
                      </a:r>
                      <a:r>
                        <a:rPr kumimoji="0" lang="es-ES_tradnl" sz="1200" b="0"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Arial" panose="020B0604020202020204" pitchFamily="34" charset="0"/>
                        </a:rPr>
                        <a:t> No puede excluirse riesgo fetal; </a:t>
                      </a:r>
                      <a:r>
                        <a:rPr kumimoji="0" lang="es-ES_tradnl" sz="1200" b="1"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Arial" panose="020B0604020202020204" pitchFamily="34" charset="0"/>
                        </a:rPr>
                        <a:t>(3):</a:t>
                      </a:r>
                      <a:r>
                        <a:rPr kumimoji="0" lang="es-ES_tradnl" sz="1200" b="0"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Arial" panose="020B0604020202020204" pitchFamily="34" charset="0"/>
                        </a:rPr>
                        <a:t> Puede causar riesgo fetal; </a:t>
                      </a:r>
                      <a:r>
                        <a:rPr kumimoji="0" lang="es-ES_tradnl" sz="1200" b="1"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Arial" panose="020B0604020202020204" pitchFamily="34" charset="0"/>
                        </a:rPr>
                        <a:t>(4):</a:t>
                      </a:r>
                      <a:r>
                        <a:rPr kumimoji="0" lang="es-ES_tradnl" sz="1200" b="0"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Arial" panose="020B0604020202020204" pitchFamily="34" charset="0"/>
                        </a:rPr>
                        <a:t> Daño fetal demostrado</a:t>
                      </a:r>
                      <a:r>
                        <a:rPr kumimoji="0" lang="es-ES_tradnl" sz="1200" b="0" i="0" u="none" strike="noStrike" kern="1200" cap="none" spc="0" normalizeH="0" baseline="0" noProof="0" dirty="0" smtClean="0">
                          <a:ln>
                            <a:noFill/>
                          </a:ln>
                          <a:solidFill>
                            <a:srgbClr val="000000"/>
                          </a:solidFill>
                          <a:effectLst/>
                          <a:uLnTx/>
                          <a:uFillTx/>
                          <a:latin typeface="Arial Narrow" panose="020B0606020202030204" pitchFamily="34" charset="0"/>
                          <a:ea typeface="Times New Roman" panose="02020603050405020304" pitchFamily="18" charset="0"/>
                          <a:cs typeface="Arial" panose="020B0604020202020204" pitchFamily="34" charset="0"/>
                        </a:rPr>
                        <a:t>;                                    </a:t>
                      </a:r>
                      <a:r>
                        <a:rPr kumimoji="0" lang="es-ES_tradnl" sz="1200" b="1"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Arial" panose="020B0604020202020204" pitchFamily="34" charset="0"/>
                        </a:rPr>
                        <a:t>(5):</a:t>
                      </a:r>
                      <a:r>
                        <a:rPr kumimoji="0" lang="es-ES_tradnl" sz="1200" b="0"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Arial" panose="020B0604020202020204" pitchFamily="34" charset="0"/>
                        </a:rPr>
                        <a:t> Contraindicado; </a:t>
                      </a:r>
                      <a:r>
                        <a:rPr kumimoji="0" lang="es-ES_tradnl" sz="1200" b="1"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mn-cs"/>
                        </a:rPr>
                        <a:t>(</a:t>
                      </a:r>
                      <a:r>
                        <a:rPr kumimoji="0" lang="es-ES" sz="1200" b="1"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Arial" panose="020B0604020202020204" pitchFamily="34" charset="0"/>
                        </a:rPr>
                        <a:t>ND):</a:t>
                      </a:r>
                      <a:r>
                        <a:rPr kumimoji="0" lang="es-ES" sz="1200" b="0"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Arial" panose="020B0604020202020204" pitchFamily="34" charset="0"/>
                        </a:rPr>
                        <a:t> Información no disponible.</a:t>
                      </a:r>
                      <a:endParaRPr kumimoji="0" lang="es-ES" sz="1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a:txBody>
                  <a:tcPr marL="68580" marR="68580" marT="0" marB="0">
                    <a:lnL w="19050" cap="flat" cmpd="sng" algn="ctr">
                      <a:solidFill>
                        <a:srgbClr val="595959"/>
                      </a:solidFill>
                      <a:prstDash val="solid"/>
                      <a:round/>
                      <a:headEnd type="none" w="med" len="med"/>
                      <a:tailEnd type="none" w="med" len="med"/>
                    </a:lnL>
                    <a:lnR w="19050" cap="flat" cmpd="sng" algn="ctr">
                      <a:solidFill>
                        <a:srgbClr val="595959"/>
                      </a:solidFill>
                      <a:prstDash val="solid"/>
                      <a:round/>
                      <a:headEnd type="none" w="med" len="med"/>
                      <a:tailEnd type="none" w="med" len="med"/>
                    </a:lnR>
                    <a:lnT w="19050" cap="flat" cmpd="sng" algn="ctr">
                      <a:solidFill>
                        <a:srgbClr val="595959"/>
                      </a:solidFill>
                      <a:prstDash val="solid"/>
                      <a:round/>
                      <a:headEnd type="none" w="med" len="med"/>
                      <a:tailEnd type="none" w="med" len="med"/>
                    </a:lnT>
                    <a:lnB w="19050" cap="flat" cmpd="sng" algn="ctr">
                      <a:solidFill>
                        <a:srgbClr val="595959"/>
                      </a:solidFill>
                      <a:prstDash val="solid"/>
                      <a:round/>
                      <a:headEnd type="none" w="med" len="med"/>
                      <a:tailEnd type="none" w="med" len="med"/>
                    </a:lnB>
                  </a:tcPr>
                </a:tc>
                <a:tc hMerge="1">
                  <a:txBody>
                    <a:bodyPr/>
                    <a:lstStyle/>
                    <a:p>
                      <a:endParaRPr lang="es-ES"/>
                    </a:p>
                  </a:txBody>
                  <a:tcPr/>
                </a:tc>
                <a:extLst>
                  <a:ext uri="{0D108BD9-81ED-4DB2-BD59-A6C34878D82A}">
                    <a16:rowId xmlns:a16="http://schemas.microsoft.com/office/drawing/2014/main" val="971559154"/>
                  </a:ext>
                </a:extLst>
              </a:tr>
            </a:tbl>
          </a:graphicData>
        </a:graphic>
      </p:graphicFrame>
      <p:sp>
        <p:nvSpPr>
          <p:cNvPr id="3" name="Rectangle 1">
            <a:extLst>
              <a:ext uri="{FF2B5EF4-FFF2-40B4-BE49-F238E27FC236}">
                <a16:creationId xmlns:a16="http://schemas.microsoft.com/office/drawing/2014/main" id="{30881BF2-B19E-4BB5-9277-14E65F3B61BC}"/>
              </a:ext>
            </a:extLst>
          </p:cNvPr>
          <p:cNvSpPr>
            <a:spLocks noChangeArrowheads="1"/>
          </p:cNvSpPr>
          <p:nvPr/>
        </p:nvSpPr>
        <p:spPr bwMode="auto">
          <a:xfrm>
            <a:off x="1187624" y="285908"/>
            <a:ext cx="74888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altLang="es-ES" b="1" i="0" u="none" strike="noStrike" cap="none" normalizeH="0" baseline="0" dirty="0">
                <a:ln>
                  <a:noFill/>
                </a:ln>
                <a:solidFill>
                  <a:srgbClr val="EF3340"/>
                </a:solidFill>
                <a:effectLst/>
                <a:latin typeface="Arial Narrow" panose="020B0606020202030204" pitchFamily="34" charset="0"/>
                <a:ea typeface="Calibri" panose="020F0502020204030204" pitchFamily="34" charset="0"/>
              </a:rPr>
              <a:t>Tratamiento farmacológico de los calambres en las piernas durante el embarazo </a:t>
            </a:r>
            <a:endParaRPr kumimoji="0" lang="es-ES" altLang="es-ES"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39604569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4"/>
          <p:cNvSpPr txBox="1">
            <a:spLocks noChangeArrowheads="1"/>
          </p:cNvSpPr>
          <p:nvPr/>
        </p:nvSpPr>
        <p:spPr bwMode="auto">
          <a:xfrm>
            <a:off x="1079500" y="332656"/>
            <a:ext cx="7776864"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20000"/>
              </a:spcBef>
            </a:pPr>
            <a:r>
              <a:rPr lang="es-ES" altLang="es-ES" sz="3600" b="1" i="1" dirty="0">
                <a:solidFill>
                  <a:srgbClr val="EF3340"/>
                </a:solidFill>
              </a:rPr>
              <a:t>Justificación:</a:t>
            </a:r>
          </a:p>
          <a:p>
            <a:pPr algn="just" eaLnBrk="1" hangingPunct="1">
              <a:spcBef>
                <a:spcPct val="20000"/>
              </a:spcBef>
              <a:defRPr/>
            </a:pPr>
            <a:r>
              <a:rPr lang="es-ES" altLang="es-ES" sz="3000" i="1" dirty="0"/>
              <a:t>La prescripción de un medicamento durante la gestación requiere una especial atención por la posible inducción de una anomalía congénita.</a:t>
            </a:r>
            <a:endParaRPr lang="es-ES" altLang="es-ES" sz="3000" dirty="0"/>
          </a:p>
        </p:txBody>
      </p:sp>
      <p:sp>
        <p:nvSpPr>
          <p:cNvPr id="3" name="Text Box 4"/>
          <p:cNvSpPr txBox="1">
            <a:spLocks noChangeArrowheads="1"/>
          </p:cNvSpPr>
          <p:nvPr/>
        </p:nvSpPr>
        <p:spPr bwMode="auto">
          <a:xfrm>
            <a:off x="1079500" y="3573016"/>
            <a:ext cx="7776864"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20000"/>
              </a:spcBef>
            </a:pPr>
            <a:r>
              <a:rPr lang="es-ES" altLang="es-ES" sz="3600" b="1" i="1" dirty="0">
                <a:solidFill>
                  <a:srgbClr val="EF3340"/>
                </a:solidFill>
              </a:rPr>
              <a:t>Objetivos:</a:t>
            </a:r>
            <a:r>
              <a:rPr lang="es-ES" altLang="es-ES" sz="3000" b="1" i="1" dirty="0">
                <a:solidFill>
                  <a:srgbClr val="EF3340"/>
                </a:solidFill>
              </a:rPr>
              <a:t> </a:t>
            </a:r>
          </a:p>
          <a:p>
            <a:pPr lvl="0" algn="just" eaLnBrk="1" hangingPunct="1">
              <a:spcBef>
                <a:spcPct val="20000"/>
              </a:spcBef>
              <a:defRPr/>
            </a:pPr>
            <a:r>
              <a:rPr lang="es-ES" altLang="es-ES" sz="3000" i="1" dirty="0">
                <a:solidFill>
                  <a:srgbClr val="000000"/>
                </a:solidFill>
              </a:rPr>
              <a:t>Aportar información sobre el tratamiento de los síntomas y trastornos menores más frecuentes durante el embarazo.</a:t>
            </a:r>
            <a:endParaRPr lang="es-ES" altLang="es-ES" sz="4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D2288E10-1984-48D0-93D4-7E252BEAAB8B}"/>
              </a:ext>
            </a:extLst>
          </p:cNvPr>
          <p:cNvSpPr txBox="1">
            <a:spLocks noChangeArrowheads="1"/>
          </p:cNvSpPr>
          <p:nvPr/>
        </p:nvSpPr>
        <p:spPr bwMode="auto">
          <a:xfrm>
            <a:off x="1259632" y="188640"/>
            <a:ext cx="7704856" cy="72008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marL="0" marR="0" lvl="0" indent="0" algn="just" defTabSz="914400" rtl="0" eaLnBrk="1" fontAlgn="base" latinLnBrk="0" hangingPunct="1">
              <a:lnSpc>
                <a:spcPct val="100000"/>
              </a:lnSpc>
              <a:spcBef>
                <a:spcPct val="0"/>
              </a:spcBef>
              <a:spcAft>
                <a:spcPts val="0"/>
              </a:spcAft>
              <a:buClrTx/>
              <a:buSzTx/>
              <a:buFontTx/>
              <a:buNone/>
              <a:tabLst/>
              <a:defRPr/>
            </a:pPr>
            <a:r>
              <a:rPr lang="es-ES_tradnl" sz="3200" b="1" dirty="0">
                <a:solidFill>
                  <a:srgbClr val="EF3340"/>
                </a:solidFill>
                <a:ea typeface="Times New Roman" panose="02020603050405020304" pitchFamily="18" charset="0"/>
                <a:cs typeface="Arial" panose="020B0604020202020204" pitchFamily="34" charset="0"/>
              </a:rPr>
              <a:t>Vacunas</a:t>
            </a:r>
            <a:endParaRPr kumimoji="0" lang="es-ES" sz="3200" b="0" i="0" u="none" strike="noStrike" kern="1200" cap="none" spc="0" normalizeH="0" baseline="0" noProof="0" dirty="0">
              <a:ln>
                <a:noFill/>
              </a:ln>
              <a:solidFill>
                <a:srgbClr val="000000"/>
              </a:solidFill>
              <a:effectLst/>
              <a:uLnTx/>
              <a:uFillTx/>
              <a:ea typeface="Times New Roman" panose="02020603050405020304" pitchFamily="18" charset="0"/>
              <a:cs typeface="Arial"/>
            </a:endParaRPr>
          </a:p>
        </p:txBody>
      </p:sp>
      <p:sp>
        <p:nvSpPr>
          <p:cNvPr id="3" name="Rectángulo 2">
            <a:extLst>
              <a:ext uri="{FF2B5EF4-FFF2-40B4-BE49-F238E27FC236}">
                <a16:creationId xmlns:a16="http://schemas.microsoft.com/office/drawing/2014/main" id="{2E05BE4E-DFD5-4143-A68B-4014F6BBB6B2}"/>
              </a:ext>
            </a:extLst>
          </p:cNvPr>
          <p:cNvSpPr/>
          <p:nvPr/>
        </p:nvSpPr>
        <p:spPr>
          <a:xfrm>
            <a:off x="1043608" y="967149"/>
            <a:ext cx="4392488" cy="4893647"/>
          </a:xfrm>
          <a:prstGeom prst="rect">
            <a:avLst/>
          </a:prstGeom>
        </p:spPr>
        <p:txBody>
          <a:bodyPr wrap="square">
            <a:spAutoFit/>
          </a:bodyPr>
          <a:lstStyle/>
          <a:p>
            <a:pPr algn="just"/>
            <a:r>
              <a:rPr lang="es-ES" sz="1400" dirty="0"/>
              <a:t>Confieren protección tanto a la madre y al niño. </a:t>
            </a:r>
          </a:p>
          <a:p>
            <a:pPr algn="just"/>
            <a:endParaRPr lang="es-ES_tradnl" sz="1400" b="1" i="1" u="sng" dirty="0"/>
          </a:p>
          <a:p>
            <a:pPr algn="just"/>
            <a:endParaRPr lang="es-ES" sz="1400" b="1" i="1" u="sng" dirty="0"/>
          </a:p>
          <a:p>
            <a:pPr marL="285750" indent="-285750" algn="just">
              <a:buFont typeface="Wingdings" panose="05000000000000000000" pitchFamily="2" charset="2"/>
              <a:buChar char="q"/>
            </a:pPr>
            <a:r>
              <a:rPr lang="es-ES" sz="1400" b="1" i="1" u="sng" dirty="0"/>
              <a:t>Gripe</a:t>
            </a:r>
            <a:r>
              <a:rPr lang="es-ES" sz="1400" i="1" dirty="0"/>
              <a:t>:</a:t>
            </a:r>
            <a:r>
              <a:rPr lang="es-ES" sz="1400" dirty="0"/>
              <a:t> se recomienda la vacunación en cualquier trimestre de la gestación, </a:t>
            </a:r>
            <a:r>
              <a:rPr lang="es-ES" sz="1400" dirty="0">
                <a:latin typeface="+mj-lt"/>
              </a:rPr>
              <a:t>con </a:t>
            </a:r>
            <a:r>
              <a:rPr lang="es-ES" sz="1400" u="sng" dirty="0" err="1">
                <a:solidFill>
                  <a:srgbClr val="0000FF"/>
                </a:solidFill>
                <a:latin typeface="+mj-lt"/>
                <a:ea typeface="Times New Roman" panose="02020603050405020304" pitchFamily="18" charset="0"/>
                <a:hlinkClick r:id="rId2">
                  <a:extLst>
                    <a:ext uri="{A12FA001-AC4F-418D-AE19-62706E023703}">
                      <ahyp:hlinkClr xmlns="" xmlns:ahyp="http://schemas.microsoft.com/office/drawing/2018/hyperlinkcolor" val="tx"/>
                    </a:ext>
                  </a:extLst>
                </a:hlinkClick>
              </a:rPr>
              <a:t>Vaxigrip</a:t>
            </a:r>
            <a:r>
              <a:rPr lang="es-ES" sz="1400" u="sng" dirty="0">
                <a:solidFill>
                  <a:srgbClr val="0000FF"/>
                </a:solidFill>
                <a:latin typeface="+mj-lt"/>
                <a:ea typeface="Times New Roman" panose="02020603050405020304" pitchFamily="18" charset="0"/>
                <a:hlinkClick r:id="rId2">
                  <a:extLst>
                    <a:ext uri="{A12FA001-AC4F-418D-AE19-62706E023703}">
                      <ahyp:hlinkClr xmlns="" xmlns:ahyp="http://schemas.microsoft.com/office/drawing/2018/hyperlinkcolor" val="tx"/>
                    </a:ext>
                  </a:extLst>
                </a:hlinkClick>
              </a:rPr>
              <a:t> Tetra</a:t>
            </a:r>
            <a:r>
              <a:rPr lang="es-ES" sz="1400" dirty="0">
                <a:latin typeface="+mj-lt"/>
                <a:ea typeface="Times New Roman" panose="02020603050405020304" pitchFamily="18" charset="0"/>
              </a:rPr>
              <a:t>® o </a:t>
            </a:r>
            <a:r>
              <a:rPr lang="es-ES" sz="1400" u="sng" dirty="0" err="1">
                <a:solidFill>
                  <a:srgbClr val="0000FF"/>
                </a:solidFill>
                <a:latin typeface="+mj-lt"/>
                <a:ea typeface="Times New Roman" panose="02020603050405020304" pitchFamily="18" charset="0"/>
                <a:hlinkClick r:id="rId3">
                  <a:extLst>
                    <a:ext uri="{A12FA001-AC4F-418D-AE19-62706E023703}">
                      <ahyp:hlinkClr xmlns="" xmlns:ahyp="http://schemas.microsoft.com/office/drawing/2018/hyperlinkcolor" val="tx"/>
                    </a:ext>
                  </a:extLst>
                </a:hlinkClick>
              </a:rPr>
              <a:t>Flucelvax</a:t>
            </a:r>
            <a:r>
              <a:rPr lang="es-ES" sz="1400" u="sng" dirty="0">
                <a:solidFill>
                  <a:srgbClr val="0000FF"/>
                </a:solidFill>
                <a:latin typeface="+mj-lt"/>
                <a:ea typeface="Times New Roman" panose="02020603050405020304" pitchFamily="18" charset="0"/>
                <a:hlinkClick r:id="rId3">
                  <a:extLst>
                    <a:ext uri="{A12FA001-AC4F-418D-AE19-62706E023703}">
                      <ahyp:hlinkClr xmlns="" xmlns:ahyp="http://schemas.microsoft.com/office/drawing/2018/hyperlinkcolor" val="tx"/>
                    </a:ext>
                  </a:extLst>
                </a:hlinkClick>
              </a:rPr>
              <a:t> Tetra</a:t>
            </a:r>
            <a:r>
              <a:rPr lang="es-ES" sz="1400" dirty="0">
                <a:latin typeface="+mj-lt"/>
                <a:ea typeface="Times New Roman" panose="02020603050405020304" pitchFamily="18" charset="0"/>
              </a:rPr>
              <a:t>®.</a:t>
            </a:r>
            <a:endParaRPr lang="es-ES" sz="1400" dirty="0">
              <a:latin typeface="+mj-lt"/>
            </a:endParaRPr>
          </a:p>
          <a:p>
            <a:pPr algn="just"/>
            <a:endParaRPr lang="es-ES" sz="1400" b="1" i="1" u="sng" dirty="0"/>
          </a:p>
          <a:p>
            <a:pPr marL="285750" indent="-285750" algn="just">
              <a:buFont typeface="Wingdings" panose="05000000000000000000" pitchFamily="2" charset="2"/>
              <a:buChar char="q"/>
            </a:pPr>
            <a:r>
              <a:rPr lang="es-ES" sz="1400" b="1" i="1" u="sng" dirty="0"/>
              <a:t>Tosferina</a:t>
            </a:r>
            <a:r>
              <a:rPr lang="es-ES" sz="1400" i="1" dirty="0"/>
              <a:t>: s</a:t>
            </a:r>
            <a:r>
              <a:rPr lang="es-ES" sz="1400" dirty="0"/>
              <a:t>e recomienda la vacunación frente a la tosferina (contenida en la vacuna </a:t>
            </a:r>
            <a:r>
              <a:rPr lang="es-ES" sz="1400" u="sng" dirty="0" err="1">
                <a:hlinkClick r:id="rId4"/>
              </a:rPr>
              <a:t>Boostrix</a:t>
            </a:r>
            <a:r>
              <a:rPr lang="es-ES" sz="1400" dirty="0"/>
              <a:t>®, de difteria-tétanos-tosferina: </a:t>
            </a:r>
            <a:r>
              <a:rPr lang="es-ES" sz="1400" dirty="0" err="1"/>
              <a:t>dTpa</a:t>
            </a:r>
            <a:r>
              <a:rPr lang="es-ES" sz="1400" dirty="0"/>
              <a:t>), preferentemente en la semana 27 o 28 del embarazo, pero se sigue recomendando su administración hasta la última semana de gestación.</a:t>
            </a:r>
          </a:p>
          <a:p>
            <a:pPr algn="just"/>
            <a:endParaRPr lang="es-ES" sz="1400" dirty="0"/>
          </a:p>
          <a:p>
            <a:pPr marL="285750" indent="-285750" algn="just">
              <a:buFont typeface="Wingdings" panose="05000000000000000000" pitchFamily="2" charset="2"/>
              <a:buChar char="q"/>
            </a:pPr>
            <a:r>
              <a:rPr lang="es-ES" sz="1400" b="1" i="1" u="sng" dirty="0"/>
              <a:t>COVID-19</a:t>
            </a:r>
            <a:r>
              <a:rPr lang="es-ES" sz="1400" i="1" dirty="0"/>
              <a:t>:</a:t>
            </a:r>
            <a:r>
              <a:rPr lang="es-ES" sz="1400" dirty="0"/>
              <a:t> se recomienda la dosis de recuerdo de COVID-19 a todas las embarazadas en cualquier trimestre de la gestación, al menos 5 meses después de la última infección por COVID o desde la dosis previa. Se utilizará preferentemente la vacuna </a:t>
            </a:r>
            <a:r>
              <a:rPr lang="es-ES" sz="1400" dirty="0" err="1"/>
              <a:t>bivariante</a:t>
            </a:r>
            <a:r>
              <a:rPr lang="es-ES" sz="1400" dirty="0"/>
              <a:t> </a:t>
            </a:r>
            <a:r>
              <a:rPr lang="es-ES" sz="1400" dirty="0" err="1"/>
              <a:t>Comirnaty</a:t>
            </a:r>
            <a:r>
              <a:rPr lang="es-ES" sz="1400" dirty="0"/>
              <a:t> Original/</a:t>
            </a:r>
            <a:r>
              <a:rPr lang="es-ES" sz="1400" dirty="0" err="1"/>
              <a:t>Ómicron</a:t>
            </a:r>
            <a:r>
              <a:rPr lang="es-ES" sz="1400" dirty="0"/>
              <a:t> BA.4-5 RTU </a:t>
            </a:r>
          </a:p>
          <a:p>
            <a:endParaRPr lang="es-ES" dirty="0"/>
          </a:p>
        </p:txBody>
      </p:sp>
      <p:pic>
        <p:nvPicPr>
          <p:cNvPr id="4" name="Imagen 3"/>
          <p:cNvPicPr>
            <a:picLocks noChangeAspect="1"/>
          </p:cNvPicPr>
          <p:nvPr/>
        </p:nvPicPr>
        <p:blipFill rotWithShape="1">
          <a:blip r:embed="rId5" cstate="print">
            <a:extLst>
              <a:ext uri="{28A0092B-C50C-407E-A947-70E740481C1C}">
                <a14:useLocalDpi xmlns:a14="http://schemas.microsoft.com/office/drawing/2010/main" val="0"/>
              </a:ext>
            </a:extLst>
          </a:blip>
          <a:srcRect b="19551"/>
          <a:stretch/>
        </p:blipFill>
        <p:spPr>
          <a:xfrm>
            <a:off x="5547481" y="1628800"/>
            <a:ext cx="3596519" cy="4092481"/>
          </a:xfrm>
          <a:prstGeom prst="rect">
            <a:avLst/>
          </a:prstGeom>
        </p:spPr>
      </p:pic>
    </p:spTree>
    <p:extLst>
      <p:ext uri="{BB962C8B-B14F-4D97-AF65-F5344CB8AC3E}">
        <p14:creationId xmlns:p14="http://schemas.microsoft.com/office/powerpoint/2010/main" val="23327678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D5409254-9A17-44F4-8A1F-B0D100CCCD91}"/>
              </a:ext>
            </a:extLst>
          </p:cNvPr>
          <p:cNvSpPr txBox="1">
            <a:spLocks noChangeArrowheads="1"/>
          </p:cNvSpPr>
          <p:nvPr/>
        </p:nvSpPr>
        <p:spPr bwMode="auto">
          <a:xfrm>
            <a:off x="1259632" y="188640"/>
            <a:ext cx="7704856" cy="72008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marL="0" marR="0" lvl="0" indent="0" algn="just" defTabSz="914400" rtl="0" eaLnBrk="1" fontAlgn="base" latinLnBrk="0" hangingPunct="1">
              <a:lnSpc>
                <a:spcPct val="100000"/>
              </a:lnSpc>
              <a:spcBef>
                <a:spcPct val="0"/>
              </a:spcBef>
              <a:spcAft>
                <a:spcPts val="0"/>
              </a:spcAft>
              <a:buClrTx/>
              <a:buSzTx/>
              <a:buFontTx/>
              <a:buNone/>
              <a:tabLst/>
              <a:defRPr/>
            </a:pPr>
            <a:r>
              <a:rPr lang="es-ES_tradnl" sz="3200" b="1" dirty="0">
                <a:solidFill>
                  <a:srgbClr val="EF3340"/>
                </a:solidFill>
                <a:ea typeface="Times New Roman" panose="02020603050405020304" pitchFamily="18" charset="0"/>
                <a:cs typeface="Arial" panose="020B0604020202020204" pitchFamily="34" charset="0"/>
              </a:rPr>
              <a:t>Fuentes de información</a:t>
            </a:r>
            <a:endParaRPr kumimoji="0" lang="es-ES" sz="3200" b="0" i="0" u="none" strike="noStrike" kern="1200" cap="none" spc="0" normalizeH="0" baseline="0" noProof="0" dirty="0">
              <a:ln>
                <a:noFill/>
              </a:ln>
              <a:solidFill>
                <a:srgbClr val="000000"/>
              </a:solidFill>
              <a:effectLst/>
              <a:uLnTx/>
              <a:uFillTx/>
              <a:ea typeface="Times New Roman" panose="02020603050405020304" pitchFamily="18" charset="0"/>
              <a:cs typeface="Arial"/>
            </a:endParaRPr>
          </a:p>
        </p:txBody>
      </p:sp>
      <p:sp>
        <p:nvSpPr>
          <p:cNvPr id="3" name="Rectángulo 2">
            <a:extLst>
              <a:ext uri="{FF2B5EF4-FFF2-40B4-BE49-F238E27FC236}">
                <a16:creationId xmlns:a16="http://schemas.microsoft.com/office/drawing/2014/main" id="{144F7F42-745C-493E-A9AA-90D85FC5A202}"/>
              </a:ext>
            </a:extLst>
          </p:cNvPr>
          <p:cNvSpPr/>
          <p:nvPr/>
        </p:nvSpPr>
        <p:spPr>
          <a:xfrm>
            <a:off x="1115616" y="1052736"/>
            <a:ext cx="7416824" cy="307777"/>
          </a:xfrm>
          <a:prstGeom prst="rect">
            <a:avLst/>
          </a:prstGeom>
        </p:spPr>
        <p:txBody>
          <a:bodyPr wrap="square">
            <a:spAutoFit/>
          </a:bodyPr>
          <a:lstStyle/>
          <a:p>
            <a:r>
              <a:rPr lang="es-ES" sz="1400" dirty="0"/>
              <a:t>Entre las fuentes de información se podrían destacar las siguientes:</a:t>
            </a:r>
          </a:p>
        </p:txBody>
      </p:sp>
      <p:sp>
        <p:nvSpPr>
          <p:cNvPr id="5" name="CuadroTexto 4"/>
          <p:cNvSpPr txBox="1"/>
          <p:nvPr/>
        </p:nvSpPr>
        <p:spPr>
          <a:xfrm>
            <a:off x="1100633" y="1504529"/>
            <a:ext cx="7704856" cy="5078313"/>
          </a:xfrm>
          <a:prstGeom prst="rect">
            <a:avLst/>
          </a:prstGeom>
          <a:noFill/>
        </p:spPr>
        <p:txBody>
          <a:bodyPr wrap="square" rtlCol="0">
            <a:spAutoFit/>
          </a:bodyPr>
          <a:lstStyle/>
          <a:p>
            <a:pPr marL="285750" indent="-285750">
              <a:buFont typeface="Wingdings" panose="05000000000000000000" pitchFamily="2" charset="2"/>
              <a:buChar char="ü"/>
            </a:pPr>
            <a:r>
              <a:rPr lang="es-ES_tradnl" i="1" dirty="0" err="1" smtClean="0">
                <a:hlinkClick r:id="rId2"/>
              </a:rPr>
              <a:t>Micromedex</a:t>
            </a:r>
            <a:r>
              <a:rPr lang="es-ES_tradnl" i="1" dirty="0" smtClean="0">
                <a:hlinkClick r:id="rId2"/>
              </a:rPr>
              <a:t>®</a:t>
            </a:r>
            <a:r>
              <a:rPr lang="es-ES_tradnl" i="1" dirty="0" smtClean="0"/>
              <a:t>. </a:t>
            </a:r>
          </a:p>
          <a:p>
            <a:endParaRPr lang="es-ES_tradnl" i="1" dirty="0" smtClean="0"/>
          </a:p>
          <a:p>
            <a:pPr marL="285750" indent="-285750">
              <a:buFont typeface="Wingdings" panose="05000000000000000000" pitchFamily="2" charset="2"/>
              <a:buChar char="ü"/>
            </a:pPr>
            <a:r>
              <a:rPr lang="es-ES_tradnl" i="1" dirty="0" smtClean="0">
                <a:hlinkClick r:id="rId3"/>
              </a:rPr>
              <a:t>Drugs.com</a:t>
            </a:r>
            <a:r>
              <a:rPr lang="es-ES_tradnl" dirty="0" smtClean="0"/>
              <a:t>: Uso de medicamentos durante el embarazo o la lactancia.</a:t>
            </a:r>
          </a:p>
          <a:p>
            <a:endParaRPr lang="es-ES_tradnl" dirty="0" smtClean="0"/>
          </a:p>
          <a:p>
            <a:pPr marL="285750" indent="-285750">
              <a:buFont typeface="Wingdings" panose="05000000000000000000" pitchFamily="2" charset="2"/>
              <a:buChar char="ü"/>
            </a:pPr>
            <a:r>
              <a:rPr lang="es-ES_tradnl" i="1" dirty="0" err="1" smtClean="0">
                <a:hlinkClick r:id="rId4"/>
              </a:rPr>
              <a:t>Bumps</a:t>
            </a:r>
            <a:r>
              <a:rPr lang="es-ES_tradnl" dirty="0" smtClean="0"/>
              <a:t>: </a:t>
            </a:r>
            <a:r>
              <a:rPr lang="es-ES_tradnl" dirty="0" err="1" smtClean="0"/>
              <a:t>Best</a:t>
            </a:r>
            <a:r>
              <a:rPr lang="es-ES_tradnl" dirty="0" smtClean="0"/>
              <a:t> use of medicines in </a:t>
            </a:r>
            <a:r>
              <a:rPr lang="es-ES_tradnl" dirty="0" err="1" smtClean="0"/>
              <a:t>pregnancy</a:t>
            </a:r>
            <a:r>
              <a:rPr lang="es-ES_tradnl" dirty="0" smtClean="0"/>
              <a:t>.</a:t>
            </a:r>
          </a:p>
          <a:p>
            <a:endParaRPr lang="es-ES_tradnl" dirty="0" smtClean="0"/>
          </a:p>
          <a:p>
            <a:pPr marL="285750" indent="-285750">
              <a:buFont typeface="Wingdings" panose="05000000000000000000" pitchFamily="2" charset="2"/>
              <a:buChar char="ü"/>
            </a:pPr>
            <a:r>
              <a:rPr lang="es-ES_tradnl" i="1" dirty="0" smtClean="0">
                <a:hlinkClick r:id="rId5"/>
              </a:rPr>
              <a:t>TGA</a:t>
            </a:r>
            <a:r>
              <a:rPr lang="es-ES_tradnl" dirty="0" smtClean="0"/>
              <a:t>: </a:t>
            </a:r>
            <a:r>
              <a:rPr lang="es-ES_tradnl" dirty="0" err="1" smtClean="0"/>
              <a:t>Prescribing</a:t>
            </a:r>
            <a:r>
              <a:rPr lang="es-ES_tradnl" dirty="0" smtClean="0"/>
              <a:t> medicines in </a:t>
            </a:r>
            <a:r>
              <a:rPr lang="es-ES_tradnl" dirty="0" err="1" smtClean="0"/>
              <a:t>pregnancy</a:t>
            </a:r>
            <a:r>
              <a:rPr lang="es-ES_tradnl" dirty="0" smtClean="0"/>
              <a:t> </a:t>
            </a:r>
            <a:r>
              <a:rPr lang="es-ES_tradnl" dirty="0" err="1" smtClean="0"/>
              <a:t>database</a:t>
            </a:r>
            <a:r>
              <a:rPr lang="es-ES_tradnl" dirty="0" smtClean="0"/>
              <a:t>.</a:t>
            </a:r>
          </a:p>
          <a:p>
            <a:endParaRPr lang="es-ES_tradnl" dirty="0" smtClean="0"/>
          </a:p>
          <a:p>
            <a:pPr marL="285750" indent="-285750">
              <a:buFont typeface="Wingdings" panose="05000000000000000000" pitchFamily="2" charset="2"/>
              <a:buChar char="ü"/>
            </a:pPr>
            <a:r>
              <a:rPr lang="es-ES_tradnl" i="1" dirty="0" smtClean="0">
                <a:hlinkClick r:id="rId6"/>
              </a:rPr>
              <a:t>ENTIS</a:t>
            </a:r>
            <a:r>
              <a:rPr lang="es-ES_tradnl" dirty="0" smtClean="0"/>
              <a:t>: </a:t>
            </a:r>
            <a:r>
              <a:rPr lang="es-ES_tradnl" dirty="0" err="1" smtClean="0"/>
              <a:t>European</a:t>
            </a:r>
            <a:r>
              <a:rPr lang="es-ES_tradnl" dirty="0" smtClean="0"/>
              <a:t> Network of </a:t>
            </a:r>
            <a:r>
              <a:rPr lang="es-ES_tradnl" dirty="0" err="1" smtClean="0"/>
              <a:t>Teratology</a:t>
            </a:r>
            <a:r>
              <a:rPr lang="es-ES_tradnl" dirty="0" smtClean="0"/>
              <a:t> </a:t>
            </a:r>
            <a:r>
              <a:rPr lang="es-ES_tradnl" dirty="0" err="1" smtClean="0"/>
              <a:t>Information</a:t>
            </a:r>
            <a:r>
              <a:rPr lang="es-ES_tradnl" dirty="0" smtClean="0"/>
              <a:t> </a:t>
            </a:r>
            <a:r>
              <a:rPr lang="es-ES_tradnl" dirty="0" err="1" smtClean="0"/>
              <a:t>Services</a:t>
            </a:r>
            <a:r>
              <a:rPr lang="es-ES_tradnl" dirty="0" smtClean="0"/>
              <a:t>.</a:t>
            </a:r>
          </a:p>
          <a:p>
            <a:endParaRPr lang="es-ES_tradnl" dirty="0" smtClean="0"/>
          </a:p>
          <a:p>
            <a:pPr marL="285750" indent="-285750">
              <a:buFont typeface="Wingdings" panose="05000000000000000000" pitchFamily="2" charset="2"/>
              <a:buChar char="ü"/>
            </a:pPr>
            <a:r>
              <a:rPr lang="es-ES_tradnl" i="1" dirty="0" err="1" smtClean="0">
                <a:hlinkClick r:id="rId7"/>
              </a:rPr>
              <a:t>Perinatology</a:t>
            </a:r>
            <a:r>
              <a:rPr lang="es-ES_tradnl" dirty="0" smtClean="0"/>
              <a:t>: </a:t>
            </a:r>
            <a:r>
              <a:rPr lang="es-ES_tradnl" dirty="0" err="1" smtClean="0"/>
              <a:t>Drugs</a:t>
            </a:r>
            <a:r>
              <a:rPr lang="es-ES_tradnl" dirty="0" smtClean="0"/>
              <a:t> in </a:t>
            </a:r>
            <a:r>
              <a:rPr lang="es-ES_tradnl" dirty="0" err="1" smtClean="0"/>
              <a:t>Pregnancy</a:t>
            </a:r>
            <a:r>
              <a:rPr lang="es-ES_tradnl" dirty="0" smtClean="0"/>
              <a:t> and </a:t>
            </a:r>
            <a:r>
              <a:rPr lang="es-ES_tradnl" dirty="0" err="1" smtClean="0"/>
              <a:t>Breastfeeding</a:t>
            </a:r>
            <a:r>
              <a:rPr lang="es-ES_tradnl" dirty="0" smtClean="0"/>
              <a:t>.</a:t>
            </a:r>
          </a:p>
          <a:p>
            <a:endParaRPr lang="es-ES_tradnl" dirty="0" smtClean="0"/>
          </a:p>
          <a:p>
            <a:pPr marL="285750" indent="-285750">
              <a:buFont typeface="Wingdings" panose="05000000000000000000" pitchFamily="2" charset="2"/>
              <a:buChar char="ü"/>
            </a:pPr>
            <a:r>
              <a:rPr lang="es-ES_tradnl" i="1" dirty="0" err="1" smtClean="0">
                <a:hlinkClick r:id="rId8"/>
              </a:rPr>
              <a:t>Treating</a:t>
            </a:r>
            <a:r>
              <a:rPr lang="es-ES_tradnl" i="1" dirty="0" smtClean="0">
                <a:hlinkClick r:id="rId8"/>
              </a:rPr>
              <a:t> </a:t>
            </a:r>
            <a:r>
              <a:rPr lang="es-ES_tradnl" i="1" dirty="0" err="1" smtClean="0">
                <a:hlinkClick r:id="rId8"/>
              </a:rPr>
              <a:t>for</a:t>
            </a:r>
            <a:r>
              <a:rPr lang="es-ES_tradnl" i="1" dirty="0" smtClean="0">
                <a:hlinkClick r:id="rId8"/>
              </a:rPr>
              <a:t> </a:t>
            </a:r>
            <a:r>
              <a:rPr lang="es-ES_tradnl" i="1" dirty="0" err="1" smtClean="0">
                <a:hlinkClick r:id="rId8"/>
              </a:rPr>
              <a:t>Two</a:t>
            </a:r>
            <a:r>
              <a:rPr lang="es-ES_tradnl" dirty="0" smtClean="0"/>
              <a:t>: Medicine and </a:t>
            </a:r>
            <a:r>
              <a:rPr lang="es-ES_tradnl" dirty="0" err="1" smtClean="0"/>
              <a:t>Pregnancy</a:t>
            </a:r>
            <a:r>
              <a:rPr lang="es-ES_tradnl" dirty="0" smtClean="0"/>
              <a:t>.</a:t>
            </a:r>
          </a:p>
          <a:p>
            <a:endParaRPr lang="es-ES_tradnl" dirty="0" smtClean="0"/>
          </a:p>
          <a:p>
            <a:pPr marL="285750" indent="-285750">
              <a:buFont typeface="Wingdings" panose="05000000000000000000" pitchFamily="2" charset="2"/>
              <a:buChar char="ü"/>
            </a:pPr>
            <a:r>
              <a:rPr lang="es-ES_tradnl" i="1" dirty="0" err="1" smtClean="0">
                <a:hlinkClick r:id="rId9"/>
              </a:rPr>
              <a:t>MotherToBaby</a:t>
            </a:r>
            <a:r>
              <a:rPr lang="es-ES_tradnl" dirty="0" smtClean="0"/>
              <a:t>: </a:t>
            </a:r>
            <a:r>
              <a:rPr lang="es-ES_tradnl" dirty="0" err="1" smtClean="0"/>
              <a:t>Pregnancy</a:t>
            </a:r>
            <a:r>
              <a:rPr lang="es-ES_tradnl" dirty="0" smtClean="0"/>
              <a:t> and </a:t>
            </a:r>
            <a:r>
              <a:rPr lang="es-ES_tradnl" dirty="0" err="1" smtClean="0"/>
              <a:t>Breastfeeding</a:t>
            </a:r>
            <a:r>
              <a:rPr lang="es-ES_tradnl" dirty="0" smtClean="0"/>
              <a:t> </a:t>
            </a:r>
            <a:r>
              <a:rPr lang="es-ES_tradnl" dirty="0" err="1" smtClean="0"/>
              <a:t>Exposures</a:t>
            </a:r>
            <a:r>
              <a:rPr lang="es-ES_tradnl" dirty="0" smtClean="0"/>
              <a:t>.</a:t>
            </a:r>
          </a:p>
          <a:p>
            <a:endParaRPr lang="es-ES_tradnl" dirty="0" smtClean="0"/>
          </a:p>
          <a:p>
            <a:pPr marL="285750" indent="-285750">
              <a:buFont typeface="Wingdings" panose="05000000000000000000" pitchFamily="2" charset="2"/>
              <a:buChar char="ü"/>
            </a:pPr>
            <a:r>
              <a:rPr lang="es-ES_tradnl" i="1" dirty="0" smtClean="0">
                <a:hlinkClick r:id="rId10"/>
              </a:rPr>
              <a:t>Fundación 1000</a:t>
            </a:r>
            <a:r>
              <a:rPr lang="es-ES_tradnl" dirty="0" smtClean="0"/>
              <a:t>: Servicio de Información Telefónica sobre Teratógenos Español (SIETE).</a:t>
            </a:r>
            <a:endParaRPr lang="es-ES" dirty="0"/>
          </a:p>
        </p:txBody>
      </p:sp>
    </p:spTree>
    <p:extLst>
      <p:ext uri="{BB962C8B-B14F-4D97-AF65-F5344CB8AC3E}">
        <p14:creationId xmlns:p14="http://schemas.microsoft.com/office/powerpoint/2010/main" val="7922551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1223628" y="188640"/>
            <a:ext cx="7704856" cy="72008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l"/>
            <a:r>
              <a:rPr lang="es-ES" altLang="es-ES" sz="3200" b="1" dirty="0">
                <a:solidFill>
                  <a:srgbClr val="EF3340"/>
                </a:solidFill>
              </a:rPr>
              <a:t>Puntos clave</a:t>
            </a:r>
          </a:p>
        </p:txBody>
      </p:sp>
      <p:sp>
        <p:nvSpPr>
          <p:cNvPr id="4" name="Rectángulo 3"/>
          <p:cNvSpPr/>
          <p:nvPr/>
        </p:nvSpPr>
        <p:spPr>
          <a:xfrm>
            <a:off x="1115616" y="1052736"/>
            <a:ext cx="7920880" cy="5478423"/>
          </a:xfrm>
          <a:prstGeom prst="rect">
            <a:avLst/>
          </a:prstGeom>
        </p:spPr>
        <p:txBody>
          <a:bodyPr wrap="square">
            <a:spAutoFit/>
          </a:bodyPr>
          <a:lstStyle/>
          <a:p>
            <a:pPr marL="285750" lvl="0" indent="-285750" algn="just">
              <a:buFont typeface="Wingdings" panose="05000000000000000000" pitchFamily="2" charset="2"/>
              <a:buChar char="ü"/>
              <a:tabLst>
                <a:tab pos="0" algn="l"/>
                <a:tab pos="361950" algn="l"/>
              </a:tabLst>
            </a:pPr>
            <a:r>
              <a:rPr lang="es-ES" sz="1400" dirty="0"/>
              <a:t>El uso de medicamentos durante el embarazo puede inducir alteraciones en el feto/embrión, aunque sólo el 2-3% de las malformaciones congénitas, se asocian a la exposición a agentes terapéuticos. </a:t>
            </a:r>
          </a:p>
          <a:p>
            <a:pPr marL="285750" lvl="0" indent="-285750" algn="just">
              <a:buFont typeface="Wingdings" panose="05000000000000000000" pitchFamily="2" charset="2"/>
              <a:buChar char="ü"/>
              <a:tabLst>
                <a:tab pos="0" algn="l"/>
                <a:tab pos="361950" algn="l"/>
              </a:tabLst>
            </a:pPr>
            <a:r>
              <a:rPr lang="es-ES" sz="1400" dirty="0"/>
              <a:t>Durante el embarazo, siempre que sea posible, es aconsejable tratar los síntomas menores con medidas no farmacológicas, para evitar la posibilidad de teratogénesis. </a:t>
            </a:r>
          </a:p>
          <a:p>
            <a:pPr marL="285750" lvl="0" indent="-285750" algn="just">
              <a:buFont typeface="Wingdings" panose="05000000000000000000" pitchFamily="2" charset="2"/>
              <a:buChar char="ü"/>
              <a:tabLst>
                <a:tab pos="0" algn="l"/>
                <a:tab pos="361950" algn="l"/>
              </a:tabLst>
            </a:pPr>
            <a:r>
              <a:rPr lang="es-ES" sz="1400" dirty="0"/>
              <a:t>Cuando es necesario el tratamiento farmacológico, deben prescribirse los medicamentos con mayor experiencia de uso y mejor perfil de seguridad (en madre y feto), a la menor dosis y durante el periodo más corto posible. </a:t>
            </a:r>
          </a:p>
          <a:p>
            <a:pPr marL="285750" lvl="0" indent="-285750" algn="just">
              <a:buFont typeface="Wingdings" panose="05000000000000000000" pitchFamily="2" charset="2"/>
              <a:buChar char="ü"/>
              <a:tabLst>
                <a:tab pos="0" algn="l"/>
                <a:tab pos="361950" algn="l"/>
              </a:tabLst>
            </a:pPr>
            <a:r>
              <a:rPr lang="es-ES" sz="1400" dirty="0"/>
              <a:t>En el tratamiento inicial de las </a:t>
            </a:r>
            <a:r>
              <a:rPr lang="es-ES" sz="1400" b="1" dirty="0"/>
              <a:t>náuseas y los vómitos </a:t>
            </a:r>
            <a:r>
              <a:rPr lang="es-ES" sz="1400" dirty="0"/>
              <a:t>se propone la asociación de piridoxina y doxilamina y, en casos más graves, se podrían utilizar </a:t>
            </a:r>
            <a:r>
              <a:rPr lang="es-ES" sz="1400" dirty="0" err="1"/>
              <a:t>antidopaminérgicos</a:t>
            </a:r>
            <a:r>
              <a:rPr lang="es-ES" sz="1400" dirty="0"/>
              <a:t> (metoclopramida y domperidona).</a:t>
            </a:r>
          </a:p>
          <a:p>
            <a:pPr marL="285750" lvl="0" indent="-285750" algn="just">
              <a:buFont typeface="Wingdings" panose="05000000000000000000" pitchFamily="2" charset="2"/>
              <a:buChar char="ü"/>
              <a:tabLst>
                <a:tab pos="0" algn="l"/>
                <a:tab pos="361950" algn="l"/>
              </a:tabLst>
            </a:pPr>
            <a:r>
              <a:rPr lang="es-ES" sz="1400" dirty="0"/>
              <a:t>En caso de </a:t>
            </a:r>
            <a:r>
              <a:rPr lang="es-ES" sz="1400" b="1" dirty="0"/>
              <a:t>pirosis</a:t>
            </a:r>
            <a:r>
              <a:rPr lang="es-ES" sz="1400" dirty="0"/>
              <a:t>, se recomiendan los antiácidos y alginatos. </a:t>
            </a:r>
          </a:p>
          <a:p>
            <a:pPr marL="285750" lvl="0" indent="-285750" algn="just">
              <a:buFont typeface="Wingdings" panose="05000000000000000000" pitchFamily="2" charset="2"/>
              <a:buChar char="ü"/>
              <a:tabLst>
                <a:tab pos="0" algn="l"/>
                <a:tab pos="361950" algn="l"/>
              </a:tabLst>
            </a:pPr>
            <a:r>
              <a:rPr lang="es-ES" sz="1400" dirty="0"/>
              <a:t>Para el </a:t>
            </a:r>
            <a:r>
              <a:rPr lang="es-ES" sz="1400" b="1" dirty="0"/>
              <a:t>estreñimiento</a:t>
            </a:r>
            <a:r>
              <a:rPr lang="es-ES" sz="1400" dirty="0"/>
              <a:t> los laxantes formadores de bolo son de primera elección, ya que no se absorben.</a:t>
            </a:r>
          </a:p>
          <a:p>
            <a:pPr marL="285750" lvl="0" indent="-285750" algn="just">
              <a:buFont typeface="Wingdings" panose="05000000000000000000" pitchFamily="2" charset="2"/>
              <a:buChar char="ü"/>
              <a:tabLst>
                <a:tab pos="0" algn="l"/>
                <a:tab pos="361950" algn="l"/>
              </a:tabLst>
            </a:pPr>
            <a:r>
              <a:rPr lang="es-ES" sz="1400" dirty="0"/>
              <a:t>Los </a:t>
            </a:r>
            <a:r>
              <a:rPr lang="es-ES" sz="1400" b="1" dirty="0"/>
              <a:t>antihemorroidales</a:t>
            </a:r>
            <a:r>
              <a:rPr lang="es-ES" sz="1400" dirty="0"/>
              <a:t> tópicos, debido a sus bajas dosis y limitada absorción sistémica, se consideran una opción a tener en cuenta.</a:t>
            </a:r>
          </a:p>
          <a:p>
            <a:pPr marL="285750" lvl="0" indent="-285750" algn="just">
              <a:buFont typeface="Wingdings" panose="05000000000000000000" pitchFamily="2" charset="2"/>
              <a:buChar char="ü"/>
              <a:tabLst>
                <a:tab pos="0" algn="l"/>
                <a:tab pos="361950" algn="l"/>
              </a:tabLst>
            </a:pPr>
            <a:r>
              <a:rPr lang="es-ES" sz="1400" dirty="0"/>
              <a:t>La </a:t>
            </a:r>
            <a:r>
              <a:rPr lang="es-ES" sz="1400" b="1" dirty="0"/>
              <a:t>deficiencia de hierro </a:t>
            </a:r>
            <a:r>
              <a:rPr lang="es-ES" sz="1400" dirty="0"/>
              <a:t>es la causa más frecuente de anemia en las embarazadas, recomendándose la suplementación de hierro con sales ferrosas frente a las férricas.</a:t>
            </a:r>
          </a:p>
          <a:p>
            <a:pPr marL="285750" lvl="0" indent="-285750" algn="just">
              <a:buFont typeface="Wingdings" panose="05000000000000000000" pitchFamily="2" charset="2"/>
              <a:buChar char="ü"/>
              <a:tabLst>
                <a:tab pos="0" algn="l"/>
                <a:tab pos="361950" algn="l"/>
              </a:tabLst>
            </a:pPr>
            <a:r>
              <a:rPr lang="es-ES" sz="1400" dirty="0"/>
              <a:t>El paracetamol es considerado el </a:t>
            </a:r>
            <a:r>
              <a:rPr lang="es-ES" sz="1400" b="1" dirty="0"/>
              <a:t>analgésico</a:t>
            </a:r>
            <a:r>
              <a:rPr lang="es-ES" sz="1400" dirty="0"/>
              <a:t> de elección durante todo el embarazo. El uso de los antiinflamatorios no esteroideos (AINE) muestra una relación beneficio/riesgo que depende de la dosis, edad gestacional del feto y duración del tratamiento.</a:t>
            </a:r>
          </a:p>
          <a:p>
            <a:pPr marL="285750" lvl="1" indent="-285750" algn="just">
              <a:buFont typeface="Wingdings" panose="05000000000000000000" pitchFamily="2" charset="2"/>
              <a:buChar char="ü"/>
              <a:tabLst>
                <a:tab pos="0" algn="l"/>
                <a:tab pos="361950" algn="l"/>
              </a:tabLst>
            </a:pPr>
            <a:r>
              <a:rPr lang="es-ES" sz="1400" dirty="0"/>
              <a:t>La limitada evidencia sobre los tratamientos farmacológicos para el </a:t>
            </a:r>
            <a:r>
              <a:rPr lang="es-ES" sz="1400" b="1" dirty="0"/>
              <a:t>insomnio</a:t>
            </a:r>
            <a:r>
              <a:rPr lang="es-ES" sz="1400" dirty="0"/>
              <a:t> y los </a:t>
            </a:r>
            <a:r>
              <a:rPr lang="es-ES" sz="1400" b="1" dirty="0"/>
              <a:t>calambres</a:t>
            </a:r>
            <a:r>
              <a:rPr lang="es-ES" sz="1400" dirty="0"/>
              <a:t> no permite establecer recomendaciones sobre su uso.</a:t>
            </a:r>
          </a:p>
          <a:p>
            <a:pPr marL="285750" lvl="1" indent="-285750" algn="just">
              <a:buFont typeface="Wingdings" panose="05000000000000000000" pitchFamily="2" charset="2"/>
              <a:buChar char="ü"/>
              <a:tabLst>
                <a:tab pos="0" algn="l"/>
                <a:tab pos="361950" algn="l"/>
              </a:tabLst>
            </a:pPr>
            <a:r>
              <a:rPr lang="es-ES" sz="1400" dirty="0"/>
              <a:t>En el Sistema Sanitario Público de Andalucía las </a:t>
            </a:r>
            <a:r>
              <a:rPr lang="es-ES" sz="1400" b="1" dirty="0"/>
              <a:t>vacunas</a:t>
            </a:r>
            <a:r>
              <a:rPr lang="es-ES" sz="1400" dirty="0"/>
              <a:t> indicadas para las embarazadas son la gripe y la tosferina (contenida en la vacuna Difteria-tétanos-tosferina: </a:t>
            </a:r>
            <a:r>
              <a:rPr lang="es-ES" sz="1400" dirty="0" err="1"/>
              <a:t>dTpa</a:t>
            </a:r>
            <a:r>
              <a:rPr lang="es-ES" sz="1400" dirty="0"/>
              <a:t>). </a:t>
            </a:r>
          </a:p>
        </p:txBody>
      </p:sp>
    </p:spTree>
    <p:extLst>
      <p:ext uri="{BB962C8B-B14F-4D97-AF65-F5344CB8AC3E}">
        <p14:creationId xmlns:p14="http://schemas.microsoft.com/office/powerpoint/2010/main" val="10425315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Grp="1" noChangeArrowheads="1"/>
          </p:cNvSpPr>
          <p:nvPr>
            <p:ph type="title"/>
          </p:nvPr>
        </p:nvSpPr>
        <p:spPr bwMode="auto">
          <a:xfrm>
            <a:off x="1043608" y="116632"/>
            <a:ext cx="6156176" cy="6477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63" tIns="45683" rIns="91363" bIns="45683" numCol="1" anchor="ctr" anchorCtr="0" compatLnSpc="1">
            <a:prstTxWarp prst="textNoShape">
              <a:avLst/>
            </a:prstTxWarp>
          </a:bodyPr>
          <a:lstStyle/>
          <a:p>
            <a:pPr eaLnBrk="1" hangingPunct="1"/>
            <a:r>
              <a:rPr lang="es-ES" altLang="es-ES" sz="3600" b="1" dirty="0">
                <a:solidFill>
                  <a:srgbClr val="EF3340"/>
                </a:solidFill>
              </a:rPr>
              <a:t>Bibliografía recomendada:</a:t>
            </a:r>
          </a:p>
        </p:txBody>
      </p:sp>
      <p:sp>
        <p:nvSpPr>
          <p:cNvPr id="2" name="CuadroTexto 1"/>
          <p:cNvSpPr txBox="1"/>
          <p:nvPr/>
        </p:nvSpPr>
        <p:spPr>
          <a:xfrm>
            <a:off x="971600" y="1124744"/>
            <a:ext cx="8064896" cy="5478423"/>
          </a:xfrm>
          <a:prstGeom prst="rect">
            <a:avLst/>
          </a:prstGeom>
          <a:noFill/>
        </p:spPr>
        <p:txBody>
          <a:bodyPr wrap="square" rtlCol="0">
            <a:spAutoFit/>
          </a:bodyPr>
          <a:lstStyle/>
          <a:p>
            <a:pPr marL="285750" indent="-285750">
              <a:buFontTx/>
              <a:buChar char="-"/>
            </a:pPr>
            <a:r>
              <a:rPr lang="en-US" sz="1400" dirty="0" err="1">
                <a:latin typeface="Arial Narrow" panose="020B0606020202030204" pitchFamily="34" charset="0"/>
              </a:rPr>
              <a:t>Jin</a:t>
            </a:r>
            <a:r>
              <a:rPr lang="en-US" sz="1400" dirty="0">
                <a:latin typeface="Arial Narrow" panose="020B0606020202030204" pitchFamily="34" charset="0"/>
              </a:rPr>
              <a:t> J. Safety of Medications Used During Pregnancy. </a:t>
            </a:r>
            <a:r>
              <a:rPr lang="es-ES" sz="1400" u="sng" dirty="0">
                <a:latin typeface="Arial Narrow" panose="020B0606020202030204" pitchFamily="34" charset="0"/>
                <a:hlinkClick r:id="rId2"/>
              </a:rPr>
              <a:t>JAMA. 2022;328(5):486</a:t>
            </a:r>
            <a:r>
              <a:rPr lang="es-ES" sz="1400" u="sng" dirty="0">
                <a:latin typeface="Arial Narrow" panose="020B0606020202030204" pitchFamily="34" charset="0"/>
              </a:rPr>
              <a:t>.</a:t>
            </a:r>
          </a:p>
          <a:p>
            <a:pPr marL="285750" indent="-285750">
              <a:buFontTx/>
              <a:buChar char="-"/>
            </a:pPr>
            <a:r>
              <a:rPr lang="en-US" sz="1400" dirty="0">
                <a:solidFill>
                  <a:srgbClr val="000000"/>
                </a:solidFill>
                <a:latin typeface="Arial Narrow" panose="020B0606020202030204" pitchFamily="34" charset="0"/>
                <a:ea typeface="Times New Roman" panose="02020603050405020304" pitchFamily="18" charset="0"/>
              </a:rPr>
              <a:t>ACOG Practice Bulletin No. 189: Nausea and Vomiting of Pregnancy. </a:t>
            </a:r>
            <a:r>
              <a:rPr lang="en-US" sz="1400" u="sng" dirty="0">
                <a:solidFill>
                  <a:srgbClr val="0000FF"/>
                </a:solidFill>
                <a:latin typeface="Arial Narrow" panose="020B0606020202030204" pitchFamily="34" charset="0"/>
                <a:ea typeface="Times New Roman" panose="02020603050405020304" pitchFamily="18" charset="0"/>
                <a:hlinkClick r:id="rId3">
                  <a:extLst>
                    <a:ext uri="{A12FA001-AC4F-418D-AE19-62706E023703}">
                      <ahyp:hlinkClr xmlns="" xmlns:ahyp="http://schemas.microsoft.com/office/drawing/2018/hyperlinkcolor" val="tx"/>
                    </a:ext>
                  </a:extLst>
                </a:hlinkClick>
              </a:rPr>
              <a:t>Obstetrics &amp; Gynecology. 2018;131(1): e15-e30</a:t>
            </a:r>
            <a:r>
              <a:rPr lang="en-US" sz="1400" dirty="0">
                <a:solidFill>
                  <a:srgbClr val="000000"/>
                </a:solidFill>
                <a:latin typeface="Arial Narrow" panose="020B0606020202030204" pitchFamily="34" charset="0"/>
                <a:ea typeface="Times New Roman" panose="02020603050405020304" pitchFamily="18" charset="0"/>
              </a:rPr>
              <a:t>.</a:t>
            </a:r>
          </a:p>
          <a:p>
            <a:pPr marL="285750" indent="-285750">
              <a:buFontTx/>
              <a:buChar char="-"/>
            </a:pPr>
            <a:r>
              <a:rPr lang="en-US" sz="1400" dirty="0" err="1">
                <a:solidFill>
                  <a:srgbClr val="000000"/>
                </a:solidFill>
                <a:latin typeface="Arial Narrow" panose="020B0606020202030204" pitchFamily="34" charset="0"/>
                <a:ea typeface="Times New Roman" panose="02020603050405020304" pitchFamily="18" charset="0"/>
              </a:rPr>
              <a:t>Thélin</a:t>
            </a:r>
            <a:r>
              <a:rPr lang="en-US" sz="1400" dirty="0">
                <a:solidFill>
                  <a:srgbClr val="000000"/>
                </a:solidFill>
                <a:latin typeface="Arial Narrow" panose="020B0606020202030204" pitchFamily="34" charset="0"/>
                <a:ea typeface="Times New Roman" panose="02020603050405020304" pitchFamily="18" charset="0"/>
              </a:rPr>
              <a:t> CS et al. Review article: the management of heartburn during pregnancy and lactation. </a:t>
            </a:r>
            <a:r>
              <a:rPr lang="en-US" sz="1400" u="sng" dirty="0">
                <a:solidFill>
                  <a:srgbClr val="0000FF"/>
                </a:solidFill>
                <a:latin typeface="Arial Narrow" panose="020B0606020202030204" pitchFamily="34" charset="0"/>
                <a:ea typeface="Times New Roman" panose="02020603050405020304" pitchFamily="18" charset="0"/>
                <a:hlinkClick r:id="rId4">
                  <a:extLst>
                    <a:ext uri="{A12FA001-AC4F-418D-AE19-62706E023703}">
                      <ahyp:hlinkClr xmlns="" xmlns:ahyp="http://schemas.microsoft.com/office/drawing/2018/hyperlinkcolor" val="tx"/>
                    </a:ext>
                  </a:extLst>
                </a:hlinkClick>
              </a:rPr>
              <a:t>Aliment </a:t>
            </a:r>
            <a:r>
              <a:rPr lang="en-US" sz="1400" u="sng" dirty="0" err="1">
                <a:solidFill>
                  <a:srgbClr val="0000FF"/>
                </a:solidFill>
                <a:latin typeface="Arial Narrow" panose="020B0606020202030204" pitchFamily="34" charset="0"/>
                <a:ea typeface="Times New Roman" panose="02020603050405020304" pitchFamily="18" charset="0"/>
                <a:hlinkClick r:id="rId4">
                  <a:extLst>
                    <a:ext uri="{A12FA001-AC4F-418D-AE19-62706E023703}">
                      <ahyp:hlinkClr xmlns="" xmlns:ahyp="http://schemas.microsoft.com/office/drawing/2018/hyperlinkcolor" val="tx"/>
                    </a:ext>
                  </a:extLst>
                </a:hlinkClick>
              </a:rPr>
              <a:t>Pharmacol</a:t>
            </a:r>
            <a:r>
              <a:rPr lang="en-US" sz="1400" u="sng" dirty="0">
                <a:solidFill>
                  <a:srgbClr val="0000FF"/>
                </a:solidFill>
                <a:latin typeface="Arial Narrow" panose="020B0606020202030204" pitchFamily="34" charset="0"/>
                <a:ea typeface="Times New Roman" panose="02020603050405020304" pitchFamily="18" charset="0"/>
                <a:hlinkClick r:id="rId4">
                  <a:extLst>
                    <a:ext uri="{A12FA001-AC4F-418D-AE19-62706E023703}">
                      <ahyp:hlinkClr xmlns="" xmlns:ahyp="http://schemas.microsoft.com/office/drawing/2018/hyperlinkcolor" val="tx"/>
                    </a:ext>
                  </a:extLst>
                </a:hlinkClick>
              </a:rPr>
              <a:t> </a:t>
            </a:r>
            <a:r>
              <a:rPr lang="en-US" sz="1400" u="sng" dirty="0" err="1">
                <a:solidFill>
                  <a:srgbClr val="0000FF"/>
                </a:solidFill>
                <a:latin typeface="Arial Narrow" panose="020B0606020202030204" pitchFamily="34" charset="0"/>
                <a:ea typeface="Times New Roman" panose="02020603050405020304" pitchFamily="18" charset="0"/>
                <a:hlinkClick r:id="rId4">
                  <a:extLst>
                    <a:ext uri="{A12FA001-AC4F-418D-AE19-62706E023703}">
                      <ahyp:hlinkClr xmlns="" xmlns:ahyp="http://schemas.microsoft.com/office/drawing/2018/hyperlinkcolor" val="tx"/>
                    </a:ext>
                  </a:extLst>
                </a:hlinkClick>
              </a:rPr>
              <a:t>Ther</a:t>
            </a:r>
            <a:r>
              <a:rPr lang="en-US" sz="1400" u="sng" dirty="0">
                <a:solidFill>
                  <a:srgbClr val="0000FF"/>
                </a:solidFill>
                <a:latin typeface="Arial Narrow" panose="020B0606020202030204" pitchFamily="34" charset="0"/>
                <a:ea typeface="Times New Roman" panose="02020603050405020304" pitchFamily="18" charset="0"/>
                <a:hlinkClick r:id="rId4">
                  <a:extLst>
                    <a:ext uri="{A12FA001-AC4F-418D-AE19-62706E023703}">
                      <ahyp:hlinkClr xmlns="" xmlns:ahyp="http://schemas.microsoft.com/office/drawing/2018/hyperlinkcolor" val="tx"/>
                    </a:ext>
                  </a:extLst>
                </a:hlinkClick>
              </a:rPr>
              <a:t>. 2020;51(4):421-434</a:t>
            </a:r>
            <a:endParaRPr lang="en-US" sz="1400" u="sng" dirty="0">
              <a:solidFill>
                <a:srgbClr val="0000FF"/>
              </a:solidFill>
              <a:latin typeface="Arial Narrow" panose="020B0606020202030204" pitchFamily="34" charset="0"/>
              <a:ea typeface="Times New Roman" panose="02020603050405020304" pitchFamily="18" charset="0"/>
            </a:endParaRPr>
          </a:p>
          <a:p>
            <a:pPr marL="285750" indent="-285750">
              <a:buFontTx/>
              <a:buChar char="-"/>
            </a:pPr>
            <a:r>
              <a:rPr lang="es-ES" sz="1400" dirty="0">
                <a:solidFill>
                  <a:srgbClr val="000000"/>
                </a:solidFill>
                <a:latin typeface="Arial Narrow" panose="020B0606020202030204" pitchFamily="34" charset="0"/>
                <a:ea typeface="Times New Roman" panose="02020603050405020304" pitchFamily="18" charset="0"/>
              </a:rPr>
              <a:t>Ruiz-Cabello-Pérez C et al. Consejos de salud en embarazadas. FMC: Formación Médica Continuada en Atención Primaria, 2018;25(1), 9-27.</a:t>
            </a:r>
            <a:endParaRPr lang="es-ES" sz="1400" dirty="0">
              <a:latin typeface="Arial Narrow" panose="020B0606020202030204" pitchFamily="34" charset="0"/>
              <a:ea typeface="Times New Roman" panose="02020603050405020304" pitchFamily="18" charset="0"/>
            </a:endParaRPr>
          </a:p>
          <a:p>
            <a:pPr marL="285750" indent="-285750">
              <a:buFontTx/>
              <a:buChar char="-"/>
            </a:pPr>
            <a:r>
              <a:rPr lang="en-US" sz="1400" dirty="0" err="1">
                <a:solidFill>
                  <a:srgbClr val="000000"/>
                </a:solidFill>
                <a:latin typeface="Arial Narrow" panose="020B0606020202030204" pitchFamily="34" charset="0"/>
                <a:ea typeface="Times New Roman" panose="02020603050405020304" pitchFamily="18" charset="0"/>
              </a:rPr>
              <a:t>Poskus</a:t>
            </a:r>
            <a:r>
              <a:rPr lang="en-US" sz="1400" dirty="0">
                <a:solidFill>
                  <a:srgbClr val="000000"/>
                </a:solidFill>
                <a:latin typeface="Arial Narrow" panose="020B0606020202030204" pitchFamily="34" charset="0"/>
                <a:ea typeface="Times New Roman" panose="02020603050405020304" pitchFamily="18" charset="0"/>
              </a:rPr>
              <a:t> T et al. </a:t>
            </a:r>
            <a:r>
              <a:rPr lang="en-US" sz="1400" dirty="0" err="1">
                <a:solidFill>
                  <a:srgbClr val="000000"/>
                </a:solidFill>
                <a:latin typeface="Arial Narrow" panose="020B0606020202030204" pitchFamily="34" charset="0"/>
                <a:ea typeface="Times New Roman" panose="02020603050405020304" pitchFamily="18" charset="0"/>
              </a:rPr>
              <a:t>Haemorrhoids</a:t>
            </a:r>
            <a:r>
              <a:rPr lang="en-US" sz="1400" dirty="0">
                <a:solidFill>
                  <a:srgbClr val="000000"/>
                </a:solidFill>
                <a:latin typeface="Arial Narrow" panose="020B0606020202030204" pitchFamily="34" charset="0"/>
                <a:ea typeface="Times New Roman" panose="02020603050405020304" pitchFamily="18" charset="0"/>
              </a:rPr>
              <a:t> and anal fissures during pregnancy and after childbirth: a prospective cohort study. </a:t>
            </a:r>
            <a:r>
              <a:rPr lang="en-US" sz="1400" u="sng" dirty="0">
                <a:solidFill>
                  <a:srgbClr val="0000FF"/>
                </a:solidFill>
                <a:latin typeface="Arial Narrow" panose="020B0606020202030204" pitchFamily="34" charset="0"/>
                <a:ea typeface="Times New Roman" panose="02020603050405020304" pitchFamily="18" charset="0"/>
                <a:hlinkClick r:id="rId5">
                  <a:extLst>
                    <a:ext uri="{A12FA001-AC4F-418D-AE19-62706E023703}">
                      <ahyp:hlinkClr xmlns="" xmlns:ahyp="http://schemas.microsoft.com/office/drawing/2018/hyperlinkcolor" val="tx"/>
                    </a:ext>
                  </a:extLst>
                </a:hlinkClick>
              </a:rPr>
              <a:t>BJOG. 2014;121(13):1666-71</a:t>
            </a:r>
            <a:r>
              <a:rPr lang="en-US" sz="1400" dirty="0">
                <a:solidFill>
                  <a:srgbClr val="000000"/>
                </a:solidFill>
                <a:latin typeface="Arial Narrow" panose="020B0606020202030204" pitchFamily="34" charset="0"/>
                <a:ea typeface="Times New Roman" panose="02020603050405020304" pitchFamily="18" charset="0"/>
              </a:rPr>
              <a:t>. </a:t>
            </a:r>
            <a:endParaRPr lang="es-ES" sz="1400" dirty="0">
              <a:latin typeface="Arial Narrow" panose="020B0606020202030204" pitchFamily="34" charset="0"/>
              <a:ea typeface="Times New Roman" panose="02020603050405020304" pitchFamily="18" charset="0"/>
            </a:endParaRPr>
          </a:p>
          <a:p>
            <a:pPr marL="285750" indent="-285750">
              <a:buFontTx/>
              <a:buChar char="-"/>
            </a:pPr>
            <a:r>
              <a:rPr lang="en-US" sz="1400" dirty="0" err="1">
                <a:solidFill>
                  <a:srgbClr val="000000"/>
                </a:solidFill>
                <a:latin typeface="Arial Narrow" panose="020B0606020202030204" pitchFamily="34" charset="0"/>
                <a:ea typeface="Times New Roman" panose="02020603050405020304" pitchFamily="18" charset="0"/>
              </a:rPr>
              <a:t>Pavord</a:t>
            </a:r>
            <a:r>
              <a:rPr lang="en-US" sz="1400" dirty="0">
                <a:solidFill>
                  <a:srgbClr val="000000"/>
                </a:solidFill>
                <a:latin typeface="Arial Narrow" panose="020B0606020202030204" pitchFamily="34" charset="0"/>
                <a:ea typeface="Times New Roman" panose="02020603050405020304" pitchFamily="18" charset="0"/>
              </a:rPr>
              <a:t> S et al. UK guidelines on the management of iron deficiency in pregnancy. </a:t>
            </a:r>
            <a:r>
              <a:rPr lang="en-US" sz="1400" u="sng" dirty="0">
                <a:solidFill>
                  <a:srgbClr val="0000FF"/>
                </a:solidFill>
                <a:latin typeface="Arial Narrow" panose="020B0606020202030204" pitchFamily="34" charset="0"/>
                <a:ea typeface="Times New Roman" panose="02020603050405020304" pitchFamily="18" charset="0"/>
                <a:hlinkClick r:id="rId6">
                  <a:extLst>
                    <a:ext uri="{A12FA001-AC4F-418D-AE19-62706E023703}">
                      <ahyp:hlinkClr xmlns="" xmlns:ahyp="http://schemas.microsoft.com/office/drawing/2018/hyperlinkcolor" val="tx"/>
                    </a:ext>
                  </a:extLst>
                </a:hlinkClick>
              </a:rPr>
              <a:t>Br J </a:t>
            </a:r>
            <a:r>
              <a:rPr lang="en-US" sz="1400" u="sng" dirty="0" err="1">
                <a:solidFill>
                  <a:srgbClr val="0000FF"/>
                </a:solidFill>
                <a:latin typeface="Arial Narrow" panose="020B0606020202030204" pitchFamily="34" charset="0"/>
                <a:ea typeface="Times New Roman" panose="02020603050405020304" pitchFamily="18" charset="0"/>
                <a:hlinkClick r:id="rId6">
                  <a:extLst>
                    <a:ext uri="{A12FA001-AC4F-418D-AE19-62706E023703}">
                      <ahyp:hlinkClr xmlns="" xmlns:ahyp="http://schemas.microsoft.com/office/drawing/2018/hyperlinkcolor" val="tx"/>
                    </a:ext>
                  </a:extLst>
                </a:hlinkClick>
              </a:rPr>
              <a:t>Haematol</a:t>
            </a:r>
            <a:r>
              <a:rPr lang="en-US" sz="1400" u="sng" dirty="0">
                <a:solidFill>
                  <a:srgbClr val="0000FF"/>
                </a:solidFill>
                <a:latin typeface="Arial Narrow" panose="020B0606020202030204" pitchFamily="34" charset="0"/>
                <a:ea typeface="Times New Roman" panose="02020603050405020304" pitchFamily="18" charset="0"/>
                <a:hlinkClick r:id="rId6">
                  <a:extLst>
                    <a:ext uri="{A12FA001-AC4F-418D-AE19-62706E023703}">
                      <ahyp:hlinkClr xmlns="" xmlns:ahyp="http://schemas.microsoft.com/office/drawing/2018/hyperlinkcolor" val="tx"/>
                    </a:ext>
                  </a:extLst>
                </a:hlinkClick>
              </a:rPr>
              <a:t>. 2020;188(6):819-830</a:t>
            </a:r>
            <a:r>
              <a:rPr lang="en-US" sz="1400" dirty="0">
                <a:solidFill>
                  <a:srgbClr val="000000"/>
                </a:solidFill>
                <a:latin typeface="Arial Narrow" panose="020B0606020202030204" pitchFamily="34" charset="0"/>
                <a:ea typeface="Times New Roman" panose="02020603050405020304" pitchFamily="18" charset="0"/>
              </a:rPr>
              <a:t>. </a:t>
            </a:r>
          </a:p>
          <a:p>
            <a:pPr marL="285750" indent="-285750">
              <a:buFontTx/>
              <a:buChar char="-"/>
            </a:pPr>
            <a:r>
              <a:rPr lang="en-US" sz="1400" dirty="0">
                <a:solidFill>
                  <a:srgbClr val="000000"/>
                </a:solidFill>
                <a:latin typeface="Arial Narrow" panose="020B0606020202030204" pitchFamily="34" charset="0"/>
                <a:ea typeface="Times New Roman" panose="02020603050405020304" pitchFamily="18" charset="0"/>
              </a:rPr>
              <a:t>Black E et al. Medication Use and Pain Management in Pregnancy: A Critical Review. </a:t>
            </a:r>
            <a:r>
              <a:rPr lang="en-US" sz="1400" u="sng" dirty="0">
                <a:solidFill>
                  <a:srgbClr val="0000FF"/>
                </a:solidFill>
                <a:latin typeface="Arial Narrow" panose="020B0606020202030204" pitchFamily="34" charset="0"/>
                <a:ea typeface="Times New Roman" panose="02020603050405020304" pitchFamily="18" charset="0"/>
                <a:hlinkClick r:id="rId7">
                  <a:extLst>
                    <a:ext uri="{A12FA001-AC4F-418D-AE19-62706E023703}">
                      <ahyp:hlinkClr xmlns="" xmlns:ahyp="http://schemas.microsoft.com/office/drawing/2018/hyperlinkcolor" val="tx"/>
                    </a:ext>
                  </a:extLst>
                </a:hlinkClick>
              </a:rPr>
              <a:t>Pain </a:t>
            </a:r>
            <a:r>
              <a:rPr lang="en-US" sz="1400" u="sng" dirty="0" err="1">
                <a:solidFill>
                  <a:srgbClr val="0000FF"/>
                </a:solidFill>
                <a:latin typeface="Arial Narrow" panose="020B0606020202030204" pitchFamily="34" charset="0"/>
                <a:ea typeface="Times New Roman" panose="02020603050405020304" pitchFamily="18" charset="0"/>
                <a:hlinkClick r:id="rId7">
                  <a:extLst>
                    <a:ext uri="{A12FA001-AC4F-418D-AE19-62706E023703}">
                      <ahyp:hlinkClr xmlns="" xmlns:ahyp="http://schemas.microsoft.com/office/drawing/2018/hyperlinkcolor" val="tx"/>
                    </a:ext>
                  </a:extLst>
                </a:hlinkClick>
              </a:rPr>
              <a:t>Pract</a:t>
            </a:r>
            <a:r>
              <a:rPr lang="en-US" sz="1400" u="sng" dirty="0">
                <a:solidFill>
                  <a:srgbClr val="0000FF"/>
                </a:solidFill>
                <a:latin typeface="Arial Narrow" panose="020B0606020202030204" pitchFamily="34" charset="0"/>
                <a:ea typeface="Times New Roman" panose="02020603050405020304" pitchFamily="18" charset="0"/>
                <a:hlinkClick r:id="rId7">
                  <a:extLst>
                    <a:ext uri="{A12FA001-AC4F-418D-AE19-62706E023703}">
                      <ahyp:hlinkClr xmlns="" xmlns:ahyp="http://schemas.microsoft.com/office/drawing/2018/hyperlinkcolor" val="tx"/>
                    </a:ext>
                  </a:extLst>
                </a:hlinkClick>
              </a:rPr>
              <a:t>. 2019;19(8):875-899</a:t>
            </a:r>
            <a:r>
              <a:rPr lang="en-US" sz="1400" dirty="0">
                <a:solidFill>
                  <a:srgbClr val="000000"/>
                </a:solidFill>
                <a:latin typeface="Arial Narrow" panose="020B0606020202030204" pitchFamily="34" charset="0"/>
                <a:ea typeface="Times New Roman" panose="02020603050405020304" pitchFamily="18" charset="0"/>
              </a:rPr>
              <a:t>.  </a:t>
            </a:r>
          </a:p>
          <a:p>
            <a:pPr marL="285750" indent="-285750">
              <a:buFontTx/>
              <a:buChar char="-"/>
            </a:pPr>
            <a:r>
              <a:rPr lang="en-US" sz="1400" dirty="0" err="1">
                <a:solidFill>
                  <a:srgbClr val="000000"/>
                </a:solidFill>
                <a:latin typeface="Arial Narrow" panose="020B0606020202030204" pitchFamily="34" charset="0"/>
                <a:ea typeface="Times New Roman" panose="02020603050405020304" pitchFamily="18" charset="0"/>
              </a:rPr>
              <a:t>Bacaro</a:t>
            </a:r>
            <a:r>
              <a:rPr lang="en-US" sz="1400" dirty="0">
                <a:solidFill>
                  <a:srgbClr val="000000"/>
                </a:solidFill>
                <a:latin typeface="Arial Narrow" panose="020B0606020202030204" pitchFamily="34" charset="0"/>
                <a:ea typeface="Times New Roman" panose="02020603050405020304" pitchFamily="18" charset="0"/>
              </a:rPr>
              <a:t> V et al. Interventions for sleep problems during pregnancy: A systematic review. </a:t>
            </a:r>
            <a:r>
              <a:rPr lang="en-US" sz="1400" u="sng" dirty="0">
                <a:solidFill>
                  <a:srgbClr val="0000FF"/>
                </a:solidFill>
                <a:latin typeface="Arial Narrow" panose="020B0606020202030204" pitchFamily="34" charset="0"/>
                <a:ea typeface="Times New Roman" panose="02020603050405020304" pitchFamily="18" charset="0"/>
                <a:hlinkClick r:id="rId8">
                  <a:extLst>
                    <a:ext uri="{A12FA001-AC4F-418D-AE19-62706E023703}">
                      <ahyp:hlinkClr xmlns="" xmlns:ahyp="http://schemas.microsoft.com/office/drawing/2018/hyperlinkcolor" val="tx"/>
                    </a:ext>
                  </a:extLst>
                </a:hlinkClick>
              </a:rPr>
              <a:t>Sleep Med Rev. 2020;50:101234</a:t>
            </a:r>
            <a:endParaRPr lang="es-ES" sz="1400" u="sng" dirty="0">
              <a:latin typeface="Arial Narrow" panose="020B0606020202030204" pitchFamily="34" charset="0"/>
              <a:ea typeface="Times New Roman" panose="02020603050405020304" pitchFamily="18" charset="0"/>
            </a:endParaRPr>
          </a:p>
          <a:p>
            <a:pPr marL="285750" indent="-285750">
              <a:buFontTx/>
              <a:buChar char="-"/>
            </a:pPr>
            <a:r>
              <a:rPr lang="en-US" sz="1400" dirty="0" err="1">
                <a:solidFill>
                  <a:srgbClr val="000000"/>
                </a:solidFill>
                <a:latin typeface="Arial Narrow" panose="020B0606020202030204" pitchFamily="34" charset="0"/>
                <a:ea typeface="Times New Roman" panose="02020603050405020304" pitchFamily="18" charset="0"/>
              </a:rPr>
              <a:t>Palagini</a:t>
            </a:r>
            <a:r>
              <a:rPr lang="en-US" sz="1400" dirty="0">
                <a:solidFill>
                  <a:srgbClr val="000000"/>
                </a:solidFill>
                <a:latin typeface="Arial Narrow" panose="020B0606020202030204" pitchFamily="34" charset="0"/>
                <a:ea typeface="Times New Roman" panose="02020603050405020304" pitchFamily="18" charset="0"/>
              </a:rPr>
              <a:t> L et al. Insomnia evaluation and treatment during peripartum: a joint position paper from the European Insomnia Network task force "Sleep and Women," the Italian </a:t>
            </a:r>
            <a:r>
              <a:rPr lang="en-US" sz="1400" dirty="0" err="1">
                <a:solidFill>
                  <a:srgbClr val="000000"/>
                </a:solidFill>
                <a:latin typeface="Arial Narrow" panose="020B0606020202030204" pitchFamily="34" charset="0"/>
                <a:ea typeface="Times New Roman" panose="02020603050405020304" pitchFamily="18" charset="0"/>
              </a:rPr>
              <a:t>Marcè</a:t>
            </a:r>
            <a:r>
              <a:rPr lang="en-US" sz="1400" dirty="0">
                <a:solidFill>
                  <a:srgbClr val="000000"/>
                </a:solidFill>
                <a:latin typeface="Arial Narrow" panose="020B0606020202030204" pitchFamily="34" charset="0"/>
                <a:ea typeface="Times New Roman" panose="02020603050405020304" pitchFamily="18" charset="0"/>
              </a:rPr>
              <a:t> Society and international experts task force for perinatal mental health. </a:t>
            </a:r>
            <a:r>
              <a:rPr lang="en-US" sz="1400" u="sng" dirty="0">
                <a:solidFill>
                  <a:srgbClr val="0000FF"/>
                </a:solidFill>
                <a:latin typeface="Arial Narrow" panose="020B0606020202030204" pitchFamily="34" charset="0"/>
                <a:ea typeface="Times New Roman" panose="02020603050405020304" pitchFamily="18" charset="0"/>
                <a:hlinkClick r:id="rId9">
                  <a:extLst>
                    <a:ext uri="{A12FA001-AC4F-418D-AE19-62706E023703}">
                      <ahyp:hlinkClr xmlns="" xmlns:ahyp="http://schemas.microsoft.com/office/drawing/2018/hyperlinkcolor" val="tx"/>
                    </a:ext>
                  </a:extLst>
                </a:hlinkClick>
              </a:rPr>
              <a:t>Arch </a:t>
            </a:r>
            <a:r>
              <a:rPr lang="en-US" sz="1400" u="sng" dirty="0" err="1">
                <a:solidFill>
                  <a:srgbClr val="0000FF"/>
                </a:solidFill>
                <a:latin typeface="Arial Narrow" panose="020B0606020202030204" pitchFamily="34" charset="0"/>
                <a:ea typeface="Times New Roman" panose="02020603050405020304" pitchFamily="18" charset="0"/>
                <a:hlinkClick r:id="rId9">
                  <a:extLst>
                    <a:ext uri="{A12FA001-AC4F-418D-AE19-62706E023703}">
                      <ahyp:hlinkClr xmlns="" xmlns:ahyp="http://schemas.microsoft.com/office/drawing/2018/hyperlinkcolor" val="tx"/>
                    </a:ext>
                  </a:extLst>
                </a:hlinkClick>
              </a:rPr>
              <a:t>Womens</a:t>
            </a:r>
            <a:r>
              <a:rPr lang="en-US" sz="1400" u="sng" dirty="0">
                <a:solidFill>
                  <a:srgbClr val="0000FF"/>
                </a:solidFill>
                <a:latin typeface="Arial Narrow" panose="020B0606020202030204" pitchFamily="34" charset="0"/>
                <a:ea typeface="Times New Roman" panose="02020603050405020304" pitchFamily="18" charset="0"/>
                <a:hlinkClick r:id="rId9">
                  <a:extLst>
                    <a:ext uri="{A12FA001-AC4F-418D-AE19-62706E023703}">
                      <ahyp:hlinkClr xmlns="" xmlns:ahyp="http://schemas.microsoft.com/office/drawing/2018/hyperlinkcolor" val="tx"/>
                    </a:ext>
                  </a:extLst>
                </a:hlinkClick>
              </a:rPr>
              <a:t> </a:t>
            </a:r>
            <a:r>
              <a:rPr lang="en-US" sz="1400" u="sng" dirty="0" err="1">
                <a:solidFill>
                  <a:srgbClr val="0000FF"/>
                </a:solidFill>
                <a:latin typeface="Arial Narrow" panose="020B0606020202030204" pitchFamily="34" charset="0"/>
                <a:ea typeface="Times New Roman" panose="02020603050405020304" pitchFamily="18" charset="0"/>
                <a:hlinkClick r:id="rId9">
                  <a:extLst>
                    <a:ext uri="{A12FA001-AC4F-418D-AE19-62706E023703}">
                      <ahyp:hlinkClr xmlns="" xmlns:ahyp="http://schemas.microsoft.com/office/drawing/2018/hyperlinkcolor" val="tx"/>
                    </a:ext>
                  </a:extLst>
                </a:hlinkClick>
              </a:rPr>
              <a:t>Ment</a:t>
            </a:r>
            <a:r>
              <a:rPr lang="en-US" sz="1400" u="sng" dirty="0">
                <a:solidFill>
                  <a:srgbClr val="0000FF"/>
                </a:solidFill>
                <a:latin typeface="Arial Narrow" panose="020B0606020202030204" pitchFamily="34" charset="0"/>
                <a:ea typeface="Times New Roman" panose="02020603050405020304" pitchFamily="18" charset="0"/>
                <a:hlinkClick r:id="rId9">
                  <a:extLst>
                    <a:ext uri="{A12FA001-AC4F-418D-AE19-62706E023703}">
                      <ahyp:hlinkClr xmlns="" xmlns:ahyp="http://schemas.microsoft.com/office/drawing/2018/hyperlinkcolor" val="tx"/>
                    </a:ext>
                  </a:extLst>
                </a:hlinkClick>
              </a:rPr>
              <a:t> Health. 2022;25(3):561-575</a:t>
            </a:r>
            <a:r>
              <a:rPr lang="en-US" sz="1400" dirty="0">
                <a:solidFill>
                  <a:srgbClr val="000000"/>
                </a:solidFill>
                <a:latin typeface="Arial Narrow" panose="020B0606020202030204" pitchFamily="34" charset="0"/>
                <a:ea typeface="Times New Roman" panose="02020603050405020304" pitchFamily="18" charset="0"/>
              </a:rPr>
              <a:t>.</a:t>
            </a:r>
          </a:p>
          <a:p>
            <a:pPr marL="285750" indent="-285750">
              <a:buFontTx/>
              <a:buChar char="-"/>
            </a:pPr>
            <a:r>
              <a:rPr lang="en-US" sz="1400" dirty="0">
                <a:solidFill>
                  <a:srgbClr val="000000"/>
                </a:solidFill>
                <a:latin typeface="Arial Narrow" panose="020B0606020202030204" pitchFamily="34" charset="0"/>
                <a:ea typeface="Times New Roman" panose="02020603050405020304" pitchFamily="18" charset="0"/>
              </a:rPr>
              <a:t>Luo L et al. Interventions for leg cramps in pregnancy. </a:t>
            </a:r>
            <a:r>
              <a:rPr lang="en-US" sz="1400" u="sng" dirty="0">
                <a:solidFill>
                  <a:srgbClr val="0000FF"/>
                </a:solidFill>
                <a:latin typeface="Arial Narrow" panose="020B0606020202030204" pitchFamily="34" charset="0"/>
                <a:ea typeface="Times New Roman" panose="02020603050405020304" pitchFamily="18" charset="0"/>
                <a:hlinkClick r:id="rId10">
                  <a:extLst>
                    <a:ext uri="{A12FA001-AC4F-418D-AE19-62706E023703}">
                      <ahyp:hlinkClr xmlns="" xmlns:ahyp="http://schemas.microsoft.com/office/drawing/2018/hyperlinkcolor" val="tx"/>
                    </a:ext>
                  </a:extLst>
                </a:hlinkClick>
              </a:rPr>
              <a:t>Cochrane Database of Systematic Reviews 2020, Issue 12. Art. No.: CD010655</a:t>
            </a:r>
            <a:endParaRPr lang="en-US" sz="1400" u="sng" dirty="0">
              <a:solidFill>
                <a:srgbClr val="0000FF"/>
              </a:solidFill>
              <a:latin typeface="Arial Narrow" panose="020B0606020202030204" pitchFamily="34" charset="0"/>
              <a:ea typeface="Times New Roman" panose="02020603050405020304" pitchFamily="18" charset="0"/>
            </a:endParaRPr>
          </a:p>
          <a:p>
            <a:pPr marL="285750" indent="-285750">
              <a:buFontTx/>
              <a:buChar char="-"/>
            </a:pPr>
            <a:r>
              <a:rPr lang="en-US" sz="1400" dirty="0">
                <a:solidFill>
                  <a:srgbClr val="000000"/>
                </a:solidFill>
                <a:latin typeface="Arial Narrow" panose="020B0606020202030204" pitchFamily="34" charset="0"/>
                <a:ea typeface="Times New Roman" panose="02020603050405020304" pitchFamily="18" charset="0"/>
              </a:rPr>
              <a:t>Quach THT et al. Influenza Vaccine Efficacy and Effectiveness in Pregnant Women: Systematic Review and Meta-analysis. </a:t>
            </a:r>
            <a:r>
              <a:rPr lang="en-US" sz="1400" u="sng" dirty="0" err="1">
                <a:solidFill>
                  <a:srgbClr val="0000FF"/>
                </a:solidFill>
                <a:latin typeface="Arial Narrow" panose="020B0606020202030204" pitchFamily="34" charset="0"/>
                <a:ea typeface="Times New Roman" panose="02020603050405020304" pitchFamily="18" charset="0"/>
                <a:hlinkClick r:id="rId11">
                  <a:extLst>
                    <a:ext uri="{A12FA001-AC4F-418D-AE19-62706E023703}">
                      <ahyp:hlinkClr xmlns="" xmlns:ahyp="http://schemas.microsoft.com/office/drawing/2018/hyperlinkcolor" val="tx"/>
                    </a:ext>
                  </a:extLst>
                </a:hlinkClick>
              </a:rPr>
              <a:t>Matern</a:t>
            </a:r>
            <a:r>
              <a:rPr lang="en-US" sz="1400" u="sng" dirty="0">
                <a:solidFill>
                  <a:srgbClr val="0000FF"/>
                </a:solidFill>
                <a:latin typeface="Arial Narrow" panose="020B0606020202030204" pitchFamily="34" charset="0"/>
                <a:ea typeface="Times New Roman" panose="02020603050405020304" pitchFamily="18" charset="0"/>
                <a:hlinkClick r:id="rId11">
                  <a:extLst>
                    <a:ext uri="{A12FA001-AC4F-418D-AE19-62706E023703}">
                      <ahyp:hlinkClr xmlns="" xmlns:ahyp="http://schemas.microsoft.com/office/drawing/2018/hyperlinkcolor" val="tx"/>
                    </a:ext>
                  </a:extLst>
                </a:hlinkClick>
              </a:rPr>
              <a:t> Child Health J. 2020;24(2):229-240.</a:t>
            </a:r>
            <a:endParaRPr lang="en-US" sz="1400" u="sng" dirty="0">
              <a:solidFill>
                <a:srgbClr val="0000FF"/>
              </a:solidFill>
              <a:latin typeface="Arial Narrow" panose="020B0606020202030204" pitchFamily="34" charset="0"/>
              <a:ea typeface="Times New Roman" panose="02020603050405020304" pitchFamily="18" charset="0"/>
            </a:endParaRPr>
          </a:p>
          <a:p>
            <a:pPr marL="285750" indent="-285750">
              <a:buFontTx/>
              <a:buChar char="-"/>
            </a:pPr>
            <a:r>
              <a:rPr lang="en-US" sz="1400" dirty="0">
                <a:solidFill>
                  <a:srgbClr val="000000"/>
                </a:solidFill>
                <a:latin typeface="Arial Narrow" panose="020B0606020202030204" pitchFamily="34" charset="0"/>
                <a:ea typeface="Times New Roman" panose="02020603050405020304" pitchFamily="18" charset="0"/>
              </a:rPr>
              <a:t>Nguyen HS et al. The optimal strategy for pertussis vaccination: a systematic review and meta-analysis of randomized control trials and real-world data. </a:t>
            </a:r>
            <a:r>
              <a:rPr lang="en-US" sz="1400" u="sng" dirty="0">
                <a:solidFill>
                  <a:srgbClr val="0000FF"/>
                </a:solidFill>
                <a:latin typeface="Arial Narrow" panose="020B0606020202030204" pitchFamily="34" charset="0"/>
                <a:ea typeface="Times New Roman" panose="02020603050405020304" pitchFamily="18" charset="0"/>
                <a:hlinkClick r:id="rId12">
                  <a:extLst>
                    <a:ext uri="{A12FA001-AC4F-418D-AE19-62706E023703}">
                      <ahyp:hlinkClr xmlns="" xmlns:ahyp="http://schemas.microsoft.com/office/drawing/2018/hyperlinkcolor" val="tx"/>
                    </a:ext>
                  </a:extLst>
                </a:hlinkClick>
              </a:rPr>
              <a:t>Am J </a:t>
            </a:r>
            <a:r>
              <a:rPr lang="en-US" sz="1400" u="sng" dirty="0" err="1">
                <a:solidFill>
                  <a:srgbClr val="0000FF"/>
                </a:solidFill>
                <a:latin typeface="Arial Narrow" panose="020B0606020202030204" pitchFamily="34" charset="0"/>
                <a:ea typeface="Times New Roman" panose="02020603050405020304" pitchFamily="18" charset="0"/>
                <a:hlinkClick r:id="rId12">
                  <a:extLst>
                    <a:ext uri="{A12FA001-AC4F-418D-AE19-62706E023703}">
                      <ahyp:hlinkClr xmlns="" xmlns:ahyp="http://schemas.microsoft.com/office/drawing/2018/hyperlinkcolor" val="tx"/>
                    </a:ext>
                  </a:extLst>
                </a:hlinkClick>
              </a:rPr>
              <a:t>Obstet</a:t>
            </a:r>
            <a:r>
              <a:rPr lang="en-US" sz="1400" u="sng" dirty="0">
                <a:solidFill>
                  <a:srgbClr val="0000FF"/>
                </a:solidFill>
                <a:latin typeface="Arial Narrow" panose="020B0606020202030204" pitchFamily="34" charset="0"/>
                <a:ea typeface="Times New Roman" panose="02020603050405020304" pitchFamily="18" charset="0"/>
                <a:hlinkClick r:id="rId12">
                  <a:extLst>
                    <a:ext uri="{A12FA001-AC4F-418D-AE19-62706E023703}">
                      <ahyp:hlinkClr xmlns="" xmlns:ahyp="http://schemas.microsoft.com/office/drawing/2018/hyperlinkcolor" val="tx"/>
                    </a:ext>
                  </a:extLst>
                </a:hlinkClick>
              </a:rPr>
              <a:t> Gynecol. 2022;226(1):52-67.e10</a:t>
            </a:r>
            <a:r>
              <a:rPr lang="en-US" sz="1400" dirty="0">
                <a:solidFill>
                  <a:srgbClr val="000000"/>
                </a:solidFill>
                <a:latin typeface="Arial Narrow" panose="020B0606020202030204" pitchFamily="34" charset="0"/>
                <a:ea typeface="Times New Roman" panose="02020603050405020304" pitchFamily="18" charset="0"/>
              </a:rPr>
              <a:t>. </a:t>
            </a:r>
            <a:endParaRPr lang="es-ES" sz="1600" dirty="0">
              <a:latin typeface="Times New Roman" panose="02020603050405020304" pitchFamily="18" charset="0"/>
              <a:ea typeface="Times New Roman" panose="02020603050405020304" pitchFamily="18" charset="0"/>
            </a:endParaRPr>
          </a:p>
          <a:p>
            <a:pPr marL="285750" indent="-285750">
              <a:buFontTx/>
              <a:buChar char="-"/>
            </a:pPr>
            <a:r>
              <a:rPr lang="es-ES" sz="1400" dirty="0">
                <a:solidFill>
                  <a:srgbClr val="000000"/>
                </a:solidFill>
                <a:latin typeface="Arial Narrow" panose="020B0606020202030204" pitchFamily="34" charset="0"/>
                <a:ea typeface="Times New Roman" panose="02020603050405020304" pitchFamily="18" charset="0"/>
              </a:rPr>
              <a:t>Calendario de Vacunaciones Andalucía 2021-2022. </a:t>
            </a:r>
            <a:r>
              <a:rPr lang="es-ES" sz="1400" u="sng" dirty="0">
                <a:solidFill>
                  <a:srgbClr val="0000FF"/>
                </a:solidFill>
                <a:latin typeface="Arial Narrow" panose="020B0606020202030204" pitchFamily="34" charset="0"/>
                <a:ea typeface="Times New Roman" panose="02020603050405020304" pitchFamily="18" charset="0"/>
                <a:hlinkClick r:id="rId13">
                  <a:extLst>
                    <a:ext uri="{A12FA001-AC4F-418D-AE19-62706E023703}">
                      <ahyp:hlinkClr xmlns="" xmlns:ahyp="http://schemas.microsoft.com/office/drawing/2018/hyperlinkcolor" val="tx"/>
                    </a:ext>
                  </a:extLst>
                </a:hlinkClick>
              </a:rPr>
              <a:t>Instrucción DGSPYOF-9/2021</a:t>
            </a:r>
            <a:r>
              <a:rPr lang="es-ES" sz="1400" dirty="0">
                <a:solidFill>
                  <a:srgbClr val="000000"/>
                </a:solidFill>
                <a:latin typeface="Arial Narrow" panose="020B0606020202030204" pitchFamily="34" charset="0"/>
                <a:ea typeface="Times New Roman" panose="02020603050405020304" pitchFamily="18" charset="0"/>
              </a:rPr>
              <a:t>. </a:t>
            </a:r>
            <a:endParaRPr lang="es-ES" sz="1400" dirty="0">
              <a:latin typeface="Arial Narrow" panose="020B060602020203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Grp="1" noChangeArrowheads="1"/>
          </p:cNvSpPr>
          <p:nvPr>
            <p:ph type="body" idx="1"/>
          </p:nvPr>
        </p:nvSpPr>
        <p:spPr bwMode="auto">
          <a:xfrm>
            <a:off x="1187450" y="260350"/>
            <a:ext cx="7272338" cy="295275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63" tIns="45683" rIns="91363" bIns="45683" numCol="1" anchor="t" anchorCtr="0" compatLnSpc="1">
            <a:prstTxWarp prst="textNoShape">
              <a:avLst/>
            </a:prstTxWarp>
          </a:bodyPr>
          <a:lstStyle/>
          <a:p>
            <a:pPr eaLnBrk="1" hangingPunct="1">
              <a:buFontTx/>
              <a:buNone/>
            </a:pPr>
            <a:r>
              <a:rPr lang="es-ES" altLang="es-ES" sz="4000" b="1" dirty="0">
                <a:solidFill>
                  <a:srgbClr val="EF3340"/>
                </a:solidFill>
              </a:rPr>
              <a:t>Más información:</a:t>
            </a:r>
            <a:r>
              <a:rPr lang="es-ES" altLang="es-ES" b="1" dirty="0"/>
              <a:t> </a:t>
            </a:r>
          </a:p>
          <a:p>
            <a:pPr eaLnBrk="1" hangingPunct="1"/>
            <a:endParaRPr lang="es-ES" altLang="es-ES" i="1" dirty="0"/>
          </a:p>
          <a:p>
            <a:pPr eaLnBrk="1" hangingPunct="1">
              <a:buFontTx/>
              <a:buNone/>
            </a:pPr>
            <a:r>
              <a:rPr lang="es-ES" altLang="es-ES" i="1" dirty="0"/>
              <a:t>		Bol Ter Andal. 2022; 37(2)</a:t>
            </a:r>
          </a:p>
          <a:p>
            <a:pPr eaLnBrk="1" hangingPunct="1">
              <a:buFontTx/>
              <a:buNone/>
            </a:pPr>
            <a:r>
              <a:rPr lang="es-ES" altLang="es-ES" dirty="0"/>
              <a:t>		</a:t>
            </a:r>
            <a:r>
              <a:rPr lang="es-ES" altLang="es-ES" dirty="0">
                <a:hlinkClick r:id="rId2"/>
              </a:rPr>
              <a:t>http://www.cadime.es/</a:t>
            </a:r>
            <a:r>
              <a:rPr lang="es-ES" altLang="es-ES" dirty="0"/>
              <a:t> </a:t>
            </a:r>
          </a:p>
        </p:txBody>
      </p:sp>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52119" y="3129080"/>
            <a:ext cx="2967733" cy="3368879"/>
          </a:xfrm>
          <a:prstGeom prst="rect">
            <a:avLst/>
          </a:prstGeom>
          <a:ln w="15875">
            <a:solidFill>
              <a:schemeClr val="tx1"/>
            </a:solid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Grp="1" noChangeArrowheads="1"/>
          </p:cNvSpPr>
          <p:nvPr>
            <p:ph type="title"/>
          </p:nvPr>
        </p:nvSpPr>
        <p:spPr bwMode="auto">
          <a:xfrm>
            <a:off x="1151113" y="101689"/>
            <a:ext cx="7992887" cy="6477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63" tIns="45683" rIns="91363" bIns="45683" numCol="1" anchor="ctr" anchorCtr="0" compatLnSpc="1">
            <a:prstTxWarp prst="textNoShape">
              <a:avLst/>
            </a:prstTxWarp>
          </a:bodyPr>
          <a:lstStyle/>
          <a:p>
            <a:pPr algn="l"/>
            <a:r>
              <a:rPr lang="es-ES" sz="3200" b="1" dirty="0">
                <a:solidFill>
                  <a:srgbClr val="EF3340"/>
                </a:solidFill>
              </a:rPr>
              <a:t>Uso de fármacos durante el embarazo</a:t>
            </a:r>
            <a:endParaRPr lang="es-ES" altLang="es-ES" sz="3200" b="1" dirty="0">
              <a:solidFill>
                <a:srgbClr val="EF3340"/>
              </a:solidFill>
            </a:endParaRPr>
          </a:p>
        </p:txBody>
      </p:sp>
      <p:sp>
        <p:nvSpPr>
          <p:cNvPr id="3" name="Rectángulo 2">
            <a:extLst>
              <a:ext uri="{FF2B5EF4-FFF2-40B4-BE49-F238E27FC236}">
                <a16:creationId xmlns:a16="http://schemas.microsoft.com/office/drawing/2014/main" id="{EEFF6C97-D4E9-427D-8F28-DFCD6D9A7F14}"/>
              </a:ext>
            </a:extLst>
          </p:cNvPr>
          <p:cNvSpPr/>
          <p:nvPr/>
        </p:nvSpPr>
        <p:spPr>
          <a:xfrm>
            <a:off x="1043608" y="980728"/>
            <a:ext cx="7992888" cy="5555367"/>
          </a:xfrm>
          <a:prstGeom prst="rect">
            <a:avLst/>
          </a:prstGeom>
        </p:spPr>
        <p:txBody>
          <a:bodyPr wrap="square">
            <a:spAutoFit/>
          </a:bodyPr>
          <a:lstStyle/>
          <a:p>
            <a:pPr marL="342900" indent="-342900" defTabSz="266700">
              <a:spcAft>
                <a:spcPts val="600"/>
              </a:spcAft>
              <a:buFont typeface="Arial" panose="020B0604020202020204" pitchFamily="34" charset="0"/>
              <a:buChar char="•"/>
            </a:pPr>
            <a:r>
              <a:rPr lang="es-ES" sz="2100" dirty="0"/>
              <a:t>Es aconsejable tratar los síntomas menores con medidas no farmacológicas, siempre que sea posible.</a:t>
            </a:r>
          </a:p>
          <a:p>
            <a:pPr marL="342900" indent="-342900" defTabSz="266700">
              <a:spcAft>
                <a:spcPts val="600"/>
              </a:spcAft>
              <a:buFont typeface="Arial" panose="020B0604020202020204" pitchFamily="34" charset="0"/>
              <a:buChar char="•"/>
            </a:pPr>
            <a:r>
              <a:rPr lang="es-ES" sz="2100" dirty="0"/>
              <a:t>Considerar los fármacos administrados con anterioridad en caso de confirmación de embarazo.</a:t>
            </a:r>
          </a:p>
          <a:p>
            <a:pPr marL="342900" indent="-342900" defTabSz="266700">
              <a:spcAft>
                <a:spcPts val="600"/>
              </a:spcAft>
              <a:buFont typeface="Arial" panose="020B0604020202020204" pitchFamily="34" charset="0"/>
              <a:buChar char="•"/>
            </a:pPr>
            <a:r>
              <a:rPr lang="es-ES" sz="2100" dirty="0"/>
              <a:t>Prescribir únicamente los fármacos estrictamente necesarios.</a:t>
            </a:r>
          </a:p>
          <a:p>
            <a:pPr marL="342900" indent="-342900" defTabSz="266700">
              <a:spcAft>
                <a:spcPts val="600"/>
              </a:spcAft>
              <a:buFont typeface="Arial" panose="020B0604020202020204" pitchFamily="34" charset="0"/>
              <a:buChar char="•"/>
            </a:pPr>
            <a:r>
              <a:rPr lang="es-ES" sz="2100" dirty="0"/>
              <a:t>Evitar la prescripción de fármacos durante el primer trimestre de gestación, siempre que sea posible.</a:t>
            </a:r>
          </a:p>
          <a:p>
            <a:pPr marL="342900" indent="-342900" defTabSz="266700">
              <a:spcAft>
                <a:spcPts val="600"/>
              </a:spcAft>
              <a:buFont typeface="Arial" panose="020B0604020202020204" pitchFamily="34" charset="0"/>
              <a:buChar char="•"/>
            </a:pPr>
            <a:r>
              <a:rPr lang="es-ES" sz="2100" dirty="0"/>
              <a:t>Utilizar fármacos con experiencia de seguridad constatada. En caso de no ser posible, utilizar la alternativa farmacológica de menor riesgo.</a:t>
            </a:r>
          </a:p>
          <a:p>
            <a:pPr marL="342900" indent="-342900" defTabSz="266700">
              <a:spcAft>
                <a:spcPts val="600"/>
              </a:spcAft>
              <a:buFont typeface="Arial" panose="020B0604020202020204" pitchFamily="34" charset="0"/>
              <a:buChar char="•"/>
            </a:pPr>
            <a:r>
              <a:rPr lang="es-ES" sz="2100" dirty="0"/>
              <a:t>Utilizar la dosis mínima eficaz y durante el menor tiempo posible.</a:t>
            </a:r>
          </a:p>
          <a:p>
            <a:pPr marL="342900" indent="-342900" defTabSz="266700">
              <a:spcAft>
                <a:spcPts val="600"/>
              </a:spcAft>
              <a:buFont typeface="Arial" panose="020B0604020202020204" pitchFamily="34" charset="0"/>
              <a:buChar char="•"/>
            </a:pPr>
            <a:r>
              <a:rPr lang="es-ES" sz="2100" dirty="0"/>
              <a:t>Evitar, siempre que sea posible, la polimedicación.</a:t>
            </a:r>
          </a:p>
          <a:p>
            <a:pPr marL="342900" indent="-342900" defTabSz="266700">
              <a:spcAft>
                <a:spcPts val="600"/>
              </a:spcAft>
              <a:buFont typeface="Arial" panose="020B0604020202020204" pitchFamily="34" charset="0"/>
              <a:buChar char="•"/>
            </a:pPr>
            <a:r>
              <a:rPr lang="es-ES" sz="2100" dirty="0"/>
              <a:t>Informar sobre los peligros de la automedicación.</a:t>
            </a:r>
          </a:p>
          <a:p>
            <a:pPr marL="342900" indent="-342900" defTabSz="266700">
              <a:spcAft>
                <a:spcPts val="600"/>
              </a:spcAft>
              <a:buFont typeface="Arial" panose="020B0604020202020204" pitchFamily="34" charset="0"/>
              <a:buChar char="•"/>
            </a:pPr>
            <a:r>
              <a:rPr lang="es-ES" sz="2100" dirty="0"/>
              <a:t>Vigilar la posible aparición de complicaciones.</a:t>
            </a:r>
          </a:p>
        </p:txBody>
      </p:sp>
    </p:spTree>
    <p:extLst>
      <p:ext uri="{BB962C8B-B14F-4D97-AF65-F5344CB8AC3E}">
        <p14:creationId xmlns:p14="http://schemas.microsoft.com/office/powerpoint/2010/main" val="40936459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1115616" y="175314"/>
            <a:ext cx="7920880" cy="635771"/>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l"/>
            <a:r>
              <a:rPr lang="pt-BR" altLang="es-ES" sz="3000" b="1" dirty="0">
                <a:solidFill>
                  <a:srgbClr val="EF3340"/>
                </a:solidFill>
              </a:rPr>
              <a:t>Náuseas, vómitos e hiperémesis gravídica</a:t>
            </a:r>
            <a:endParaRPr lang="es-ES" altLang="es-ES" sz="3000" b="1" dirty="0">
              <a:solidFill>
                <a:srgbClr val="EF3340"/>
              </a:solidFill>
            </a:endParaRPr>
          </a:p>
        </p:txBody>
      </p:sp>
      <p:sp>
        <p:nvSpPr>
          <p:cNvPr id="3" name="Rectángulo 2">
            <a:extLst>
              <a:ext uri="{FF2B5EF4-FFF2-40B4-BE49-F238E27FC236}">
                <a16:creationId xmlns:a16="http://schemas.microsoft.com/office/drawing/2014/main" id="{F12F144F-362D-4955-98EB-32124D61ED66}"/>
              </a:ext>
            </a:extLst>
          </p:cNvPr>
          <p:cNvSpPr/>
          <p:nvPr/>
        </p:nvSpPr>
        <p:spPr>
          <a:xfrm>
            <a:off x="1096442" y="1002401"/>
            <a:ext cx="7488832" cy="954107"/>
          </a:xfrm>
          <a:prstGeom prst="rect">
            <a:avLst/>
          </a:prstGeom>
        </p:spPr>
        <p:txBody>
          <a:bodyPr wrap="square">
            <a:spAutoFit/>
          </a:bodyPr>
          <a:lstStyle/>
          <a:p>
            <a:pPr marL="285750" indent="-285750" algn="just">
              <a:buFont typeface="Wingdings" panose="05000000000000000000" pitchFamily="2" charset="2"/>
              <a:buChar char="q"/>
            </a:pPr>
            <a:r>
              <a:rPr lang="es-ES" sz="1400" dirty="0"/>
              <a:t>Las náuseas y vómitos afectan al 50%-90% y suelen remitir tras la semana 20, aunque pueden ocurrir durante todo el embarazo. </a:t>
            </a:r>
          </a:p>
          <a:p>
            <a:pPr algn="just"/>
            <a:endParaRPr lang="es-ES" sz="1400" dirty="0"/>
          </a:p>
          <a:p>
            <a:pPr marL="285750" indent="-285750" algn="just">
              <a:buFont typeface="Wingdings" panose="05000000000000000000" pitchFamily="2" charset="2"/>
              <a:buChar char="q"/>
            </a:pPr>
            <a:r>
              <a:rPr lang="es-ES_tradnl" sz="1400" dirty="0"/>
              <a:t>La hiperémesis gravídica es la forma más grave y afecta al 1% de las embarazadas.</a:t>
            </a:r>
            <a:r>
              <a:rPr lang="es-ES" sz="1400" dirty="0"/>
              <a:t> </a:t>
            </a:r>
          </a:p>
        </p:txBody>
      </p:sp>
      <p:pic>
        <p:nvPicPr>
          <p:cNvPr id="4" name="Imagen 3"/>
          <p:cNvPicPr>
            <a:picLocks noChangeAspect="1"/>
          </p:cNvPicPr>
          <p:nvPr/>
        </p:nvPicPr>
        <p:blipFill rotWithShape="1">
          <a:blip r:embed="rId2" cstate="print">
            <a:extLst>
              <a:ext uri="{28A0092B-C50C-407E-A947-70E740481C1C}">
                <a14:useLocalDpi xmlns:a14="http://schemas.microsoft.com/office/drawing/2010/main" val="0"/>
              </a:ext>
            </a:extLst>
          </a:blip>
          <a:srcRect l="3404" t="4186" r="3406"/>
          <a:stretch/>
        </p:blipFill>
        <p:spPr>
          <a:xfrm>
            <a:off x="6523424" y="3500262"/>
            <a:ext cx="1800200" cy="2635416"/>
          </a:xfrm>
          <a:prstGeom prst="rect">
            <a:avLst/>
          </a:prstGeom>
        </p:spPr>
      </p:pic>
      <p:pic>
        <p:nvPicPr>
          <p:cNvPr id="7" name="Imagen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21355" y="2121244"/>
            <a:ext cx="1560055" cy="1379018"/>
          </a:xfrm>
          <a:prstGeom prst="rect">
            <a:avLst/>
          </a:prstGeom>
        </p:spPr>
      </p:pic>
      <p:pic>
        <p:nvPicPr>
          <p:cNvPr id="6" name="Imagen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35361" y="2519795"/>
            <a:ext cx="918164" cy="845392"/>
          </a:xfrm>
          <a:prstGeom prst="rect">
            <a:avLst/>
          </a:prstGeom>
        </p:spPr>
      </p:pic>
      <p:pic>
        <p:nvPicPr>
          <p:cNvPr id="9" name="Imagen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07873" y="5301208"/>
            <a:ext cx="756615" cy="636016"/>
          </a:xfrm>
          <a:prstGeom prst="rect">
            <a:avLst/>
          </a:prstGeom>
        </p:spPr>
      </p:pic>
      <p:pic>
        <p:nvPicPr>
          <p:cNvPr id="10" name="Imagen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57018" y="3556503"/>
            <a:ext cx="1474850" cy="1261467"/>
          </a:xfrm>
          <a:prstGeom prst="rect">
            <a:avLst/>
          </a:prstGeom>
        </p:spPr>
      </p:pic>
      <p:sp>
        <p:nvSpPr>
          <p:cNvPr id="11" name="Rectángulo 10">
            <a:extLst>
              <a:ext uri="{FF2B5EF4-FFF2-40B4-BE49-F238E27FC236}">
                <a16:creationId xmlns:a16="http://schemas.microsoft.com/office/drawing/2014/main" id="{F12F144F-362D-4955-98EB-32124D61ED66}"/>
              </a:ext>
            </a:extLst>
          </p:cNvPr>
          <p:cNvSpPr/>
          <p:nvPr/>
        </p:nvSpPr>
        <p:spPr>
          <a:xfrm>
            <a:off x="1205404" y="2122974"/>
            <a:ext cx="3700413" cy="4462760"/>
          </a:xfrm>
          <a:prstGeom prst="rect">
            <a:avLst/>
          </a:prstGeom>
        </p:spPr>
        <p:txBody>
          <a:bodyPr wrap="square">
            <a:spAutoFit/>
          </a:bodyPr>
          <a:lstStyle/>
          <a:p>
            <a:pPr algn="ctr"/>
            <a:r>
              <a:rPr lang="es-ES_tradnl" sz="1600" b="1" dirty="0">
                <a:solidFill>
                  <a:srgbClr val="FF0000"/>
                </a:solidFill>
              </a:rPr>
              <a:t>Intervenciones no farmacológicas</a:t>
            </a:r>
            <a:endParaRPr lang="es-ES" sz="1400" dirty="0">
              <a:solidFill>
                <a:srgbClr val="FF0000"/>
              </a:solidFill>
            </a:endParaRPr>
          </a:p>
          <a:p>
            <a:r>
              <a:rPr lang="es-ES_tradnl" sz="1600" b="1" dirty="0"/>
              <a:t> </a:t>
            </a:r>
            <a:endParaRPr lang="es-ES" sz="1200" dirty="0"/>
          </a:p>
          <a:p>
            <a:pPr marL="285750" indent="-285750" algn="just">
              <a:buFontTx/>
              <a:buChar char="-"/>
            </a:pPr>
            <a:r>
              <a:rPr lang="es-ES" sz="1400" dirty="0"/>
              <a:t>Evitar la exposición a olores, alimentos o suplementos que puedan desencadenar las náuseas, así como los alimentos grasos o picantes y los derivados de hierro. </a:t>
            </a:r>
          </a:p>
          <a:p>
            <a:pPr algn="just"/>
            <a:endParaRPr lang="es-ES" sz="1400" dirty="0"/>
          </a:p>
          <a:p>
            <a:pPr marL="285750" indent="-285750" algn="just">
              <a:buFontTx/>
              <a:buChar char="-"/>
            </a:pPr>
            <a:r>
              <a:rPr lang="es-ES" sz="1400" dirty="0"/>
              <a:t>La experiencia clínica sugiere que puede ser útil comer pequeñas cantidades de alimentos varias veces al día y beber líquidos entre las comidas.</a:t>
            </a:r>
          </a:p>
          <a:p>
            <a:pPr algn="just"/>
            <a:endParaRPr lang="es-ES" sz="1400" dirty="0"/>
          </a:p>
          <a:p>
            <a:pPr marL="285750" indent="-285750" algn="just">
              <a:buFontTx/>
              <a:buChar char="-"/>
            </a:pPr>
            <a:r>
              <a:rPr lang="es-ES" sz="1400" dirty="0"/>
              <a:t>Los preparados con jengibre (</a:t>
            </a:r>
            <a:r>
              <a:rPr lang="es-ES" sz="1400" i="1" dirty="0" err="1"/>
              <a:t>Zingiber</a:t>
            </a:r>
            <a:r>
              <a:rPr lang="es-ES" sz="1400" i="1" dirty="0"/>
              <a:t> </a:t>
            </a:r>
            <a:r>
              <a:rPr lang="es-ES" sz="1400" i="1" dirty="0" err="1"/>
              <a:t>officinale</a:t>
            </a:r>
            <a:r>
              <a:rPr lang="es-ES" sz="1400" dirty="0"/>
              <a:t>) pueden reducir las náuseas, aunque la evidencia no es consistente. </a:t>
            </a:r>
          </a:p>
          <a:p>
            <a:pPr algn="just"/>
            <a:endParaRPr lang="es-ES" sz="1400" dirty="0"/>
          </a:p>
          <a:p>
            <a:pPr marL="285750" indent="-285750" algn="just">
              <a:buFontTx/>
              <a:buChar char="-"/>
            </a:pPr>
            <a:r>
              <a:rPr lang="es-ES" sz="1400" dirty="0"/>
              <a:t>Los resultados sobre la acupuntura, acupresión y </a:t>
            </a:r>
            <a:r>
              <a:rPr lang="es-ES" sz="1400" dirty="0" err="1"/>
              <a:t>acuestimulación</a:t>
            </a:r>
            <a:r>
              <a:rPr lang="es-ES" sz="1400" dirty="0"/>
              <a:t> son variables y la evidencia limitada. </a:t>
            </a:r>
          </a:p>
        </p:txBody>
      </p:sp>
      <p:pic>
        <p:nvPicPr>
          <p:cNvPr id="8" name="Imagen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35361" y="5436546"/>
            <a:ext cx="1162397" cy="1107383"/>
          </a:xfrm>
          <a:prstGeom prst="rect">
            <a:avLst/>
          </a:prstGeom>
        </p:spPr>
      </p:pic>
    </p:spTree>
    <p:extLst>
      <p:ext uri="{BB962C8B-B14F-4D97-AF65-F5344CB8AC3E}">
        <p14:creationId xmlns:p14="http://schemas.microsoft.com/office/powerpoint/2010/main" val="13334723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a:extLst>
              <a:ext uri="{FF2B5EF4-FFF2-40B4-BE49-F238E27FC236}">
                <a16:creationId xmlns:a16="http://schemas.microsoft.com/office/drawing/2014/main" id="{8FA0B18A-712C-4D19-8BE2-926FD34937A6}"/>
              </a:ext>
            </a:extLst>
          </p:cNvPr>
          <p:cNvGraphicFramePr>
            <a:graphicFrameLocks noGrp="1"/>
          </p:cNvGraphicFramePr>
          <p:nvPr>
            <p:extLst>
              <p:ext uri="{D42A27DB-BD31-4B8C-83A1-F6EECF244321}">
                <p14:modId xmlns:p14="http://schemas.microsoft.com/office/powerpoint/2010/main" val="1243001648"/>
              </p:ext>
            </p:extLst>
          </p:nvPr>
        </p:nvGraphicFramePr>
        <p:xfrm>
          <a:off x="1293862" y="836712"/>
          <a:ext cx="7560840" cy="5913120"/>
        </p:xfrm>
        <a:graphic>
          <a:graphicData uri="http://schemas.openxmlformats.org/drawingml/2006/table">
            <a:tbl>
              <a:tblPr firstRow="1" firstCol="1" bandRow="1"/>
              <a:tblGrid>
                <a:gridCol w="6173530">
                  <a:extLst>
                    <a:ext uri="{9D8B030D-6E8A-4147-A177-3AD203B41FA5}">
                      <a16:colId xmlns:a16="http://schemas.microsoft.com/office/drawing/2014/main" val="172258417"/>
                    </a:ext>
                  </a:extLst>
                </a:gridCol>
                <a:gridCol w="1387310">
                  <a:extLst>
                    <a:ext uri="{9D8B030D-6E8A-4147-A177-3AD203B41FA5}">
                      <a16:colId xmlns:a16="http://schemas.microsoft.com/office/drawing/2014/main" val="4108471119"/>
                    </a:ext>
                  </a:extLst>
                </a:gridCol>
              </a:tblGrid>
              <a:tr h="683538">
                <a:tc>
                  <a:txBody>
                    <a:bodyPr/>
                    <a:lstStyle/>
                    <a:p>
                      <a:pPr algn="ctr">
                        <a:spcAft>
                          <a:spcPts val="0"/>
                        </a:spcAft>
                      </a:pPr>
                      <a:r>
                        <a:rPr lang="es-ES" sz="1600" b="1" dirty="0">
                          <a:solidFill>
                            <a:srgbClr val="FFFFFF"/>
                          </a:solidFill>
                          <a:effectLst/>
                          <a:latin typeface="Arial Narrow" panose="020B0606020202030204" pitchFamily="34" charset="0"/>
                          <a:ea typeface="Times New Roman" panose="02020603050405020304" pitchFamily="18" charset="0"/>
                          <a:cs typeface="Arial" panose="020B0604020202020204" pitchFamily="34" charset="0"/>
                        </a:rPr>
                        <a:t>Consideraciones generales</a:t>
                      </a:r>
                      <a:endParaRPr lang="es-ES" sz="1800" dirty="0">
                        <a:effectLst/>
                        <a:latin typeface="Times New Roman" panose="02020603050405020304" pitchFamily="18" charset="0"/>
                        <a:ea typeface="Times New Roman" panose="02020603050405020304" pitchFamily="18" charset="0"/>
                      </a:endParaRPr>
                    </a:p>
                  </a:txBody>
                  <a:tcPr marL="68580" marR="68580" marT="0" marB="0" anchor="ctr">
                    <a:lnL w="19050" cap="flat" cmpd="sng" algn="ctr">
                      <a:solidFill>
                        <a:srgbClr val="595959"/>
                      </a:solidFill>
                      <a:prstDash val="solid"/>
                      <a:round/>
                      <a:headEnd type="none" w="med" len="med"/>
                      <a:tailEnd type="none" w="med" len="med"/>
                    </a:lnL>
                    <a:lnR w="19050" cap="flat" cmpd="sng" algn="ctr">
                      <a:solidFill>
                        <a:srgbClr val="595959"/>
                      </a:solidFill>
                      <a:prstDash val="solid"/>
                      <a:round/>
                      <a:headEnd type="none" w="med" len="med"/>
                      <a:tailEnd type="none" w="med" len="med"/>
                    </a:lnR>
                    <a:lnT w="19050" cap="flat" cmpd="sng" algn="ctr">
                      <a:solidFill>
                        <a:srgbClr val="595959"/>
                      </a:solidFill>
                      <a:prstDash val="solid"/>
                      <a:round/>
                      <a:headEnd type="none" w="med" len="med"/>
                      <a:tailEnd type="none" w="med" len="med"/>
                    </a:lnT>
                    <a:lnB w="19050" cap="flat" cmpd="sng" algn="ctr">
                      <a:solidFill>
                        <a:srgbClr val="595959"/>
                      </a:solidFill>
                      <a:prstDash val="solid"/>
                      <a:round/>
                      <a:headEnd type="none" w="med" len="med"/>
                      <a:tailEnd type="none" w="med" len="med"/>
                    </a:lnB>
                    <a:solidFill>
                      <a:srgbClr val="EF3340"/>
                    </a:solidFill>
                  </a:tcPr>
                </a:tc>
                <a:tc>
                  <a:txBody>
                    <a:bodyPr/>
                    <a:lstStyle/>
                    <a:p>
                      <a:pPr algn="ctr">
                        <a:spcAft>
                          <a:spcPts val="0"/>
                        </a:spcAft>
                      </a:pPr>
                      <a:r>
                        <a:rPr lang="es-ES" sz="1600" b="1" dirty="0">
                          <a:solidFill>
                            <a:srgbClr val="FFFFFF"/>
                          </a:solidFill>
                          <a:effectLst/>
                          <a:latin typeface="Arial Narrow" panose="020B0606020202030204" pitchFamily="34" charset="0"/>
                          <a:ea typeface="Times New Roman" panose="02020603050405020304" pitchFamily="18" charset="0"/>
                          <a:cs typeface="Arial" panose="020B0604020202020204" pitchFamily="34" charset="0"/>
                        </a:rPr>
                        <a:t>Riesgo potencial de teratogenia (*)</a:t>
                      </a:r>
                      <a:endParaRPr lang="es-ES" sz="1800" dirty="0">
                        <a:effectLst/>
                        <a:latin typeface="Times New Roman" panose="02020603050405020304" pitchFamily="18" charset="0"/>
                        <a:ea typeface="Times New Roman" panose="02020603050405020304" pitchFamily="18" charset="0"/>
                      </a:endParaRPr>
                    </a:p>
                  </a:txBody>
                  <a:tcPr marL="68580" marR="68580" marT="0" marB="0">
                    <a:lnL w="19050" cap="flat" cmpd="sng" algn="ctr">
                      <a:solidFill>
                        <a:srgbClr val="595959"/>
                      </a:solidFill>
                      <a:prstDash val="solid"/>
                      <a:round/>
                      <a:headEnd type="none" w="med" len="med"/>
                      <a:tailEnd type="none" w="med" len="med"/>
                    </a:lnL>
                    <a:lnR w="19050" cap="flat" cmpd="sng" algn="ctr">
                      <a:solidFill>
                        <a:srgbClr val="595959"/>
                      </a:solidFill>
                      <a:prstDash val="solid"/>
                      <a:round/>
                      <a:headEnd type="none" w="med" len="med"/>
                      <a:tailEnd type="none" w="med" len="med"/>
                    </a:lnR>
                    <a:lnT w="19050" cap="flat" cmpd="sng" algn="ctr">
                      <a:solidFill>
                        <a:srgbClr val="595959"/>
                      </a:solidFill>
                      <a:prstDash val="solid"/>
                      <a:round/>
                      <a:headEnd type="none" w="med" len="med"/>
                      <a:tailEnd type="none" w="med" len="med"/>
                    </a:lnT>
                    <a:lnB w="19050" cap="flat" cmpd="sng" algn="ctr">
                      <a:solidFill>
                        <a:srgbClr val="595959"/>
                      </a:solidFill>
                      <a:prstDash val="solid"/>
                      <a:round/>
                      <a:headEnd type="none" w="med" len="med"/>
                      <a:tailEnd type="none" w="med" len="med"/>
                    </a:lnB>
                    <a:solidFill>
                      <a:srgbClr val="EF3340"/>
                    </a:solidFill>
                  </a:tcPr>
                </a:tc>
                <a:extLst>
                  <a:ext uri="{0D108BD9-81ED-4DB2-BD59-A6C34878D82A}">
                    <a16:rowId xmlns:a16="http://schemas.microsoft.com/office/drawing/2014/main" val="116100266"/>
                  </a:ext>
                </a:extLst>
              </a:tr>
              <a:tr h="227846">
                <a:tc gridSpan="2">
                  <a:txBody>
                    <a:bodyPr/>
                    <a:lstStyle/>
                    <a:p>
                      <a:pPr algn="ctr">
                        <a:spcAft>
                          <a:spcPts val="0"/>
                        </a:spcAft>
                      </a:pPr>
                      <a:r>
                        <a:rPr lang="es-ES" sz="1600" b="1">
                          <a:effectLst/>
                          <a:latin typeface="Arial Narrow" panose="020B0606020202030204" pitchFamily="34" charset="0"/>
                          <a:ea typeface="Times New Roman" panose="02020603050405020304" pitchFamily="18" charset="0"/>
                          <a:cs typeface="Arial" panose="020B0604020202020204" pitchFamily="34" charset="0"/>
                        </a:rPr>
                        <a:t>Piridoxina (vitamina B6)</a:t>
                      </a:r>
                      <a:endParaRPr lang="es-ES" sz="1800">
                        <a:effectLst/>
                        <a:latin typeface="Times New Roman" panose="02020603050405020304" pitchFamily="18" charset="0"/>
                        <a:ea typeface="Times New Roman" panose="02020603050405020304" pitchFamily="18" charset="0"/>
                      </a:endParaRPr>
                    </a:p>
                  </a:txBody>
                  <a:tcPr marL="68580" marR="68580" marT="0" marB="0" anchor="ctr">
                    <a:lnL w="19050" cap="flat" cmpd="sng" algn="ctr">
                      <a:solidFill>
                        <a:srgbClr val="595959"/>
                      </a:solidFill>
                      <a:prstDash val="solid"/>
                      <a:round/>
                      <a:headEnd type="none" w="med" len="med"/>
                      <a:tailEnd type="none" w="med" len="med"/>
                    </a:lnL>
                    <a:lnR w="19050" cap="flat" cmpd="sng" algn="ctr">
                      <a:solidFill>
                        <a:srgbClr val="595959"/>
                      </a:solidFill>
                      <a:prstDash val="solid"/>
                      <a:round/>
                      <a:headEnd type="none" w="med" len="med"/>
                      <a:tailEnd type="none" w="med" len="med"/>
                    </a:lnR>
                    <a:lnT w="19050" cap="flat" cmpd="sng" algn="ctr">
                      <a:solidFill>
                        <a:srgbClr val="595959"/>
                      </a:solidFill>
                      <a:prstDash val="solid"/>
                      <a:round/>
                      <a:headEnd type="none" w="med" len="med"/>
                      <a:tailEnd type="none" w="med" len="med"/>
                    </a:lnT>
                    <a:lnB w="19050" cap="flat" cmpd="sng" algn="ctr">
                      <a:solidFill>
                        <a:srgbClr val="595959"/>
                      </a:solidFill>
                      <a:prstDash val="solid"/>
                      <a:round/>
                      <a:headEnd type="none" w="med" len="med"/>
                      <a:tailEnd type="none" w="med" len="med"/>
                    </a:lnB>
                    <a:solidFill>
                      <a:srgbClr val="FFE1E1"/>
                    </a:solidFill>
                  </a:tcPr>
                </a:tc>
                <a:tc hMerge="1">
                  <a:txBody>
                    <a:bodyPr/>
                    <a:lstStyle/>
                    <a:p>
                      <a:pPr algn="ctr">
                        <a:spcAft>
                          <a:spcPts val="0"/>
                        </a:spcAft>
                      </a:pPr>
                      <a:endParaRPr lang="es-ES" sz="1400">
                        <a:effectLst/>
                        <a:latin typeface="Times New Roman" panose="02020603050405020304" pitchFamily="18" charset="0"/>
                        <a:ea typeface="Times New Roman" panose="02020603050405020304" pitchFamily="18" charset="0"/>
                      </a:endParaRPr>
                    </a:p>
                  </a:txBody>
                  <a:tcPr marL="68580" marR="68580" marT="0" marB="0" anchor="ctr">
                    <a:lnL w="19050" cap="flat" cmpd="sng" algn="ctr">
                      <a:solidFill>
                        <a:srgbClr val="595959"/>
                      </a:solidFill>
                      <a:prstDash val="solid"/>
                      <a:round/>
                      <a:headEnd type="none" w="med" len="med"/>
                      <a:tailEnd type="none" w="med" len="med"/>
                    </a:lnL>
                    <a:lnR w="19050" cap="flat" cmpd="sng" algn="ctr">
                      <a:solidFill>
                        <a:srgbClr val="595959"/>
                      </a:solidFill>
                      <a:prstDash val="solid"/>
                      <a:round/>
                      <a:headEnd type="none" w="med" len="med"/>
                      <a:tailEnd type="none" w="med" len="med"/>
                    </a:lnR>
                    <a:lnT w="19050" cap="flat" cmpd="sng" algn="ctr">
                      <a:solidFill>
                        <a:srgbClr val="595959"/>
                      </a:solidFill>
                      <a:prstDash val="solid"/>
                      <a:round/>
                      <a:headEnd type="none" w="med" len="med"/>
                      <a:tailEnd type="none" w="med" len="med"/>
                    </a:lnT>
                    <a:lnB w="19050" cap="flat" cmpd="sng" algn="ctr">
                      <a:solidFill>
                        <a:srgbClr val="595959"/>
                      </a:solidFill>
                      <a:prstDash val="solid"/>
                      <a:round/>
                      <a:headEnd type="none" w="med" len="med"/>
                      <a:tailEnd type="none" w="med" len="med"/>
                    </a:lnB>
                    <a:solidFill>
                      <a:srgbClr val="FFE1E1"/>
                    </a:solidFill>
                  </a:tcPr>
                </a:tc>
                <a:extLst>
                  <a:ext uri="{0D108BD9-81ED-4DB2-BD59-A6C34878D82A}">
                    <a16:rowId xmlns:a16="http://schemas.microsoft.com/office/drawing/2014/main" val="2596353847"/>
                  </a:ext>
                </a:extLst>
              </a:tr>
              <a:tr h="455692">
                <a:tc>
                  <a:txBody>
                    <a:bodyPr/>
                    <a:lstStyle/>
                    <a:p>
                      <a:pPr>
                        <a:spcAft>
                          <a:spcPts val="0"/>
                        </a:spcAft>
                      </a:pPr>
                      <a:r>
                        <a:rPr lang="es-ES" sz="1600" dirty="0">
                          <a:effectLst/>
                          <a:latin typeface="Arial Narrow" panose="020B0606020202030204" pitchFamily="34" charset="0"/>
                          <a:ea typeface="Times New Roman" panose="02020603050405020304" pitchFamily="18" charset="0"/>
                          <a:cs typeface="Arial" panose="020B0604020202020204" pitchFamily="34" charset="0"/>
                        </a:rPr>
                        <a:t>Puede aliviar en las etapas iniciales de la gestación, incluso antes de la fecundación, pudiendo prevenir la aparición de hiperémesis gravídica.</a:t>
                      </a:r>
                      <a:endParaRPr lang="es-ES" sz="1800" dirty="0">
                        <a:effectLst/>
                        <a:latin typeface="Times New Roman" panose="02020603050405020304" pitchFamily="18" charset="0"/>
                        <a:ea typeface="Times New Roman" panose="02020603050405020304" pitchFamily="18" charset="0"/>
                      </a:endParaRPr>
                    </a:p>
                  </a:txBody>
                  <a:tcPr marL="68580" marR="68580" marT="0" marB="0" anchor="ctr">
                    <a:lnL w="19050" cap="flat" cmpd="sng" algn="ctr">
                      <a:solidFill>
                        <a:srgbClr val="595959"/>
                      </a:solidFill>
                      <a:prstDash val="solid"/>
                      <a:round/>
                      <a:headEnd type="none" w="med" len="med"/>
                      <a:tailEnd type="none" w="med" len="med"/>
                    </a:lnL>
                    <a:lnR w="19050" cap="flat" cmpd="sng" algn="ctr">
                      <a:solidFill>
                        <a:srgbClr val="595959"/>
                      </a:solidFill>
                      <a:prstDash val="solid"/>
                      <a:round/>
                      <a:headEnd type="none" w="med" len="med"/>
                      <a:tailEnd type="none" w="med" len="med"/>
                    </a:lnR>
                    <a:lnT w="19050" cap="flat" cmpd="sng" algn="ctr">
                      <a:solidFill>
                        <a:srgbClr val="595959"/>
                      </a:solidFill>
                      <a:prstDash val="solid"/>
                      <a:round/>
                      <a:headEnd type="none" w="med" len="med"/>
                      <a:tailEnd type="none" w="med" len="med"/>
                    </a:lnT>
                    <a:lnB w="19050" cap="flat" cmpd="sng" algn="ctr">
                      <a:solidFill>
                        <a:srgbClr val="595959"/>
                      </a:solidFill>
                      <a:prstDash val="solid"/>
                      <a:round/>
                      <a:headEnd type="none" w="med" len="med"/>
                      <a:tailEnd type="none" w="med" len="med"/>
                    </a:lnB>
                    <a:solidFill>
                      <a:srgbClr val="F2F2F2"/>
                    </a:solidFill>
                  </a:tcPr>
                </a:tc>
                <a:tc>
                  <a:txBody>
                    <a:bodyPr/>
                    <a:lstStyle/>
                    <a:p>
                      <a:pPr>
                        <a:spcAft>
                          <a:spcPts val="0"/>
                        </a:spcAft>
                      </a:pPr>
                      <a:r>
                        <a:rPr lang="es-ES" sz="1600" b="1" dirty="0">
                          <a:effectLst/>
                          <a:latin typeface="Arial Narrow" panose="020B0606020202030204" pitchFamily="34" charset="0"/>
                          <a:ea typeface="Times New Roman" panose="02020603050405020304" pitchFamily="18" charset="0"/>
                          <a:cs typeface="Arial" panose="020B0604020202020204" pitchFamily="34" charset="0"/>
                        </a:rPr>
                        <a:t>(1):</a:t>
                      </a:r>
                      <a:r>
                        <a:rPr lang="es-ES" sz="1600" dirty="0">
                          <a:effectLst/>
                          <a:latin typeface="Arial Narrow" panose="020B0606020202030204" pitchFamily="34" charset="0"/>
                          <a:ea typeface="Times New Roman" panose="02020603050405020304" pitchFamily="18" charset="0"/>
                          <a:cs typeface="Arial" panose="020B0604020202020204" pitchFamily="34" charset="0"/>
                        </a:rPr>
                        <a:t> piridoxina.</a:t>
                      </a:r>
                      <a:endParaRPr lang="es-ES" sz="1800" dirty="0">
                        <a:effectLst/>
                        <a:latin typeface="Times New Roman" panose="02020603050405020304" pitchFamily="18" charset="0"/>
                        <a:ea typeface="Times New Roman" panose="02020603050405020304" pitchFamily="18" charset="0"/>
                      </a:endParaRPr>
                    </a:p>
                  </a:txBody>
                  <a:tcPr marL="68580" marR="68580" marT="0" marB="0" anchor="ctr">
                    <a:lnL w="19050" cap="flat" cmpd="sng" algn="ctr">
                      <a:solidFill>
                        <a:srgbClr val="595959"/>
                      </a:solidFill>
                      <a:prstDash val="solid"/>
                      <a:round/>
                      <a:headEnd type="none" w="med" len="med"/>
                      <a:tailEnd type="none" w="med" len="med"/>
                    </a:lnL>
                    <a:lnR w="19050" cap="flat" cmpd="sng" algn="ctr">
                      <a:solidFill>
                        <a:srgbClr val="595959"/>
                      </a:solidFill>
                      <a:prstDash val="solid"/>
                      <a:round/>
                      <a:headEnd type="none" w="med" len="med"/>
                      <a:tailEnd type="none" w="med" len="med"/>
                    </a:lnR>
                    <a:lnT w="19050" cap="flat" cmpd="sng" algn="ctr">
                      <a:solidFill>
                        <a:srgbClr val="595959"/>
                      </a:solidFill>
                      <a:prstDash val="solid"/>
                      <a:round/>
                      <a:headEnd type="none" w="med" len="med"/>
                      <a:tailEnd type="none" w="med" len="med"/>
                    </a:lnT>
                    <a:lnB w="19050" cap="flat" cmpd="sng" algn="ctr">
                      <a:solidFill>
                        <a:srgbClr val="595959"/>
                      </a:solidFill>
                      <a:prstDash val="solid"/>
                      <a:round/>
                      <a:headEnd type="none" w="med" len="med"/>
                      <a:tailEnd type="none" w="med" len="med"/>
                    </a:lnB>
                    <a:solidFill>
                      <a:srgbClr val="F2F2F2"/>
                    </a:solidFill>
                  </a:tcPr>
                </a:tc>
                <a:extLst>
                  <a:ext uri="{0D108BD9-81ED-4DB2-BD59-A6C34878D82A}">
                    <a16:rowId xmlns:a16="http://schemas.microsoft.com/office/drawing/2014/main" val="1803831693"/>
                  </a:ext>
                </a:extLst>
              </a:tr>
              <a:tr h="227846">
                <a:tc gridSpan="2">
                  <a:txBody>
                    <a:bodyPr/>
                    <a:lstStyle/>
                    <a:p>
                      <a:pPr algn="ctr">
                        <a:spcAft>
                          <a:spcPts val="0"/>
                        </a:spcAft>
                      </a:pPr>
                      <a:r>
                        <a:rPr lang="es-ES" sz="1600" b="1">
                          <a:effectLst/>
                          <a:latin typeface="Arial Narrow" panose="020B0606020202030204" pitchFamily="34" charset="0"/>
                          <a:ea typeface="Times New Roman" panose="02020603050405020304" pitchFamily="18" charset="0"/>
                          <a:cs typeface="Arial" panose="020B0604020202020204" pitchFamily="34" charset="0"/>
                        </a:rPr>
                        <a:t>Antihistamínicos H1</a:t>
                      </a:r>
                      <a:endParaRPr lang="es-ES" sz="1800">
                        <a:effectLst/>
                        <a:latin typeface="Times New Roman" panose="02020603050405020304" pitchFamily="18" charset="0"/>
                        <a:ea typeface="Times New Roman" panose="02020603050405020304" pitchFamily="18" charset="0"/>
                      </a:endParaRPr>
                    </a:p>
                  </a:txBody>
                  <a:tcPr marL="68580" marR="68580" marT="0" marB="0" anchor="ctr">
                    <a:lnL w="19050" cap="flat" cmpd="sng" algn="ctr">
                      <a:solidFill>
                        <a:srgbClr val="595959"/>
                      </a:solidFill>
                      <a:prstDash val="solid"/>
                      <a:round/>
                      <a:headEnd type="none" w="med" len="med"/>
                      <a:tailEnd type="none" w="med" len="med"/>
                    </a:lnL>
                    <a:lnR w="19050" cap="flat" cmpd="sng" algn="ctr">
                      <a:solidFill>
                        <a:srgbClr val="595959"/>
                      </a:solidFill>
                      <a:prstDash val="solid"/>
                      <a:round/>
                      <a:headEnd type="none" w="med" len="med"/>
                      <a:tailEnd type="none" w="med" len="med"/>
                    </a:lnR>
                    <a:lnT w="19050" cap="flat" cmpd="sng" algn="ctr">
                      <a:solidFill>
                        <a:srgbClr val="595959"/>
                      </a:solidFill>
                      <a:prstDash val="solid"/>
                      <a:round/>
                      <a:headEnd type="none" w="med" len="med"/>
                      <a:tailEnd type="none" w="med" len="med"/>
                    </a:lnT>
                    <a:lnB w="19050" cap="flat" cmpd="sng" algn="ctr">
                      <a:solidFill>
                        <a:srgbClr val="595959"/>
                      </a:solidFill>
                      <a:prstDash val="solid"/>
                      <a:round/>
                      <a:headEnd type="none" w="med" len="med"/>
                      <a:tailEnd type="none" w="med" len="med"/>
                    </a:lnB>
                    <a:solidFill>
                      <a:srgbClr val="FFE1E1"/>
                    </a:solidFill>
                  </a:tcPr>
                </a:tc>
                <a:tc hMerge="1">
                  <a:txBody>
                    <a:bodyPr/>
                    <a:lstStyle/>
                    <a:p>
                      <a:pPr algn="ctr">
                        <a:spcAft>
                          <a:spcPts val="0"/>
                        </a:spcAft>
                      </a:pPr>
                      <a:endParaRPr lang="es-ES" sz="1400">
                        <a:effectLst/>
                        <a:latin typeface="Times New Roman" panose="02020603050405020304" pitchFamily="18" charset="0"/>
                        <a:ea typeface="Times New Roman" panose="02020603050405020304" pitchFamily="18" charset="0"/>
                      </a:endParaRPr>
                    </a:p>
                  </a:txBody>
                  <a:tcPr marL="68580" marR="68580" marT="0" marB="0" anchor="ctr">
                    <a:lnL w="19050" cap="flat" cmpd="sng" algn="ctr">
                      <a:solidFill>
                        <a:srgbClr val="595959"/>
                      </a:solidFill>
                      <a:prstDash val="solid"/>
                      <a:round/>
                      <a:headEnd type="none" w="med" len="med"/>
                      <a:tailEnd type="none" w="med" len="med"/>
                    </a:lnL>
                    <a:lnR w="19050" cap="flat" cmpd="sng" algn="ctr">
                      <a:solidFill>
                        <a:srgbClr val="595959"/>
                      </a:solidFill>
                      <a:prstDash val="solid"/>
                      <a:round/>
                      <a:headEnd type="none" w="med" len="med"/>
                      <a:tailEnd type="none" w="med" len="med"/>
                    </a:lnR>
                    <a:lnT w="19050" cap="flat" cmpd="sng" algn="ctr">
                      <a:solidFill>
                        <a:srgbClr val="595959"/>
                      </a:solidFill>
                      <a:prstDash val="solid"/>
                      <a:round/>
                      <a:headEnd type="none" w="med" len="med"/>
                      <a:tailEnd type="none" w="med" len="med"/>
                    </a:lnT>
                    <a:lnB w="19050" cap="flat" cmpd="sng" algn="ctr">
                      <a:solidFill>
                        <a:srgbClr val="595959"/>
                      </a:solidFill>
                      <a:prstDash val="solid"/>
                      <a:round/>
                      <a:headEnd type="none" w="med" len="med"/>
                      <a:tailEnd type="none" w="med" len="med"/>
                    </a:lnB>
                    <a:solidFill>
                      <a:srgbClr val="FFE1E1"/>
                    </a:solidFill>
                  </a:tcPr>
                </a:tc>
                <a:extLst>
                  <a:ext uri="{0D108BD9-81ED-4DB2-BD59-A6C34878D82A}">
                    <a16:rowId xmlns:a16="http://schemas.microsoft.com/office/drawing/2014/main" val="353949484"/>
                  </a:ext>
                </a:extLst>
              </a:tr>
              <a:tr h="1139230">
                <a:tc>
                  <a:txBody>
                    <a:bodyPr/>
                    <a:lstStyle/>
                    <a:p>
                      <a:pPr>
                        <a:spcAft>
                          <a:spcPts val="0"/>
                        </a:spcAft>
                      </a:pPr>
                      <a:r>
                        <a:rPr lang="es-ES" sz="1600" dirty="0">
                          <a:effectLst/>
                          <a:latin typeface="Arial Narrow" panose="020B0606020202030204" pitchFamily="34" charset="0"/>
                          <a:ea typeface="Times New Roman" panose="02020603050405020304" pitchFamily="18" charset="0"/>
                          <a:cs typeface="Arial" panose="020B0604020202020204" pitchFamily="34" charset="0"/>
                        </a:rPr>
                        <a:t>La doxilamina en combinación con piridoxina constituye la primera línea de tratamiento. Los antihistamínicos han demostrado su eficacia y no han mostrado efectos adversos sobre el feto ni sobre la madre.</a:t>
                      </a:r>
                      <a:endParaRPr lang="es-ES" sz="1800" dirty="0">
                        <a:effectLst/>
                        <a:latin typeface="Times New Roman" panose="02020603050405020304" pitchFamily="18" charset="0"/>
                        <a:ea typeface="Times New Roman" panose="02020603050405020304" pitchFamily="18" charset="0"/>
                      </a:endParaRPr>
                    </a:p>
                  </a:txBody>
                  <a:tcPr marL="68580" marR="68580" marT="0" marB="0" anchor="ctr">
                    <a:lnL w="19050" cap="flat" cmpd="sng" algn="ctr">
                      <a:solidFill>
                        <a:srgbClr val="595959"/>
                      </a:solidFill>
                      <a:prstDash val="solid"/>
                      <a:round/>
                      <a:headEnd type="none" w="med" len="med"/>
                      <a:tailEnd type="none" w="med" len="med"/>
                    </a:lnL>
                    <a:lnR w="19050" cap="flat" cmpd="sng" algn="ctr">
                      <a:solidFill>
                        <a:srgbClr val="595959"/>
                      </a:solidFill>
                      <a:prstDash val="solid"/>
                      <a:round/>
                      <a:headEnd type="none" w="med" len="med"/>
                      <a:tailEnd type="none" w="med" len="med"/>
                    </a:lnR>
                    <a:lnT w="19050" cap="flat" cmpd="sng" algn="ctr">
                      <a:solidFill>
                        <a:srgbClr val="595959"/>
                      </a:solidFill>
                      <a:prstDash val="solid"/>
                      <a:round/>
                      <a:headEnd type="none" w="med" len="med"/>
                      <a:tailEnd type="none" w="med" len="med"/>
                    </a:lnT>
                    <a:lnB w="19050" cap="flat" cmpd="sng" algn="ctr">
                      <a:solidFill>
                        <a:srgbClr val="595959"/>
                      </a:solidFill>
                      <a:prstDash val="solid"/>
                      <a:round/>
                      <a:headEnd type="none" w="med" len="med"/>
                      <a:tailEnd type="none" w="med" len="med"/>
                    </a:lnB>
                    <a:solidFill>
                      <a:srgbClr val="F2F2F2"/>
                    </a:solidFill>
                  </a:tcPr>
                </a:tc>
                <a:tc>
                  <a:txBody>
                    <a:bodyPr/>
                    <a:lstStyle/>
                    <a:p>
                      <a:pPr>
                        <a:spcAft>
                          <a:spcPts val="0"/>
                        </a:spcAft>
                      </a:pPr>
                      <a:r>
                        <a:rPr lang="es-ES" sz="1600" b="1" dirty="0">
                          <a:effectLst/>
                          <a:latin typeface="Arial Narrow" panose="020B0606020202030204" pitchFamily="34" charset="0"/>
                          <a:ea typeface="Times New Roman" panose="02020603050405020304" pitchFamily="18" charset="0"/>
                          <a:cs typeface="Arial" panose="020B0604020202020204" pitchFamily="34" charset="0"/>
                        </a:rPr>
                        <a:t>(2)</a:t>
                      </a:r>
                      <a:r>
                        <a:rPr lang="es-ES" sz="1600" dirty="0">
                          <a:effectLst/>
                          <a:latin typeface="Arial Narrow" panose="020B0606020202030204" pitchFamily="34" charset="0"/>
                          <a:ea typeface="Times New Roman" panose="02020603050405020304" pitchFamily="18" charset="0"/>
                          <a:cs typeface="Arial" panose="020B0604020202020204" pitchFamily="34" charset="0"/>
                        </a:rPr>
                        <a:t>: difenhidramina, dimenhidrinato.</a:t>
                      </a:r>
                      <a:endParaRPr lang="es-ES" sz="1800" dirty="0">
                        <a:effectLst/>
                        <a:latin typeface="Times New Roman" panose="02020603050405020304" pitchFamily="18" charset="0"/>
                        <a:ea typeface="Times New Roman" panose="02020603050405020304" pitchFamily="18" charset="0"/>
                      </a:endParaRPr>
                    </a:p>
                    <a:p>
                      <a:pPr>
                        <a:spcAft>
                          <a:spcPts val="0"/>
                        </a:spcAft>
                      </a:pPr>
                      <a:r>
                        <a:rPr lang="es-ES" sz="1600" b="1" dirty="0">
                          <a:effectLst/>
                          <a:latin typeface="Arial Narrow" panose="020B0606020202030204" pitchFamily="34" charset="0"/>
                          <a:ea typeface="Times New Roman" panose="02020603050405020304" pitchFamily="18" charset="0"/>
                          <a:cs typeface="Arial" panose="020B0604020202020204" pitchFamily="34" charset="0"/>
                        </a:rPr>
                        <a:t>(ND)</a:t>
                      </a:r>
                      <a:r>
                        <a:rPr lang="es-ES" sz="1600" dirty="0">
                          <a:effectLst/>
                          <a:latin typeface="Arial Narrow" panose="020B0606020202030204" pitchFamily="34" charset="0"/>
                          <a:ea typeface="Times New Roman" panose="02020603050405020304" pitchFamily="18" charset="0"/>
                          <a:cs typeface="Arial" panose="020B0604020202020204" pitchFamily="34" charset="0"/>
                        </a:rPr>
                        <a:t>: doxilamina.</a:t>
                      </a:r>
                      <a:endParaRPr lang="es-ES" sz="1800" dirty="0">
                        <a:effectLst/>
                        <a:latin typeface="Times New Roman" panose="02020603050405020304" pitchFamily="18" charset="0"/>
                        <a:ea typeface="Times New Roman" panose="02020603050405020304" pitchFamily="18" charset="0"/>
                      </a:endParaRPr>
                    </a:p>
                  </a:txBody>
                  <a:tcPr marL="68580" marR="68580" marT="0" marB="0" anchor="ctr">
                    <a:lnL w="19050" cap="flat" cmpd="sng" algn="ctr">
                      <a:solidFill>
                        <a:srgbClr val="595959"/>
                      </a:solidFill>
                      <a:prstDash val="solid"/>
                      <a:round/>
                      <a:headEnd type="none" w="med" len="med"/>
                      <a:tailEnd type="none" w="med" len="med"/>
                    </a:lnL>
                    <a:lnR w="19050" cap="flat" cmpd="sng" algn="ctr">
                      <a:solidFill>
                        <a:srgbClr val="595959"/>
                      </a:solidFill>
                      <a:prstDash val="solid"/>
                      <a:round/>
                      <a:headEnd type="none" w="med" len="med"/>
                      <a:tailEnd type="none" w="med" len="med"/>
                    </a:lnR>
                    <a:lnT w="19050" cap="flat" cmpd="sng" algn="ctr">
                      <a:solidFill>
                        <a:srgbClr val="595959"/>
                      </a:solidFill>
                      <a:prstDash val="solid"/>
                      <a:round/>
                      <a:headEnd type="none" w="med" len="med"/>
                      <a:tailEnd type="none" w="med" len="med"/>
                    </a:lnT>
                    <a:lnB w="19050" cap="flat" cmpd="sng" algn="ctr">
                      <a:solidFill>
                        <a:srgbClr val="595959"/>
                      </a:solidFill>
                      <a:prstDash val="solid"/>
                      <a:round/>
                      <a:headEnd type="none" w="med" len="med"/>
                      <a:tailEnd type="none" w="med" len="med"/>
                    </a:lnB>
                    <a:solidFill>
                      <a:srgbClr val="F2F2F2"/>
                    </a:solidFill>
                  </a:tcPr>
                </a:tc>
                <a:extLst>
                  <a:ext uri="{0D108BD9-81ED-4DB2-BD59-A6C34878D82A}">
                    <a16:rowId xmlns:a16="http://schemas.microsoft.com/office/drawing/2014/main" val="668393874"/>
                  </a:ext>
                </a:extLst>
              </a:tr>
              <a:tr h="227846">
                <a:tc gridSpan="2">
                  <a:txBody>
                    <a:bodyPr/>
                    <a:lstStyle/>
                    <a:p>
                      <a:pPr algn="ctr">
                        <a:spcAft>
                          <a:spcPts val="0"/>
                        </a:spcAft>
                      </a:pPr>
                      <a:r>
                        <a:rPr lang="es-ES" sz="1600" b="1">
                          <a:effectLst/>
                          <a:latin typeface="Arial Narrow" panose="020B0606020202030204" pitchFamily="34" charset="0"/>
                          <a:ea typeface="Times New Roman" panose="02020603050405020304" pitchFamily="18" charset="0"/>
                          <a:cs typeface="Arial" panose="020B0604020202020204" pitchFamily="34" charset="0"/>
                        </a:rPr>
                        <a:t>Antagonistas dopaminérgicos</a:t>
                      </a:r>
                      <a:endParaRPr lang="es-ES" sz="1800">
                        <a:effectLst/>
                        <a:latin typeface="Times New Roman" panose="02020603050405020304" pitchFamily="18" charset="0"/>
                        <a:ea typeface="Times New Roman" panose="02020603050405020304" pitchFamily="18" charset="0"/>
                      </a:endParaRPr>
                    </a:p>
                  </a:txBody>
                  <a:tcPr marL="68580" marR="68580" marT="0" marB="0" anchor="ctr">
                    <a:lnL w="19050" cap="flat" cmpd="sng" algn="ctr">
                      <a:solidFill>
                        <a:srgbClr val="595959"/>
                      </a:solidFill>
                      <a:prstDash val="solid"/>
                      <a:round/>
                      <a:headEnd type="none" w="med" len="med"/>
                      <a:tailEnd type="none" w="med" len="med"/>
                    </a:lnL>
                    <a:lnR w="19050" cap="flat" cmpd="sng" algn="ctr">
                      <a:solidFill>
                        <a:srgbClr val="595959"/>
                      </a:solidFill>
                      <a:prstDash val="solid"/>
                      <a:round/>
                      <a:headEnd type="none" w="med" len="med"/>
                      <a:tailEnd type="none" w="med" len="med"/>
                    </a:lnR>
                    <a:lnT w="19050" cap="flat" cmpd="sng" algn="ctr">
                      <a:solidFill>
                        <a:srgbClr val="595959"/>
                      </a:solidFill>
                      <a:prstDash val="solid"/>
                      <a:round/>
                      <a:headEnd type="none" w="med" len="med"/>
                      <a:tailEnd type="none" w="med" len="med"/>
                    </a:lnT>
                    <a:lnB w="19050" cap="flat" cmpd="sng" algn="ctr">
                      <a:solidFill>
                        <a:srgbClr val="595959"/>
                      </a:solidFill>
                      <a:prstDash val="solid"/>
                      <a:round/>
                      <a:headEnd type="none" w="med" len="med"/>
                      <a:tailEnd type="none" w="med" len="med"/>
                    </a:lnB>
                    <a:solidFill>
                      <a:srgbClr val="FFE1E1"/>
                    </a:solidFill>
                  </a:tcPr>
                </a:tc>
                <a:tc hMerge="1">
                  <a:txBody>
                    <a:bodyPr/>
                    <a:lstStyle/>
                    <a:p>
                      <a:pPr algn="ctr">
                        <a:spcAft>
                          <a:spcPts val="0"/>
                        </a:spcAft>
                      </a:pPr>
                      <a:endParaRPr lang="es-ES" sz="1400">
                        <a:effectLst/>
                        <a:latin typeface="Times New Roman" panose="02020603050405020304" pitchFamily="18" charset="0"/>
                        <a:ea typeface="Times New Roman" panose="02020603050405020304" pitchFamily="18" charset="0"/>
                      </a:endParaRPr>
                    </a:p>
                  </a:txBody>
                  <a:tcPr marL="68580" marR="68580" marT="0" marB="0" anchor="ctr">
                    <a:lnL w="19050" cap="flat" cmpd="sng" algn="ctr">
                      <a:solidFill>
                        <a:srgbClr val="595959"/>
                      </a:solidFill>
                      <a:prstDash val="solid"/>
                      <a:round/>
                      <a:headEnd type="none" w="med" len="med"/>
                      <a:tailEnd type="none" w="med" len="med"/>
                    </a:lnL>
                    <a:lnR w="19050" cap="flat" cmpd="sng" algn="ctr">
                      <a:solidFill>
                        <a:srgbClr val="595959"/>
                      </a:solidFill>
                      <a:prstDash val="solid"/>
                      <a:round/>
                      <a:headEnd type="none" w="med" len="med"/>
                      <a:tailEnd type="none" w="med" len="med"/>
                    </a:lnR>
                    <a:lnT w="19050" cap="flat" cmpd="sng" algn="ctr">
                      <a:solidFill>
                        <a:srgbClr val="595959"/>
                      </a:solidFill>
                      <a:prstDash val="solid"/>
                      <a:round/>
                      <a:headEnd type="none" w="med" len="med"/>
                      <a:tailEnd type="none" w="med" len="med"/>
                    </a:lnT>
                    <a:lnB w="19050" cap="flat" cmpd="sng" algn="ctr">
                      <a:solidFill>
                        <a:srgbClr val="595959"/>
                      </a:solidFill>
                      <a:prstDash val="solid"/>
                      <a:round/>
                      <a:headEnd type="none" w="med" len="med"/>
                      <a:tailEnd type="none" w="med" len="med"/>
                    </a:lnB>
                    <a:solidFill>
                      <a:srgbClr val="FFE1E1"/>
                    </a:solidFill>
                  </a:tcPr>
                </a:tc>
                <a:extLst>
                  <a:ext uri="{0D108BD9-81ED-4DB2-BD59-A6C34878D82A}">
                    <a16:rowId xmlns:a16="http://schemas.microsoft.com/office/drawing/2014/main" val="2902503947"/>
                  </a:ext>
                </a:extLst>
              </a:tr>
              <a:tr h="1139230">
                <a:tc>
                  <a:txBody>
                    <a:bodyPr/>
                    <a:lstStyle/>
                    <a:p>
                      <a:pPr>
                        <a:spcAft>
                          <a:spcPts val="0"/>
                        </a:spcAft>
                      </a:pPr>
                      <a:r>
                        <a:rPr lang="es-ES" sz="1600" dirty="0">
                          <a:effectLst/>
                          <a:latin typeface="Arial Narrow" panose="020B0606020202030204" pitchFamily="34" charset="0"/>
                          <a:ea typeface="Times New Roman" panose="02020603050405020304" pitchFamily="18" charset="0"/>
                          <a:cs typeface="Arial" panose="020B0604020202020204" pitchFamily="34" charset="0"/>
                        </a:rPr>
                        <a:t>La metoclopramida puede producir efectos extrapiramidales, en determinadas mujeres. Debe evitarse al final del embarazo por riesgo de síndrome extrapiramidal en el recién nacido.     </a:t>
                      </a:r>
                      <a:endParaRPr lang="es-ES" sz="1800" dirty="0">
                        <a:effectLst/>
                        <a:latin typeface="Times New Roman" panose="02020603050405020304" pitchFamily="18" charset="0"/>
                        <a:ea typeface="Times New Roman" panose="02020603050405020304" pitchFamily="18" charset="0"/>
                      </a:endParaRPr>
                    </a:p>
                    <a:p>
                      <a:pPr>
                        <a:spcAft>
                          <a:spcPts val="0"/>
                        </a:spcAft>
                      </a:pPr>
                      <a:r>
                        <a:rPr lang="es-ES" sz="1600" dirty="0">
                          <a:effectLst/>
                          <a:latin typeface="Arial Narrow" panose="020B0606020202030204" pitchFamily="34" charset="0"/>
                          <a:ea typeface="Times New Roman" panose="02020603050405020304" pitchFamily="18" charset="0"/>
                          <a:cs typeface="Arial" panose="020B0604020202020204" pitchFamily="34" charset="0"/>
                        </a:rPr>
                        <a:t>La domperidona estimula la secreción de prolactina en la hipófisis por lo que, durante el embarazo, debe valorarse la relación beneficio/riesgo.</a:t>
                      </a:r>
                      <a:endParaRPr lang="es-ES" sz="1800" dirty="0">
                        <a:effectLst/>
                        <a:latin typeface="Times New Roman" panose="02020603050405020304" pitchFamily="18" charset="0"/>
                        <a:ea typeface="Times New Roman" panose="02020603050405020304" pitchFamily="18" charset="0"/>
                      </a:endParaRPr>
                    </a:p>
                  </a:txBody>
                  <a:tcPr marL="68580" marR="68580" marT="0" marB="0" anchor="ctr">
                    <a:lnL w="19050" cap="flat" cmpd="sng" algn="ctr">
                      <a:solidFill>
                        <a:srgbClr val="595959"/>
                      </a:solidFill>
                      <a:prstDash val="solid"/>
                      <a:round/>
                      <a:headEnd type="none" w="med" len="med"/>
                      <a:tailEnd type="none" w="med" len="med"/>
                    </a:lnL>
                    <a:lnR w="19050" cap="flat" cmpd="sng" algn="ctr">
                      <a:solidFill>
                        <a:srgbClr val="595959"/>
                      </a:solidFill>
                      <a:prstDash val="solid"/>
                      <a:round/>
                      <a:headEnd type="none" w="med" len="med"/>
                      <a:tailEnd type="none" w="med" len="med"/>
                    </a:lnR>
                    <a:lnT w="19050" cap="flat" cmpd="sng" algn="ctr">
                      <a:solidFill>
                        <a:srgbClr val="595959"/>
                      </a:solidFill>
                      <a:prstDash val="solid"/>
                      <a:round/>
                      <a:headEnd type="none" w="med" len="med"/>
                      <a:tailEnd type="none" w="med" len="med"/>
                    </a:lnT>
                    <a:lnB w="19050" cap="flat" cmpd="sng" algn="ctr">
                      <a:solidFill>
                        <a:srgbClr val="595959"/>
                      </a:solidFill>
                      <a:prstDash val="solid"/>
                      <a:round/>
                      <a:headEnd type="none" w="med" len="med"/>
                      <a:tailEnd type="none" w="med" len="med"/>
                    </a:lnB>
                    <a:solidFill>
                      <a:srgbClr val="F2F2F2"/>
                    </a:solidFill>
                  </a:tcPr>
                </a:tc>
                <a:tc>
                  <a:txBody>
                    <a:bodyPr/>
                    <a:lstStyle/>
                    <a:p>
                      <a:pPr>
                        <a:spcAft>
                          <a:spcPts val="0"/>
                        </a:spcAft>
                      </a:pPr>
                      <a:r>
                        <a:rPr lang="es-ES" sz="1600" b="1" dirty="0">
                          <a:effectLst/>
                          <a:latin typeface="Arial Narrow" panose="020B0606020202030204" pitchFamily="34" charset="0"/>
                          <a:ea typeface="Times New Roman" panose="02020603050405020304" pitchFamily="18" charset="0"/>
                          <a:cs typeface="Arial" panose="020B0604020202020204" pitchFamily="34" charset="0"/>
                        </a:rPr>
                        <a:t>(2): </a:t>
                      </a:r>
                      <a:r>
                        <a:rPr lang="es-ES" sz="1600" dirty="0">
                          <a:effectLst/>
                          <a:latin typeface="Arial Narrow" panose="020B0606020202030204" pitchFamily="34" charset="0"/>
                          <a:ea typeface="Times New Roman" panose="02020603050405020304" pitchFamily="18" charset="0"/>
                          <a:cs typeface="Arial" panose="020B0604020202020204" pitchFamily="34" charset="0"/>
                        </a:rPr>
                        <a:t>metoclopramida.</a:t>
                      </a:r>
                      <a:endParaRPr lang="es-ES" sz="1800" dirty="0">
                        <a:effectLst/>
                        <a:latin typeface="Times New Roman" panose="02020603050405020304" pitchFamily="18" charset="0"/>
                        <a:ea typeface="Times New Roman" panose="02020603050405020304" pitchFamily="18" charset="0"/>
                      </a:endParaRPr>
                    </a:p>
                    <a:p>
                      <a:pPr>
                        <a:spcAft>
                          <a:spcPts val="0"/>
                        </a:spcAft>
                      </a:pPr>
                      <a:r>
                        <a:rPr lang="es-ES" sz="1600" b="1" dirty="0">
                          <a:effectLst/>
                          <a:latin typeface="Arial Narrow" panose="020B0606020202030204" pitchFamily="34" charset="0"/>
                          <a:ea typeface="Times New Roman" panose="02020603050405020304" pitchFamily="18" charset="0"/>
                          <a:cs typeface="Arial" panose="020B0604020202020204" pitchFamily="34" charset="0"/>
                        </a:rPr>
                        <a:t>(ND)</a:t>
                      </a:r>
                      <a:r>
                        <a:rPr lang="es-ES" sz="1600" dirty="0">
                          <a:effectLst/>
                          <a:latin typeface="Arial Narrow" panose="020B0606020202030204" pitchFamily="34" charset="0"/>
                          <a:ea typeface="Times New Roman" panose="02020603050405020304" pitchFamily="18" charset="0"/>
                          <a:cs typeface="Arial" panose="020B0604020202020204" pitchFamily="34" charset="0"/>
                        </a:rPr>
                        <a:t>: domperidona.</a:t>
                      </a:r>
                      <a:endParaRPr lang="es-ES" sz="1800" dirty="0">
                        <a:effectLst/>
                        <a:latin typeface="Times New Roman" panose="02020603050405020304" pitchFamily="18" charset="0"/>
                        <a:ea typeface="Times New Roman" panose="02020603050405020304" pitchFamily="18" charset="0"/>
                      </a:endParaRPr>
                    </a:p>
                  </a:txBody>
                  <a:tcPr marL="68580" marR="68580" marT="0" marB="0" anchor="ctr">
                    <a:lnL w="19050" cap="flat" cmpd="sng" algn="ctr">
                      <a:solidFill>
                        <a:srgbClr val="595959"/>
                      </a:solidFill>
                      <a:prstDash val="solid"/>
                      <a:round/>
                      <a:headEnd type="none" w="med" len="med"/>
                      <a:tailEnd type="none" w="med" len="med"/>
                    </a:lnL>
                    <a:lnR w="19050" cap="flat" cmpd="sng" algn="ctr">
                      <a:solidFill>
                        <a:srgbClr val="595959"/>
                      </a:solidFill>
                      <a:prstDash val="solid"/>
                      <a:round/>
                      <a:headEnd type="none" w="med" len="med"/>
                      <a:tailEnd type="none" w="med" len="med"/>
                    </a:lnR>
                    <a:lnT w="19050" cap="flat" cmpd="sng" algn="ctr">
                      <a:solidFill>
                        <a:srgbClr val="595959"/>
                      </a:solidFill>
                      <a:prstDash val="solid"/>
                      <a:round/>
                      <a:headEnd type="none" w="med" len="med"/>
                      <a:tailEnd type="none" w="med" len="med"/>
                    </a:lnT>
                    <a:lnB w="19050" cap="flat" cmpd="sng" algn="ctr">
                      <a:solidFill>
                        <a:srgbClr val="595959"/>
                      </a:solidFill>
                      <a:prstDash val="solid"/>
                      <a:round/>
                      <a:headEnd type="none" w="med" len="med"/>
                      <a:tailEnd type="none" w="med" len="med"/>
                    </a:lnB>
                    <a:solidFill>
                      <a:srgbClr val="F2F2F2"/>
                    </a:solidFill>
                  </a:tcPr>
                </a:tc>
                <a:extLst>
                  <a:ext uri="{0D108BD9-81ED-4DB2-BD59-A6C34878D82A}">
                    <a16:rowId xmlns:a16="http://schemas.microsoft.com/office/drawing/2014/main" val="55399737"/>
                  </a:ext>
                </a:extLst>
              </a:tr>
              <a:tr h="227846">
                <a:tc gridSpan="2">
                  <a:txBody>
                    <a:bodyPr/>
                    <a:lstStyle/>
                    <a:p>
                      <a:pPr algn="ctr">
                        <a:spcAft>
                          <a:spcPts val="0"/>
                        </a:spcAft>
                      </a:pPr>
                      <a:r>
                        <a:rPr lang="es-ES" sz="1600" b="1">
                          <a:effectLst/>
                          <a:latin typeface="Arial Narrow" panose="020B0606020202030204" pitchFamily="34" charset="0"/>
                          <a:ea typeface="Times New Roman" panose="02020603050405020304" pitchFamily="18" charset="0"/>
                          <a:cs typeface="Arial" panose="020B0604020202020204" pitchFamily="34" charset="0"/>
                        </a:rPr>
                        <a:t>Agonista del receptor 5-HT3</a:t>
                      </a:r>
                      <a:endParaRPr lang="es-ES" sz="1800">
                        <a:effectLst/>
                        <a:latin typeface="Times New Roman" panose="02020603050405020304" pitchFamily="18" charset="0"/>
                        <a:ea typeface="Times New Roman" panose="02020603050405020304" pitchFamily="18" charset="0"/>
                      </a:endParaRPr>
                    </a:p>
                  </a:txBody>
                  <a:tcPr marL="68580" marR="68580" marT="0" marB="0" anchor="ctr">
                    <a:lnL w="19050" cap="flat" cmpd="sng" algn="ctr">
                      <a:solidFill>
                        <a:srgbClr val="595959"/>
                      </a:solidFill>
                      <a:prstDash val="solid"/>
                      <a:round/>
                      <a:headEnd type="none" w="med" len="med"/>
                      <a:tailEnd type="none" w="med" len="med"/>
                    </a:lnL>
                    <a:lnR w="19050" cap="flat" cmpd="sng" algn="ctr">
                      <a:solidFill>
                        <a:srgbClr val="595959"/>
                      </a:solidFill>
                      <a:prstDash val="solid"/>
                      <a:round/>
                      <a:headEnd type="none" w="med" len="med"/>
                      <a:tailEnd type="none" w="med" len="med"/>
                    </a:lnR>
                    <a:lnT w="19050" cap="flat" cmpd="sng" algn="ctr">
                      <a:solidFill>
                        <a:srgbClr val="595959"/>
                      </a:solidFill>
                      <a:prstDash val="solid"/>
                      <a:round/>
                      <a:headEnd type="none" w="med" len="med"/>
                      <a:tailEnd type="none" w="med" len="med"/>
                    </a:lnT>
                    <a:lnB w="19050" cap="flat" cmpd="sng" algn="ctr">
                      <a:solidFill>
                        <a:srgbClr val="595959"/>
                      </a:solidFill>
                      <a:prstDash val="solid"/>
                      <a:round/>
                      <a:headEnd type="none" w="med" len="med"/>
                      <a:tailEnd type="none" w="med" len="med"/>
                    </a:lnB>
                    <a:solidFill>
                      <a:srgbClr val="FFE1E1"/>
                    </a:solidFill>
                  </a:tcPr>
                </a:tc>
                <a:tc hMerge="1">
                  <a:txBody>
                    <a:bodyPr/>
                    <a:lstStyle/>
                    <a:p>
                      <a:pPr algn="ctr">
                        <a:spcAft>
                          <a:spcPts val="0"/>
                        </a:spcAft>
                      </a:pPr>
                      <a:endParaRPr lang="es-ES" sz="1400">
                        <a:effectLst/>
                        <a:latin typeface="Times New Roman" panose="02020603050405020304" pitchFamily="18" charset="0"/>
                        <a:ea typeface="Times New Roman" panose="02020603050405020304" pitchFamily="18" charset="0"/>
                      </a:endParaRPr>
                    </a:p>
                  </a:txBody>
                  <a:tcPr marL="68580" marR="68580" marT="0" marB="0" anchor="ctr">
                    <a:lnL w="19050" cap="flat" cmpd="sng" algn="ctr">
                      <a:solidFill>
                        <a:srgbClr val="595959"/>
                      </a:solidFill>
                      <a:prstDash val="solid"/>
                      <a:round/>
                      <a:headEnd type="none" w="med" len="med"/>
                      <a:tailEnd type="none" w="med" len="med"/>
                    </a:lnL>
                    <a:lnR w="19050" cap="flat" cmpd="sng" algn="ctr">
                      <a:solidFill>
                        <a:srgbClr val="595959"/>
                      </a:solidFill>
                      <a:prstDash val="solid"/>
                      <a:round/>
                      <a:headEnd type="none" w="med" len="med"/>
                      <a:tailEnd type="none" w="med" len="med"/>
                    </a:lnR>
                    <a:lnT w="19050" cap="flat" cmpd="sng" algn="ctr">
                      <a:solidFill>
                        <a:srgbClr val="595959"/>
                      </a:solidFill>
                      <a:prstDash val="solid"/>
                      <a:round/>
                      <a:headEnd type="none" w="med" len="med"/>
                      <a:tailEnd type="none" w="med" len="med"/>
                    </a:lnT>
                    <a:lnB w="19050" cap="flat" cmpd="sng" algn="ctr">
                      <a:solidFill>
                        <a:srgbClr val="595959"/>
                      </a:solidFill>
                      <a:prstDash val="solid"/>
                      <a:round/>
                      <a:headEnd type="none" w="med" len="med"/>
                      <a:tailEnd type="none" w="med" len="med"/>
                    </a:lnB>
                    <a:solidFill>
                      <a:srgbClr val="FFE1E1"/>
                    </a:solidFill>
                  </a:tcPr>
                </a:tc>
                <a:extLst>
                  <a:ext uri="{0D108BD9-81ED-4DB2-BD59-A6C34878D82A}">
                    <a16:rowId xmlns:a16="http://schemas.microsoft.com/office/drawing/2014/main" val="1888144114"/>
                  </a:ext>
                </a:extLst>
              </a:tr>
              <a:tr h="683538">
                <a:tc>
                  <a:txBody>
                    <a:bodyPr/>
                    <a:lstStyle/>
                    <a:p>
                      <a:pPr>
                        <a:spcAft>
                          <a:spcPts val="0"/>
                        </a:spcAft>
                      </a:pPr>
                      <a:r>
                        <a:rPr lang="es-ES" sz="1600" dirty="0">
                          <a:effectLst/>
                          <a:latin typeface="Arial Narrow" panose="020B0606020202030204" pitchFamily="34" charset="0"/>
                          <a:ea typeface="Times New Roman" panose="02020603050405020304" pitchFamily="18" charset="0"/>
                          <a:cs typeface="Arial" panose="020B0604020202020204" pitchFamily="34" charset="0"/>
                        </a:rPr>
                        <a:t>Utilizar con precaución por posibles efectos adversos cardiacos y por la asociación con malformaciones orofaciales, especialmente cuando se toman en el primer trimestre del embarazo.</a:t>
                      </a:r>
                      <a:endParaRPr lang="es-ES" sz="1800" dirty="0">
                        <a:effectLst/>
                        <a:latin typeface="Times New Roman" panose="02020603050405020304" pitchFamily="18" charset="0"/>
                        <a:ea typeface="Times New Roman" panose="02020603050405020304" pitchFamily="18" charset="0"/>
                      </a:endParaRPr>
                    </a:p>
                  </a:txBody>
                  <a:tcPr marL="68580" marR="68580" marT="0" marB="0" anchor="ctr">
                    <a:lnL w="19050" cap="flat" cmpd="sng" algn="ctr">
                      <a:solidFill>
                        <a:srgbClr val="595959"/>
                      </a:solidFill>
                      <a:prstDash val="solid"/>
                      <a:round/>
                      <a:headEnd type="none" w="med" len="med"/>
                      <a:tailEnd type="none" w="med" len="med"/>
                    </a:lnL>
                    <a:lnR w="19050" cap="flat" cmpd="sng" algn="ctr">
                      <a:solidFill>
                        <a:srgbClr val="595959"/>
                      </a:solidFill>
                      <a:prstDash val="solid"/>
                      <a:round/>
                      <a:headEnd type="none" w="med" len="med"/>
                      <a:tailEnd type="none" w="med" len="med"/>
                    </a:lnR>
                    <a:lnT w="19050" cap="flat" cmpd="sng" algn="ctr">
                      <a:solidFill>
                        <a:srgbClr val="595959"/>
                      </a:solidFill>
                      <a:prstDash val="solid"/>
                      <a:round/>
                      <a:headEnd type="none" w="med" len="med"/>
                      <a:tailEnd type="none" w="med" len="med"/>
                    </a:lnT>
                    <a:lnB w="19050" cap="flat" cmpd="sng" algn="ctr">
                      <a:solidFill>
                        <a:srgbClr val="595959"/>
                      </a:solidFill>
                      <a:prstDash val="solid"/>
                      <a:round/>
                      <a:headEnd type="none" w="med" len="med"/>
                      <a:tailEnd type="none" w="med" len="med"/>
                    </a:lnB>
                    <a:solidFill>
                      <a:srgbClr val="F2F2F2"/>
                    </a:solidFill>
                  </a:tcPr>
                </a:tc>
                <a:tc>
                  <a:txBody>
                    <a:bodyPr/>
                    <a:lstStyle/>
                    <a:p>
                      <a:pPr>
                        <a:spcAft>
                          <a:spcPts val="0"/>
                        </a:spcAft>
                      </a:pPr>
                      <a:r>
                        <a:rPr lang="es-ES" sz="1600" b="1" dirty="0">
                          <a:effectLst/>
                          <a:latin typeface="Arial Narrow" panose="020B0606020202030204" pitchFamily="34" charset="0"/>
                          <a:ea typeface="Times New Roman" panose="02020603050405020304" pitchFamily="18" charset="0"/>
                          <a:cs typeface="Arial" panose="020B0604020202020204" pitchFamily="34" charset="0"/>
                        </a:rPr>
                        <a:t>(2): </a:t>
                      </a:r>
                      <a:r>
                        <a:rPr lang="es-ES" sz="1600" dirty="0">
                          <a:effectLst/>
                          <a:latin typeface="Arial Narrow" panose="020B0606020202030204" pitchFamily="34" charset="0"/>
                          <a:ea typeface="Times New Roman" panose="02020603050405020304" pitchFamily="18" charset="0"/>
                          <a:cs typeface="Arial" panose="020B0604020202020204" pitchFamily="34" charset="0"/>
                        </a:rPr>
                        <a:t>granisetrón, ondansetrón,                                 palonosetrón.</a:t>
                      </a:r>
                      <a:endParaRPr lang="es-ES" sz="1800" dirty="0">
                        <a:effectLst/>
                        <a:latin typeface="Times New Roman" panose="02020603050405020304" pitchFamily="18" charset="0"/>
                        <a:ea typeface="Times New Roman" panose="02020603050405020304" pitchFamily="18" charset="0"/>
                      </a:endParaRPr>
                    </a:p>
                  </a:txBody>
                  <a:tcPr marL="68580" marR="68580" marT="0" marB="0" anchor="ctr">
                    <a:lnL w="19050" cap="flat" cmpd="sng" algn="ctr">
                      <a:solidFill>
                        <a:srgbClr val="595959"/>
                      </a:solidFill>
                      <a:prstDash val="solid"/>
                      <a:round/>
                      <a:headEnd type="none" w="med" len="med"/>
                      <a:tailEnd type="none" w="med" len="med"/>
                    </a:lnL>
                    <a:lnR w="19050" cap="flat" cmpd="sng" algn="ctr">
                      <a:solidFill>
                        <a:srgbClr val="595959"/>
                      </a:solidFill>
                      <a:prstDash val="solid"/>
                      <a:round/>
                      <a:headEnd type="none" w="med" len="med"/>
                      <a:tailEnd type="none" w="med" len="med"/>
                    </a:lnR>
                    <a:lnT w="19050" cap="flat" cmpd="sng" algn="ctr">
                      <a:solidFill>
                        <a:srgbClr val="595959"/>
                      </a:solidFill>
                      <a:prstDash val="solid"/>
                      <a:round/>
                      <a:headEnd type="none" w="med" len="med"/>
                      <a:tailEnd type="none" w="med" len="med"/>
                    </a:lnT>
                    <a:lnB w="19050" cap="flat" cmpd="sng" algn="ctr">
                      <a:solidFill>
                        <a:srgbClr val="595959"/>
                      </a:solidFill>
                      <a:prstDash val="solid"/>
                      <a:round/>
                      <a:headEnd type="none" w="med" len="med"/>
                      <a:tailEnd type="none" w="med" len="med"/>
                    </a:lnB>
                    <a:solidFill>
                      <a:srgbClr val="F2F2F2"/>
                    </a:solidFill>
                  </a:tcPr>
                </a:tc>
                <a:extLst>
                  <a:ext uri="{0D108BD9-81ED-4DB2-BD59-A6C34878D82A}">
                    <a16:rowId xmlns:a16="http://schemas.microsoft.com/office/drawing/2014/main" val="116355187"/>
                  </a:ext>
                </a:extLst>
              </a:tr>
              <a:tr h="512653">
                <a:tc gridSpan="2">
                  <a:txBody>
                    <a:bodyPr/>
                    <a:lstStyle/>
                    <a:p>
                      <a:pPr algn="just">
                        <a:spcAft>
                          <a:spcPts val="0"/>
                        </a:spcAft>
                      </a:pPr>
                      <a:r>
                        <a:rPr lang="es-ES" sz="1200" b="1" dirty="0">
                          <a:effectLst/>
                          <a:latin typeface="Arial Narrow" panose="020B0606020202030204" pitchFamily="34" charset="0"/>
                          <a:ea typeface="Times New Roman" panose="02020603050405020304" pitchFamily="18" charset="0"/>
                          <a:cs typeface="Arial" panose="020B0604020202020204" pitchFamily="34" charset="0"/>
                        </a:rPr>
                        <a:t>(*)</a:t>
                      </a:r>
                      <a:r>
                        <a:rPr lang="es-ES" sz="1200" dirty="0">
                          <a:effectLst/>
                          <a:latin typeface="Arial Narrow" panose="020B0606020202030204" pitchFamily="34" charset="0"/>
                          <a:ea typeface="Times New Roman" panose="02020603050405020304" pitchFamily="18" charset="0"/>
                          <a:cs typeface="Arial" panose="020B0604020202020204" pitchFamily="34" charset="0"/>
                        </a:rPr>
                        <a:t> Clasificación </a:t>
                      </a:r>
                      <a:r>
                        <a:rPr lang="es-ES" sz="1200" i="1" u="sng" dirty="0">
                          <a:solidFill>
                            <a:srgbClr val="0000FF"/>
                          </a:solidFill>
                          <a:effectLst/>
                          <a:latin typeface="Arial Narrow" panose="020B0606020202030204" pitchFamily="34" charset="0"/>
                          <a:ea typeface="Times New Roman" panose="02020603050405020304" pitchFamily="18" charset="0"/>
                          <a:cs typeface="Arial" panose="020B0604020202020204" pitchFamily="34" charset="0"/>
                          <a:hlinkClick r:id="rId2"/>
                        </a:rPr>
                        <a:t>Micromedex</a:t>
                      </a:r>
                      <a:r>
                        <a:rPr lang="es-ES" sz="1200" dirty="0">
                          <a:effectLst/>
                          <a:latin typeface="Arial Narrow" panose="020B0606020202030204" pitchFamily="34" charset="0"/>
                          <a:ea typeface="Times New Roman" panose="02020603050405020304" pitchFamily="18" charset="0"/>
                          <a:cs typeface="Arial" panose="020B0604020202020204" pitchFamily="34" charset="0"/>
                        </a:rPr>
                        <a:t>® </a:t>
                      </a:r>
                      <a:endParaRPr lang="es-ES" sz="1600" dirty="0">
                        <a:effectLst/>
                        <a:latin typeface="Times New Roman" panose="02020603050405020304" pitchFamily="18" charset="0"/>
                        <a:ea typeface="Times New Roman" panose="02020603050405020304" pitchFamily="18" charset="0"/>
                      </a:endParaRPr>
                    </a:p>
                    <a:p>
                      <a:pPr algn="just">
                        <a:spcAft>
                          <a:spcPts val="0"/>
                        </a:spcAft>
                      </a:pPr>
                      <a:r>
                        <a:rPr lang="es-ES_tradnl" sz="1200" b="1" dirty="0">
                          <a:effectLst/>
                          <a:latin typeface="Arial Narrow" panose="020B0606020202030204" pitchFamily="34" charset="0"/>
                          <a:ea typeface="Times New Roman" panose="02020603050405020304" pitchFamily="18" charset="0"/>
                          <a:cs typeface="Arial" panose="020B0604020202020204" pitchFamily="34" charset="0"/>
                        </a:rPr>
                        <a:t>(1):</a:t>
                      </a:r>
                      <a:r>
                        <a:rPr lang="es-ES_tradnl" sz="1200" dirty="0">
                          <a:effectLst/>
                          <a:latin typeface="Arial Narrow" panose="020B0606020202030204" pitchFamily="34" charset="0"/>
                          <a:ea typeface="Times New Roman" panose="02020603050405020304" pitchFamily="18" charset="0"/>
                          <a:cs typeface="Arial" panose="020B0604020202020204" pitchFamily="34" charset="0"/>
                        </a:rPr>
                        <a:t> Riesgo fetal mínimo; </a:t>
                      </a:r>
                      <a:r>
                        <a:rPr lang="es-ES_tradnl" sz="1200" b="1" dirty="0">
                          <a:effectLst/>
                          <a:latin typeface="Arial Narrow" panose="020B0606020202030204" pitchFamily="34" charset="0"/>
                          <a:ea typeface="Times New Roman" panose="02020603050405020304" pitchFamily="18" charset="0"/>
                          <a:cs typeface="Arial" panose="020B0604020202020204" pitchFamily="34" charset="0"/>
                        </a:rPr>
                        <a:t>(2):</a:t>
                      </a:r>
                      <a:r>
                        <a:rPr lang="es-ES_tradnl" sz="1200" dirty="0">
                          <a:effectLst/>
                          <a:latin typeface="Arial Narrow" panose="020B0606020202030204" pitchFamily="34" charset="0"/>
                          <a:ea typeface="Times New Roman" panose="02020603050405020304" pitchFamily="18" charset="0"/>
                          <a:cs typeface="Arial" panose="020B0604020202020204" pitchFamily="34" charset="0"/>
                        </a:rPr>
                        <a:t> No puede excluirse riesgo fetal; </a:t>
                      </a:r>
                      <a:r>
                        <a:rPr lang="es-ES_tradnl" sz="1200" b="1" dirty="0">
                          <a:effectLst/>
                          <a:latin typeface="Arial Narrow" panose="020B0606020202030204" pitchFamily="34" charset="0"/>
                          <a:ea typeface="Times New Roman" panose="02020603050405020304" pitchFamily="18" charset="0"/>
                          <a:cs typeface="Arial" panose="020B0604020202020204" pitchFamily="34" charset="0"/>
                        </a:rPr>
                        <a:t>(3):</a:t>
                      </a:r>
                      <a:r>
                        <a:rPr lang="es-ES_tradnl" sz="1200" dirty="0">
                          <a:effectLst/>
                          <a:latin typeface="Arial Narrow" panose="020B0606020202030204" pitchFamily="34" charset="0"/>
                          <a:ea typeface="Times New Roman" panose="02020603050405020304" pitchFamily="18" charset="0"/>
                          <a:cs typeface="Arial" panose="020B0604020202020204" pitchFamily="34" charset="0"/>
                        </a:rPr>
                        <a:t> Puede causar riesgo fetal; </a:t>
                      </a:r>
                      <a:r>
                        <a:rPr lang="es-ES_tradnl" sz="1200" b="1" dirty="0">
                          <a:effectLst/>
                          <a:latin typeface="Arial Narrow" panose="020B0606020202030204" pitchFamily="34" charset="0"/>
                          <a:ea typeface="Times New Roman" panose="02020603050405020304" pitchFamily="18" charset="0"/>
                          <a:cs typeface="Arial" panose="020B0604020202020204" pitchFamily="34" charset="0"/>
                        </a:rPr>
                        <a:t>(4):</a:t>
                      </a:r>
                      <a:r>
                        <a:rPr lang="es-ES_tradnl" sz="1200" dirty="0">
                          <a:effectLst/>
                          <a:latin typeface="Arial Narrow" panose="020B0606020202030204" pitchFamily="34" charset="0"/>
                          <a:ea typeface="Times New Roman" panose="02020603050405020304" pitchFamily="18" charset="0"/>
                          <a:cs typeface="Arial" panose="020B0604020202020204" pitchFamily="34" charset="0"/>
                        </a:rPr>
                        <a:t> Daño fetal demostrado; </a:t>
                      </a:r>
                    </a:p>
                    <a:p>
                      <a:pPr algn="just">
                        <a:spcAft>
                          <a:spcPts val="0"/>
                        </a:spcAft>
                      </a:pPr>
                      <a:r>
                        <a:rPr lang="es-ES_tradnl" sz="1200" b="1" dirty="0">
                          <a:effectLst/>
                          <a:latin typeface="Arial Narrow" panose="020B0606020202030204" pitchFamily="34" charset="0"/>
                          <a:ea typeface="Times New Roman" panose="02020603050405020304" pitchFamily="18" charset="0"/>
                          <a:cs typeface="Arial" panose="020B0604020202020204" pitchFamily="34" charset="0"/>
                        </a:rPr>
                        <a:t>(5):</a:t>
                      </a:r>
                      <a:r>
                        <a:rPr lang="es-ES_tradnl" sz="1200" dirty="0">
                          <a:effectLst/>
                          <a:latin typeface="Arial Narrow" panose="020B0606020202030204" pitchFamily="34" charset="0"/>
                          <a:ea typeface="Times New Roman" panose="02020603050405020304" pitchFamily="18" charset="0"/>
                          <a:cs typeface="Arial" panose="020B0604020202020204" pitchFamily="34" charset="0"/>
                        </a:rPr>
                        <a:t> Contraindicado; </a:t>
                      </a:r>
                      <a:r>
                        <a:rPr lang="es-ES_tradnl" sz="1200" b="1" dirty="0">
                          <a:effectLst/>
                          <a:latin typeface="Arial Narrow" panose="020B0606020202030204" pitchFamily="34" charset="0"/>
                          <a:ea typeface="Times New Roman" panose="02020603050405020304" pitchFamily="18" charset="0"/>
                        </a:rPr>
                        <a:t>(</a:t>
                      </a:r>
                      <a:r>
                        <a:rPr lang="es-ES" sz="1200" b="1" dirty="0">
                          <a:effectLst/>
                          <a:latin typeface="Arial Narrow" panose="020B0606020202030204" pitchFamily="34" charset="0"/>
                          <a:ea typeface="Times New Roman" panose="02020603050405020304" pitchFamily="18" charset="0"/>
                          <a:cs typeface="Arial" panose="020B0604020202020204" pitchFamily="34" charset="0"/>
                        </a:rPr>
                        <a:t>ND):</a:t>
                      </a:r>
                      <a:r>
                        <a:rPr lang="es-ES" sz="1200" dirty="0">
                          <a:effectLst/>
                          <a:latin typeface="Arial Narrow" panose="020B0606020202030204" pitchFamily="34" charset="0"/>
                          <a:ea typeface="Times New Roman" panose="02020603050405020304" pitchFamily="18" charset="0"/>
                          <a:cs typeface="Arial" panose="020B0604020202020204" pitchFamily="34" charset="0"/>
                        </a:rPr>
                        <a:t> Información no disponible.</a:t>
                      </a:r>
                      <a:endParaRPr lang="es-ES" sz="1600" dirty="0">
                        <a:effectLst/>
                        <a:latin typeface="Times New Roman" panose="02020603050405020304" pitchFamily="18" charset="0"/>
                        <a:ea typeface="Times New Roman" panose="02020603050405020304" pitchFamily="18" charset="0"/>
                      </a:endParaRPr>
                    </a:p>
                  </a:txBody>
                  <a:tcPr marL="68580" marR="68580" marT="0" marB="0">
                    <a:lnL w="19050" cap="flat" cmpd="sng" algn="ctr">
                      <a:solidFill>
                        <a:srgbClr val="595959"/>
                      </a:solidFill>
                      <a:prstDash val="solid"/>
                      <a:round/>
                      <a:headEnd type="none" w="med" len="med"/>
                      <a:tailEnd type="none" w="med" len="med"/>
                    </a:lnL>
                    <a:lnR w="19050" cap="flat" cmpd="sng" algn="ctr">
                      <a:solidFill>
                        <a:srgbClr val="595959"/>
                      </a:solidFill>
                      <a:prstDash val="solid"/>
                      <a:round/>
                      <a:headEnd type="none" w="med" len="med"/>
                      <a:tailEnd type="none" w="med" len="med"/>
                    </a:lnR>
                    <a:lnT w="19050" cap="flat" cmpd="sng" algn="ctr">
                      <a:solidFill>
                        <a:srgbClr val="595959"/>
                      </a:solidFill>
                      <a:prstDash val="solid"/>
                      <a:round/>
                      <a:headEnd type="none" w="med" len="med"/>
                      <a:tailEnd type="none" w="med" len="med"/>
                    </a:lnT>
                    <a:lnB w="19050" cap="flat" cmpd="sng" algn="ctr">
                      <a:solidFill>
                        <a:srgbClr val="595959"/>
                      </a:solidFill>
                      <a:prstDash val="solid"/>
                      <a:round/>
                      <a:headEnd type="none" w="med" len="med"/>
                      <a:tailEnd type="none" w="med" len="med"/>
                    </a:lnB>
                  </a:tcPr>
                </a:tc>
                <a:tc hMerge="1">
                  <a:txBody>
                    <a:bodyPr/>
                    <a:lstStyle/>
                    <a:p>
                      <a:pPr algn="just">
                        <a:spcAft>
                          <a:spcPts val="0"/>
                        </a:spcAft>
                      </a:pPr>
                      <a:endParaRPr lang="es-ES" sz="1200" dirty="0">
                        <a:effectLst/>
                        <a:latin typeface="Times New Roman" panose="02020603050405020304" pitchFamily="18" charset="0"/>
                        <a:ea typeface="Times New Roman" panose="02020603050405020304" pitchFamily="18" charset="0"/>
                      </a:endParaRPr>
                    </a:p>
                  </a:txBody>
                  <a:tcPr marL="68580" marR="68580" marT="0" marB="0">
                    <a:lnL w="19050" cap="flat" cmpd="sng" algn="ctr">
                      <a:solidFill>
                        <a:srgbClr val="595959"/>
                      </a:solidFill>
                      <a:prstDash val="solid"/>
                      <a:round/>
                      <a:headEnd type="none" w="med" len="med"/>
                      <a:tailEnd type="none" w="med" len="med"/>
                    </a:lnL>
                    <a:lnR w="19050" cap="flat" cmpd="sng" algn="ctr">
                      <a:solidFill>
                        <a:srgbClr val="595959"/>
                      </a:solidFill>
                      <a:prstDash val="solid"/>
                      <a:round/>
                      <a:headEnd type="none" w="med" len="med"/>
                      <a:tailEnd type="none" w="med" len="med"/>
                    </a:lnR>
                    <a:lnT w="19050" cap="flat" cmpd="sng" algn="ctr">
                      <a:solidFill>
                        <a:srgbClr val="595959"/>
                      </a:solidFill>
                      <a:prstDash val="solid"/>
                      <a:round/>
                      <a:headEnd type="none" w="med" len="med"/>
                      <a:tailEnd type="none" w="med" len="med"/>
                    </a:lnT>
                    <a:lnB w="19050" cap="flat" cmpd="sng" algn="ctr">
                      <a:solidFill>
                        <a:srgbClr val="595959"/>
                      </a:solidFill>
                      <a:prstDash val="solid"/>
                      <a:round/>
                      <a:headEnd type="none" w="med" len="med"/>
                      <a:tailEnd type="none" w="med" len="med"/>
                    </a:lnB>
                  </a:tcPr>
                </a:tc>
                <a:extLst>
                  <a:ext uri="{0D108BD9-81ED-4DB2-BD59-A6C34878D82A}">
                    <a16:rowId xmlns:a16="http://schemas.microsoft.com/office/drawing/2014/main" val="974558542"/>
                  </a:ext>
                </a:extLst>
              </a:tr>
            </a:tbl>
          </a:graphicData>
        </a:graphic>
      </p:graphicFrame>
      <p:sp>
        <p:nvSpPr>
          <p:cNvPr id="5" name="Rectángulo 4">
            <a:extLst>
              <a:ext uri="{FF2B5EF4-FFF2-40B4-BE49-F238E27FC236}">
                <a16:creationId xmlns:a16="http://schemas.microsoft.com/office/drawing/2014/main" id="{4BBEC2AE-F4D2-41B1-A458-6013AA7B0847}"/>
              </a:ext>
            </a:extLst>
          </p:cNvPr>
          <p:cNvSpPr/>
          <p:nvPr/>
        </p:nvSpPr>
        <p:spPr>
          <a:xfrm>
            <a:off x="1259632" y="217576"/>
            <a:ext cx="6264696" cy="369332"/>
          </a:xfrm>
          <a:prstGeom prst="rect">
            <a:avLst/>
          </a:prstGeom>
        </p:spPr>
        <p:txBody>
          <a:bodyPr wrap="square">
            <a:spAutoFit/>
          </a:bodyPr>
          <a:lstStyle/>
          <a:p>
            <a:r>
              <a:rPr lang="es-ES" b="1" dirty="0">
                <a:solidFill>
                  <a:srgbClr val="FF0000"/>
                </a:solidFill>
              </a:rPr>
              <a:t>Tratamiento farmacológico de </a:t>
            </a:r>
            <a:r>
              <a:rPr lang="es-ES" b="1" dirty="0" smtClean="0">
                <a:solidFill>
                  <a:srgbClr val="FF0000"/>
                </a:solidFill>
              </a:rPr>
              <a:t>náuseas </a:t>
            </a:r>
            <a:r>
              <a:rPr lang="es-ES" b="1" dirty="0">
                <a:solidFill>
                  <a:srgbClr val="FF0000"/>
                </a:solidFill>
              </a:rPr>
              <a:t>y vómitos</a:t>
            </a:r>
          </a:p>
        </p:txBody>
      </p:sp>
    </p:spTree>
    <p:extLst>
      <p:ext uri="{BB962C8B-B14F-4D97-AF65-F5344CB8AC3E}">
        <p14:creationId xmlns:p14="http://schemas.microsoft.com/office/powerpoint/2010/main" val="14830747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1259632" y="116632"/>
            <a:ext cx="7704856" cy="72008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just">
              <a:spcAft>
                <a:spcPts val="0"/>
              </a:spcAft>
            </a:pPr>
            <a:r>
              <a:rPr lang="es-ES_tradnl" sz="3200" b="1" dirty="0">
                <a:solidFill>
                  <a:srgbClr val="EF3340"/>
                </a:solidFill>
                <a:ea typeface="Times New Roman" panose="02020603050405020304" pitchFamily="18" charset="0"/>
                <a:cs typeface="Arial" panose="020B0604020202020204" pitchFamily="34" charset="0"/>
              </a:rPr>
              <a:t>Pirosis y ardor epigástrico</a:t>
            </a:r>
            <a:endParaRPr lang="es-ES" sz="3200" dirty="0">
              <a:ea typeface="Times New Roman" panose="02020603050405020304" pitchFamily="18" charset="0"/>
            </a:endParaRPr>
          </a:p>
        </p:txBody>
      </p:sp>
      <p:sp>
        <p:nvSpPr>
          <p:cNvPr id="2" name="Rectángulo 1">
            <a:extLst>
              <a:ext uri="{FF2B5EF4-FFF2-40B4-BE49-F238E27FC236}">
                <a16:creationId xmlns:a16="http://schemas.microsoft.com/office/drawing/2014/main" id="{FDA70EB4-0582-4A56-9F81-5EB2522A0CF5}"/>
              </a:ext>
            </a:extLst>
          </p:cNvPr>
          <p:cNvSpPr/>
          <p:nvPr/>
        </p:nvSpPr>
        <p:spPr>
          <a:xfrm>
            <a:off x="1187624" y="908720"/>
            <a:ext cx="7416824" cy="739177"/>
          </a:xfrm>
          <a:prstGeom prst="rect">
            <a:avLst/>
          </a:prstGeom>
        </p:spPr>
        <p:txBody>
          <a:bodyPr wrap="square">
            <a:spAutoFit/>
          </a:bodyPr>
          <a:lstStyle/>
          <a:p>
            <a:pPr marL="285750" indent="-285750" algn="just">
              <a:lnSpc>
                <a:spcPct val="150000"/>
              </a:lnSpc>
              <a:buFont typeface="Wingdings" panose="05000000000000000000" pitchFamily="2" charset="2"/>
              <a:buChar char="q"/>
            </a:pPr>
            <a:r>
              <a:rPr lang="es-ES" sz="1400" dirty="0"/>
              <a:t>La acidez es un síntoma gastrointestinal común durante el embarazo, con una prevalencia entre el 17% y 50%, llegando al 80% en el último trimestre</a:t>
            </a:r>
            <a:r>
              <a:rPr lang="es-ES" sz="1600" dirty="0"/>
              <a:t>. </a:t>
            </a:r>
          </a:p>
        </p:txBody>
      </p:sp>
      <p:sp>
        <p:nvSpPr>
          <p:cNvPr id="4" name="Rectángulo 3">
            <a:extLst>
              <a:ext uri="{FF2B5EF4-FFF2-40B4-BE49-F238E27FC236}">
                <a16:creationId xmlns:a16="http://schemas.microsoft.com/office/drawing/2014/main" id="{FDA70EB4-0582-4A56-9F81-5EB2522A0CF5}"/>
              </a:ext>
            </a:extLst>
          </p:cNvPr>
          <p:cNvSpPr/>
          <p:nvPr/>
        </p:nvSpPr>
        <p:spPr>
          <a:xfrm>
            <a:off x="1187624" y="2478380"/>
            <a:ext cx="3168352" cy="4185761"/>
          </a:xfrm>
          <a:prstGeom prst="rect">
            <a:avLst/>
          </a:prstGeom>
        </p:spPr>
        <p:txBody>
          <a:bodyPr wrap="square">
            <a:spAutoFit/>
          </a:bodyPr>
          <a:lstStyle/>
          <a:p>
            <a:pPr algn="just">
              <a:lnSpc>
                <a:spcPct val="150000"/>
              </a:lnSpc>
            </a:pPr>
            <a:r>
              <a:rPr lang="es-ES" sz="1400" dirty="0"/>
              <a:t>Se recomienda:</a:t>
            </a:r>
          </a:p>
          <a:p>
            <a:pPr algn="just">
              <a:lnSpc>
                <a:spcPct val="150000"/>
              </a:lnSpc>
            </a:pPr>
            <a:endParaRPr lang="es-ES" sz="1400" dirty="0"/>
          </a:p>
          <a:p>
            <a:pPr marL="361950" indent="-285750" algn="just">
              <a:buFont typeface="Symbol" panose="05050102010706020507" pitchFamily="18" charset="2"/>
              <a:buChar char=""/>
            </a:pPr>
            <a:r>
              <a:rPr lang="es-ES" sz="1400" dirty="0"/>
              <a:t> Evitar las comidas copiosas.</a:t>
            </a:r>
          </a:p>
          <a:p>
            <a:pPr marL="76200" algn="just"/>
            <a:endParaRPr lang="es-ES" sz="1400" dirty="0"/>
          </a:p>
          <a:p>
            <a:pPr marL="361950" indent="-285750" algn="just">
              <a:buFont typeface="Symbol" panose="05050102010706020507" pitchFamily="18" charset="2"/>
              <a:buChar char=""/>
            </a:pPr>
            <a:r>
              <a:rPr lang="es-ES" sz="1400" dirty="0"/>
              <a:t>Comer despacio, masticando bien los alimentos.</a:t>
            </a:r>
          </a:p>
          <a:p>
            <a:pPr marL="76200" algn="just"/>
            <a:endParaRPr lang="es-ES" sz="1400" dirty="0"/>
          </a:p>
          <a:p>
            <a:pPr marL="361950" indent="-285750" algn="just">
              <a:buFont typeface="Symbol" panose="05050102010706020507" pitchFamily="18" charset="2"/>
              <a:buChar char=""/>
            </a:pPr>
            <a:r>
              <a:rPr lang="es-ES" sz="1400" dirty="0"/>
              <a:t>No comer durante las 4 horas previas a acostarse.</a:t>
            </a:r>
          </a:p>
          <a:p>
            <a:pPr marL="76200" algn="just"/>
            <a:endParaRPr lang="es-ES" sz="1400" dirty="0"/>
          </a:p>
          <a:p>
            <a:pPr marL="361950" indent="-285750" algn="just">
              <a:buFont typeface="Symbol" panose="05050102010706020507" pitchFamily="18" charset="2"/>
              <a:buChar char=""/>
            </a:pPr>
            <a:r>
              <a:rPr lang="es-ES" sz="1400" dirty="0"/>
              <a:t>Elevar la cabecera de la cama.</a:t>
            </a:r>
          </a:p>
          <a:p>
            <a:pPr marL="76200" algn="just"/>
            <a:endParaRPr lang="es-ES" sz="1400" dirty="0"/>
          </a:p>
          <a:p>
            <a:pPr marL="361950" indent="-285750" algn="just">
              <a:buFont typeface="Symbol" panose="05050102010706020507" pitchFamily="18" charset="2"/>
              <a:buChar char=""/>
            </a:pPr>
            <a:r>
              <a:rPr lang="es-ES" sz="1400" dirty="0"/>
              <a:t>Disminuir los alimentos ácidos o picantes. </a:t>
            </a:r>
          </a:p>
          <a:p>
            <a:pPr marL="76200" algn="just"/>
            <a:endParaRPr lang="es-ES" sz="1400" dirty="0"/>
          </a:p>
          <a:p>
            <a:pPr marL="361950" indent="-285750" algn="just">
              <a:buFont typeface="Symbol" panose="05050102010706020507" pitchFamily="18" charset="2"/>
              <a:buChar char=""/>
            </a:pPr>
            <a:r>
              <a:rPr lang="es-ES" sz="1400" dirty="0"/>
              <a:t>No tomar alcohol y no fumar para reducir los síntomas y evitar la exposición fetal. </a:t>
            </a:r>
          </a:p>
        </p:txBody>
      </p:sp>
      <p:sp>
        <p:nvSpPr>
          <p:cNvPr id="6" name="Rectángulo 5">
            <a:extLst>
              <a:ext uri="{FF2B5EF4-FFF2-40B4-BE49-F238E27FC236}">
                <a16:creationId xmlns:a16="http://schemas.microsoft.com/office/drawing/2014/main" id="{FDA70EB4-0582-4A56-9F81-5EB2522A0CF5}"/>
              </a:ext>
            </a:extLst>
          </p:cNvPr>
          <p:cNvSpPr/>
          <p:nvPr/>
        </p:nvSpPr>
        <p:spPr>
          <a:xfrm>
            <a:off x="1187624" y="1851786"/>
            <a:ext cx="3781028" cy="461665"/>
          </a:xfrm>
          <a:prstGeom prst="rect">
            <a:avLst/>
          </a:prstGeom>
        </p:spPr>
        <p:txBody>
          <a:bodyPr wrap="square">
            <a:spAutoFit/>
          </a:bodyPr>
          <a:lstStyle/>
          <a:p>
            <a:pPr>
              <a:lnSpc>
                <a:spcPct val="150000"/>
              </a:lnSpc>
            </a:pPr>
            <a:r>
              <a:rPr lang="es-ES" sz="1600" b="1" dirty="0">
                <a:solidFill>
                  <a:srgbClr val="FF0000"/>
                </a:solidFill>
              </a:rPr>
              <a:t>Intervenciones no farmacológicas</a:t>
            </a:r>
          </a:p>
        </p:txBody>
      </p:sp>
      <p:pic>
        <p:nvPicPr>
          <p:cNvPr id="3" name="Imagen 2"/>
          <p:cNvPicPr>
            <a:picLocks noChangeAspect="1"/>
          </p:cNvPicPr>
          <p:nvPr/>
        </p:nvPicPr>
        <p:blipFill rotWithShape="1">
          <a:blip r:embed="rId2" cstate="print">
            <a:extLst>
              <a:ext uri="{28A0092B-C50C-407E-A947-70E740481C1C}">
                <a14:useLocalDpi xmlns:a14="http://schemas.microsoft.com/office/drawing/2010/main" val="0"/>
              </a:ext>
            </a:extLst>
          </a:blip>
          <a:srcRect l="26238" t="2751" r="9901" b="5900"/>
          <a:stretch/>
        </p:blipFill>
        <p:spPr>
          <a:xfrm>
            <a:off x="6194182" y="2824606"/>
            <a:ext cx="1758882" cy="3558668"/>
          </a:xfrm>
          <a:prstGeom prst="rect">
            <a:avLst/>
          </a:prstGeom>
        </p:spPr>
      </p:pic>
      <p:pic>
        <p:nvPicPr>
          <p:cNvPr id="7" name="Imagen 6"/>
          <p:cNvPicPr>
            <a:picLocks noChangeAspect="1"/>
          </p:cNvPicPr>
          <p:nvPr/>
        </p:nvPicPr>
        <p:blipFill rotWithShape="1">
          <a:blip r:embed="rId3" cstate="print">
            <a:extLst>
              <a:ext uri="{28A0092B-C50C-407E-A947-70E740481C1C}">
                <a14:useLocalDpi xmlns:a14="http://schemas.microsoft.com/office/drawing/2010/main" val="0"/>
              </a:ext>
            </a:extLst>
          </a:blip>
          <a:srcRect t="22700" b="27951"/>
          <a:stretch/>
        </p:blipFill>
        <p:spPr>
          <a:xfrm>
            <a:off x="4818091" y="3056026"/>
            <a:ext cx="1187387" cy="828809"/>
          </a:xfrm>
          <a:prstGeom prst="rect">
            <a:avLst/>
          </a:prstGeom>
        </p:spPr>
      </p:pic>
      <p:pic>
        <p:nvPicPr>
          <p:cNvPr id="9" name="Imagen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53064" y="2517341"/>
            <a:ext cx="973687" cy="1018075"/>
          </a:xfrm>
          <a:prstGeom prst="rect">
            <a:avLst/>
          </a:prstGeom>
        </p:spPr>
      </p:pic>
      <p:pic>
        <p:nvPicPr>
          <p:cNvPr id="10" name="Imagen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90801" y="3930137"/>
            <a:ext cx="973687" cy="1053736"/>
          </a:xfrm>
          <a:prstGeom prst="rect">
            <a:avLst/>
          </a:prstGeom>
        </p:spPr>
      </p:pic>
      <p:pic>
        <p:nvPicPr>
          <p:cNvPr id="11" name="Imagen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58282" y="5295999"/>
            <a:ext cx="1006206" cy="1087275"/>
          </a:xfrm>
          <a:prstGeom prst="rect">
            <a:avLst/>
          </a:prstGeom>
        </p:spPr>
      </p:pic>
    </p:spTree>
    <p:extLst>
      <p:ext uri="{BB962C8B-B14F-4D97-AF65-F5344CB8AC3E}">
        <p14:creationId xmlns:p14="http://schemas.microsoft.com/office/powerpoint/2010/main" val="11375378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a:extLst>
              <a:ext uri="{FF2B5EF4-FFF2-40B4-BE49-F238E27FC236}">
                <a16:creationId xmlns:a16="http://schemas.microsoft.com/office/drawing/2014/main" id="{63E33012-99E6-4029-BAC4-875955D55E00}"/>
              </a:ext>
            </a:extLst>
          </p:cNvPr>
          <p:cNvGraphicFramePr>
            <a:graphicFrameLocks noGrp="1"/>
          </p:cNvGraphicFramePr>
          <p:nvPr>
            <p:extLst>
              <p:ext uri="{D42A27DB-BD31-4B8C-83A1-F6EECF244321}">
                <p14:modId xmlns:p14="http://schemas.microsoft.com/office/powerpoint/2010/main" val="1661221812"/>
              </p:ext>
            </p:extLst>
          </p:nvPr>
        </p:nvGraphicFramePr>
        <p:xfrm>
          <a:off x="1111240" y="980728"/>
          <a:ext cx="7726848" cy="5669280"/>
        </p:xfrm>
        <a:graphic>
          <a:graphicData uri="http://schemas.openxmlformats.org/drawingml/2006/table">
            <a:tbl>
              <a:tblPr firstRow="1" firstCol="1" bandRow="1"/>
              <a:tblGrid>
                <a:gridCol w="5290454">
                  <a:extLst>
                    <a:ext uri="{9D8B030D-6E8A-4147-A177-3AD203B41FA5}">
                      <a16:colId xmlns:a16="http://schemas.microsoft.com/office/drawing/2014/main" val="1386964736"/>
                    </a:ext>
                  </a:extLst>
                </a:gridCol>
                <a:gridCol w="2436394">
                  <a:extLst>
                    <a:ext uri="{9D8B030D-6E8A-4147-A177-3AD203B41FA5}">
                      <a16:colId xmlns:a16="http://schemas.microsoft.com/office/drawing/2014/main" val="1188351664"/>
                    </a:ext>
                  </a:extLst>
                </a:gridCol>
              </a:tblGrid>
              <a:tr h="470762">
                <a:tc>
                  <a:txBody>
                    <a:bodyPr/>
                    <a:lstStyle/>
                    <a:p>
                      <a:pPr algn="ctr">
                        <a:spcAft>
                          <a:spcPts val="0"/>
                        </a:spcAft>
                      </a:pPr>
                      <a:r>
                        <a:rPr lang="es-ES" sz="1600" b="1" dirty="0">
                          <a:solidFill>
                            <a:srgbClr val="FFFFFF"/>
                          </a:solidFill>
                          <a:effectLst/>
                          <a:latin typeface="Arial Narrow" panose="020B0606020202030204" pitchFamily="34" charset="0"/>
                          <a:ea typeface="Times New Roman" panose="02020603050405020304" pitchFamily="18" charset="0"/>
                          <a:cs typeface="Arial" panose="020B0604020202020204" pitchFamily="34" charset="0"/>
                        </a:rPr>
                        <a:t>Consideraciones generales</a:t>
                      </a:r>
                      <a:endParaRPr lang="es-ES" sz="1600" dirty="0">
                        <a:effectLst/>
                        <a:latin typeface="Times New Roman" panose="02020603050405020304" pitchFamily="18" charset="0"/>
                        <a:ea typeface="Times New Roman" panose="02020603050405020304" pitchFamily="18" charset="0"/>
                      </a:endParaRPr>
                    </a:p>
                  </a:txBody>
                  <a:tcPr marL="68580" marR="68580" marT="0" marB="0" anchor="ctr">
                    <a:lnL w="19050" cap="flat" cmpd="sng" algn="ctr">
                      <a:solidFill>
                        <a:srgbClr val="595959"/>
                      </a:solidFill>
                      <a:prstDash val="solid"/>
                      <a:round/>
                      <a:headEnd type="none" w="med" len="med"/>
                      <a:tailEnd type="none" w="med" len="med"/>
                    </a:lnL>
                    <a:lnR w="19050" cap="flat" cmpd="sng" algn="ctr">
                      <a:solidFill>
                        <a:srgbClr val="595959"/>
                      </a:solidFill>
                      <a:prstDash val="solid"/>
                      <a:round/>
                      <a:headEnd type="none" w="med" len="med"/>
                      <a:tailEnd type="none" w="med" len="med"/>
                    </a:lnR>
                    <a:lnT w="19050" cap="flat" cmpd="sng" algn="ctr">
                      <a:solidFill>
                        <a:srgbClr val="595959"/>
                      </a:solidFill>
                      <a:prstDash val="solid"/>
                      <a:round/>
                      <a:headEnd type="none" w="med" len="med"/>
                      <a:tailEnd type="none" w="med" len="med"/>
                    </a:lnT>
                    <a:lnB w="19050" cap="flat" cmpd="sng" algn="ctr">
                      <a:solidFill>
                        <a:srgbClr val="595959"/>
                      </a:solidFill>
                      <a:prstDash val="solid"/>
                      <a:round/>
                      <a:headEnd type="none" w="med" len="med"/>
                      <a:tailEnd type="none" w="med" len="med"/>
                    </a:lnB>
                    <a:solidFill>
                      <a:srgbClr val="EF3340"/>
                    </a:solidFill>
                  </a:tcPr>
                </a:tc>
                <a:tc>
                  <a:txBody>
                    <a:bodyPr/>
                    <a:lstStyle/>
                    <a:p>
                      <a:pPr algn="ctr">
                        <a:spcAft>
                          <a:spcPts val="0"/>
                        </a:spcAft>
                      </a:pPr>
                      <a:r>
                        <a:rPr lang="es-ES" sz="1600" b="1" dirty="0">
                          <a:solidFill>
                            <a:srgbClr val="FFFFFF"/>
                          </a:solidFill>
                          <a:effectLst/>
                          <a:latin typeface="Arial Narrow" panose="020B0606020202030204" pitchFamily="34" charset="0"/>
                          <a:ea typeface="Times New Roman" panose="02020603050405020304" pitchFamily="18" charset="0"/>
                          <a:cs typeface="Arial" panose="020B0604020202020204" pitchFamily="34" charset="0"/>
                        </a:rPr>
                        <a:t>Riesgo potencial de                 teratogenia (*)</a:t>
                      </a:r>
                      <a:endParaRPr lang="es-ES" sz="1600" dirty="0">
                        <a:effectLst/>
                        <a:latin typeface="Times New Roman" panose="02020603050405020304" pitchFamily="18" charset="0"/>
                        <a:ea typeface="Times New Roman" panose="02020603050405020304" pitchFamily="18" charset="0"/>
                      </a:endParaRPr>
                    </a:p>
                  </a:txBody>
                  <a:tcPr marL="68580" marR="68580" marT="0" marB="0">
                    <a:lnL w="19050" cap="flat" cmpd="sng" algn="ctr">
                      <a:solidFill>
                        <a:srgbClr val="595959"/>
                      </a:solidFill>
                      <a:prstDash val="solid"/>
                      <a:round/>
                      <a:headEnd type="none" w="med" len="med"/>
                      <a:tailEnd type="none" w="med" len="med"/>
                    </a:lnL>
                    <a:lnR w="19050" cap="flat" cmpd="sng" algn="ctr">
                      <a:solidFill>
                        <a:srgbClr val="595959"/>
                      </a:solidFill>
                      <a:prstDash val="solid"/>
                      <a:round/>
                      <a:headEnd type="none" w="med" len="med"/>
                      <a:tailEnd type="none" w="med" len="med"/>
                    </a:lnR>
                    <a:lnT w="19050" cap="flat" cmpd="sng" algn="ctr">
                      <a:solidFill>
                        <a:srgbClr val="595959"/>
                      </a:solidFill>
                      <a:prstDash val="solid"/>
                      <a:round/>
                      <a:headEnd type="none" w="med" len="med"/>
                      <a:tailEnd type="none" w="med" len="med"/>
                    </a:lnT>
                    <a:lnB w="19050" cap="flat" cmpd="sng" algn="ctr">
                      <a:solidFill>
                        <a:srgbClr val="595959"/>
                      </a:solidFill>
                      <a:prstDash val="solid"/>
                      <a:round/>
                      <a:headEnd type="none" w="med" len="med"/>
                      <a:tailEnd type="none" w="med" len="med"/>
                    </a:lnB>
                    <a:solidFill>
                      <a:srgbClr val="EF3340"/>
                    </a:solidFill>
                  </a:tcPr>
                </a:tc>
                <a:extLst>
                  <a:ext uri="{0D108BD9-81ED-4DB2-BD59-A6C34878D82A}">
                    <a16:rowId xmlns:a16="http://schemas.microsoft.com/office/drawing/2014/main" val="2604133229"/>
                  </a:ext>
                </a:extLst>
              </a:tr>
              <a:tr h="235381">
                <a:tc gridSpan="2">
                  <a:txBody>
                    <a:bodyPr/>
                    <a:lstStyle/>
                    <a:p>
                      <a:pPr algn="ctr">
                        <a:spcAft>
                          <a:spcPts val="0"/>
                        </a:spcAft>
                      </a:pPr>
                      <a:r>
                        <a:rPr lang="es-ES" sz="1600" b="1" dirty="0">
                          <a:effectLst/>
                          <a:latin typeface="Arial Narrow" panose="020B0606020202030204" pitchFamily="34" charset="0"/>
                          <a:ea typeface="Times New Roman" panose="02020603050405020304" pitchFamily="18" charset="0"/>
                          <a:cs typeface="Arial" panose="020B0604020202020204" pitchFamily="34" charset="0"/>
                        </a:rPr>
                        <a:t>Antiácidos y alginatos</a:t>
                      </a:r>
                      <a:endParaRPr lang="es-ES" sz="1600" dirty="0">
                        <a:effectLst/>
                        <a:latin typeface="Times New Roman" panose="02020603050405020304" pitchFamily="18" charset="0"/>
                        <a:ea typeface="Times New Roman" panose="02020603050405020304" pitchFamily="18" charset="0"/>
                      </a:endParaRPr>
                    </a:p>
                  </a:txBody>
                  <a:tcPr marL="68580" marR="68580" marT="0" marB="0">
                    <a:lnL w="19050" cap="flat" cmpd="sng" algn="ctr">
                      <a:solidFill>
                        <a:srgbClr val="595959"/>
                      </a:solidFill>
                      <a:prstDash val="solid"/>
                      <a:round/>
                      <a:headEnd type="none" w="med" len="med"/>
                      <a:tailEnd type="none" w="med" len="med"/>
                    </a:lnL>
                    <a:lnR w="19050" cap="flat" cmpd="sng" algn="ctr">
                      <a:solidFill>
                        <a:srgbClr val="595959"/>
                      </a:solidFill>
                      <a:prstDash val="solid"/>
                      <a:round/>
                      <a:headEnd type="none" w="med" len="med"/>
                      <a:tailEnd type="none" w="med" len="med"/>
                    </a:lnR>
                    <a:lnT w="19050" cap="flat" cmpd="sng" algn="ctr">
                      <a:solidFill>
                        <a:srgbClr val="595959"/>
                      </a:solidFill>
                      <a:prstDash val="solid"/>
                      <a:round/>
                      <a:headEnd type="none" w="med" len="med"/>
                      <a:tailEnd type="none" w="med" len="med"/>
                    </a:lnT>
                    <a:lnB w="19050" cap="flat" cmpd="sng" algn="ctr">
                      <a:solidFill>
                        <a:srgbClr val="595959"/>
                      </a:solidFill>
                      <a:prstDash val="solid"/>
                      <a:round/>
                      <a:headEnd type="none" w="med" len="med"/>
                      <a:tailEnd type="none" w="med" len="med"/>
                    </a:lnB>
                    <a:solidFill>
                      <a:srgbClr val="FFE1E1"/>
                    </a:solidFill>
                  </a:tcPr>
                </a:tc>
                <a:tc hMerge="1">
                  <a:txBody>
                    <a:bodyPr/>
                    <a:lstStyle/>
                    <a:p>
                      <a:pPr algn="ctr">
                        <a:spcAft>
                          <a:spcPts val="0"/>
                        </a:spcAft>
                      </a:pPr>
                      <a:endParaRPr lang="es-ES" sz="1600">
                        <a:effectLst/>
                        <a:latin typeface="Times New Roman" panose="02020603050405020304" pitchFamily="18" charset="0"/>
                        <a:ea typeface="Times New Roman" panose="02020603050405020304" pitchFamily="18" charset="0"/>
                      </a:endParaRPr>
                    </a:p>
                  </a:txBody>
                  <a:tcPr marL="68580" marR="68580" marT="0" marB="0">
                    <a:lnL w="19050" cap="flat" cmpd="sng" algn="ctr">
                      <a:solidFill>
                        <a:srgbClr val="595959"/>
                      </a:solidFill>
                      <a:prstDash val="solid"/>
                      <a:round/>
                      <a:headEnd type="none" w="med" len="med"/>
                      <a:tailEnd type="none" w="med" len="med"/>
                    </a:lnL>
                    <a:lnR w="19050" cap="flat" cmpd="sng" algn="ctr">
                      <a:solidFill>
                        <a:srgbClr val="595959"/>
                      </a:solidFill>
                      <a:prstDash val="solid"/>
                      <a:round/>
                      <a:headEnd type="none" w="med" len="med"/>
                      <a:tailEnd type="none" w="med" len="med"/>
                    </a:lnR>
                    <a:lnT w="19050" cap="flat" cmpd="sng" algn="ctr">
                      <a:solidFill>
                        <a:srgbClr val="595959"/>
                      </a:solidFill>
                      <a:prstDash val="solid"/>
                      <a:round/>
                      <a:headEnd type="none" w="med" len="med"/>
                      <a:tailEnd type="none" w="med" len="med"/>
                    </a:lnT>
                    <a:lnB w="19050" cap="flat" cmpd="sng" algn="ctr">
                      <a:solidFill>
                        <a:srgbClr val="595959"/>
                      </a:solidFill>
                      <a:prstDash val="solid"/>
                      <a:round/>
                      <a:headEnd type="none" w="med" len="med"/>
                      <a:tailEnd type="none" w="med" len="med"/>
                    </a:lnB>
                    <a:solidFill>
                      <a:srgbClr val="FFE1E1"/>
                    </a:solidFill>
                  </a:tcPr>
                </a:tc>
                <a:extLst>
                  <a:ext uri="{0D108BD9-81ED-4DB2-BD59-A6C34878D82A}">
                    <a16:rowId xmlns:a16="http://schemas.microsoft.com/office/drawing/2014/main" val="1885138799"/>
                  </a:ext>
                </a:extLst>
              </a:tr>
              <a:tr h="1176905">
                <a:tc>
                  <a:txBody>
                    <a:bodyPr/>
                    <a:lstStyle/>
                    <a:p>
                      <a:pPr>
                        <a:spcAft>
                          <a:spcPts val="0"/>
                        </a:spcAft>
                      </a:pPr>
                      <a:r>
                        <a:rPr lang="es-ES" sz="1600" dirty="0">
                          <a:effectLst/>
                          <a:latin typeface="Arial Narrow" panose="020B0606020202030204" pitchFamily="34" charset="0"/>
                          <a:ea typeface="Times New Roman" panose="02020603050405020304" pitchFamily="18" charset="0"/>
                          <a:cs typeface="Arial" panose="020B0604020202020204" pitchFamily="34" charset="0"/>
                        </a:rPr>
                        <a:t>Se consideran tratamiento de primera línea por su eficacia y seguridad en la mayoría de las mujeres con pirosis, siendo los alginatos</a:t>
                      </a:r>
                      <a:r>
                        <a:rPr lang="es-ES" sz="1600" dirty="0">
                          <a:effectLst/>
                          <a:latin typeface="Arial Narrow" panose="020B0606020202030204" pitchFamily="34" charset="0"/>
                          <a:ea typeface="Times New Roman" panose="02020603050405020304" pitchFamily="18" charset="0"/>
                        </a:rPr>
                        <a:t> los que </a:t>
                      </a:r>
                      <a:r>
                        <a:rPr lang="es-ES" sz="1600" dirty="0">
                          <a:effectLst/>
                          <a:latin typeface="Arial Narrow" panose="020B0606020202030204" pitchFamily="34" charset="0"/>
                          <a:ea typeface="Times New Roman" panose="02020603050405020304" pitchFamily="18" charset="0"/>
                          <a:cs typeface="Arial" panose="020B0604020202020204" pitchFamily="34" charset="0"/>
                        </a:rPr>
                        <a:t>inducen un alivio más rápido y duradero.</a:t>
                      </a:r>
                      <a:endParaRPr lang="es-ES" sz="1600" dirty="0">
                        <a:effectLst/>
                        <a:latin typeface="Times New Roman" panose="02020603050405020304" pitchFamily="18" charset="0"/>
                        <a:ea typeface="Times New Roman" panose="02020603050405020304" pitchFamily="18" charset="0"/>
                      </a:endParaRPr>
                    </a:p>
                    <a:p>
                      <a:pPr>
                        <a:spcAft>
                          <a:spcPts val="0"/>
                        </a:spcAft>
                      </a:pPr>
                      <a:r>
                        <a:rPr lang="es-ES" sz="1600" dirty="0">
                          <a:effectLst/>
                          <a:latin typeface="Arial Narrow" panose="020B0606020202030204" pitchFamily="34" charset="0"/>
                          <a:ea typeface="Times New Roman" panose="02020603050405020304" pitchFamily="18" charset="0"/>
                          <a:cs typeface="Arial" panose="020B0604020202020204" pitchFamily="34" charset="0"/>
                        </a:rPr>
                        <a:t>No se recomienda el tratamiento con bicarbonato sódico.</a:t>
                      </a:r>
                      <a:endParaRPr lang="es-ES" sz="1600" dirty="0">
                        <a:effectLst/>
                        <a:latin typeface="Times New Roman" panose="02020603050405020304" pitchFamily="18" charset="0"/>
                        <a:ea typeface="Times New Roman" panose="02020603050405020304" pitchFamily="18" charset="0"/>
                      </a:endParaRPr>
                    </a:p>
                  </a:txBody>
                  <a:tcPr marL="68580" marR="68580" marT="0" marB="0" anchor="ctr">
                    <a:lnL w="19050" cap="flat" cmpd="sng" algn="ctr">
                      <a:solidFill>
                        <a:srgbClr val="595959"/>
                      </a:solidFill>
                      <a:prstDash val="solid"/>
                      <a:round/>
                      <a:headEnd type="none" w="med" len="med"/>
                      <a:tailEnd type="none" w="med" len="med"/>
                    </a:lnL>
                    <a:lnR w="19050" cap="flat" cmpd="sng" algn="ctr">
                      <a:solidFill>
                        <a:srgbClr val="595959"/>
                      </a:solidFill>
                      <a:prstDash val="solid"/>
                      <a:round/>
                      <a:headEnd type="none" w="med" len="med"/>
                      <a:tailEnd type="none" w="med" len="med"/>
                    </a:lnR>
                    <a:lnT w="19050" cap="flat" cmpd="sng" algn="ctr">
                      <a:solidFill>
                        <a:srgbClr val="595959"/>
                      </a:solidFill>
                      <a:prstDash val="solid"/>
                      <a:round/>
                      <a:headEnd type="none" w="med" len="med"/>
                      <a:tailEnd type="none" w="med" len="med"/>
                    </a:lnT>
                    <a:lnB w="19050" cap="flat" cmpd="sng" algn="ctr">
                      <a:solidFill>
                        <a:srgbClr val="595959"/>
                      </a:solidFill>
                      <a:prstDash val="solid"/>
                      <a:round/>
                      <a:headEnd type="none" w="med" len="med"/>
                      <a:tailEnd type="none" w="med" len="med"/>
                    </a:lnB>
                    <a:solidFill>
                      <a:srgbClr val="F2F2F2"/>
                    </a:solidFill>
                  </a:tcPr>
                </a:tc>
                <a:tc>
                  <a:txBody>
                    <a:bodyPr/>
                    <a:lstStyle/>
                    <a:p>
                      <a:pPr marL="136525" indent="-136525">
                        <a:spcAft>
                          <a:spcPts val="0"/>
                        </a:spcAft>
                      </a:pPr>
                      <a:r>
                        <a:rPr lang="es-ES" sz="1600" b="1" dirty="0">
                          <a:effectLst/>
                          <a:latin typeface="Arial Narrow" panose="020B0606020202030204" pitchFamily="34" charset="0"/>
                          <a:ea typeface="Times New Roman" panose="02020603050405020304" pitchFamily="18" charset="0"/>
                          <a:cs typeface="Arial" panose="020B0604020202020204" pitchFamily="34" charset="0"/>
                        </a:rPr>
                        <a:t>(2):</a:t>
                      </a:r>
                      <a:r>
                        <a:rPr lang="es-ES" sz="1600" dirty="0">
                          <a:effectLst/>
                          <a:latin typeface="Arial Narrow" panose="020B0606020202030204" pitchFamily="34" charset="0"/>
                          <a:ea typeface="Times New Roman" panose="02020603050405020304" pitchFamily="18" charset="0"/>
                          <a:cs typeface="Arial" panose="020B0604020202020204" pitchFamily="34" charset="0"/>
                        </a:rPr>
                        <a:t> bicarbonato sódico,  </a:t>
                      </a:r>
                      <a:endParaRPr lang="es-ES" sz="1600" dirty="0">
                        <a:effectLst/>
                        <a:latin typeface="Times New Roman" panose="02020603050405020304" pitchFamily="18" charset="0"/>
                        <a:ea typeface="Times New Roman" panose="02020603050405020304" pitchFamily="18" charset="0"/>
                      </a:endParaRPr>
                    </a:p>
                    <a:p>
                      <a:pPr marL="136525" indent="-136525">
                        <a:spcAft>
                          <a:spcPts val="0"/>
                        </a:spcAft>
                      </a:pPr>
                      <a:r>
                        <a:rPr lang="es-ES" sz="1600" b="1" dirty="0">
                          <a:effectLst/>
                          <a:latin typeface="Arial Narrow" panose="020B0606020202030204" pitchFamily="34" charset="0"/>
                          <a:ea typeface="Times New Roman" panose="02020603050405020304" pitchFamily="18" charset="0"/>
                          <a:cs typeface="Arial" panose="020B0604020202020204" pitchFamily="34" charset="0"/>
                        </a:rPr>
                        <a:t>      </a:t>
                      </a:r>
                      <a:r>
                        <a:rPr lang="es-ES" sz="1600" dirty="0">
                          <a:effectLst/>
                          <a:latin typeface="Arial Narrow" panose="020B0606020202030204" pitchFamily="34" charset="0"/>
                          <a:ea typeface="Times New Roman" panose="02020603050405020304" pitchFamily="18" charset="0"/>
                          <a:cs typeface="Arial" panose="020B0604020202020204" pitchFamily="34" charset="0"/>
                        </a:rPr>
                        <a:t>carbonato cálcico,  </a:t>
                      </a:r>
                      <a:endParaRPr lang="es-ES" sz="1600" dirty="0">
                        <a:effectLst/>
                        <a:latin typeface="Times New Roman" panose="02020603050405020304" pitchFamily="18" charset="0"/>
                        <a:ea typeface="Times New Roman" panose="02020603050405020304" pitchFamily="18" charset="0"/>
                      </a:endParaRPr>
                    </a:p>
                    <a:p>
                      <a:pPr marL="136525" indent="-136525">
                        <a:spcAft>
                          <a:spcPts val="0"/>
                        </a:spcAft>
                      </a:pPr>
                      <a:r>
                        <a:rPr lang="es-ES" sz="1600" dirty="0">
                          <a:effectLst/>
                          <a:latin typeface="Arial Narrow" panose="020B0606020202030204" pitchFamily="34" charset="0"/>
                          <a:ea typeface="Times New Roman" panose="02020603050405020304" pitchFamily="18" charset="0"/>
                          <a:cs typeface="Arial" panose="020B0604020202020204" pitchFamily="34" charset="0"/>
                        </a:rPr>
                        <a:t>      hidróxido de magnesio, </a:t>
                      </a:r>
                      <a:endParaRPr lang="es-ES" sz="1600" dirty="0">
                        <a:effectLst/>
                        <a:latin typeface="Times New Roman" panose="02020603050405020304" pitchFamily="18" charset="0"/>
                        <a:ea typeface="Times New Roman" panose="02020603050405020304" pitchFamily="18" charset="0"/>
                      </a:endParaRPr>
                    </a:p>
                    <a:p>
                      <a:pPr marL="136525" indent="-136525">
                        <a:spcAft>
                          <a:spcPts val="0"/>
                        </a:spcAft>
                      </a:pPr>
                      <a:r>
                        <a:rPr lang="es-ES" sz="1600" dirty="0">
                          <a:effectLst/>
                          <a:latin typeface="Arial Narrow" panose="020B0606020202030204" pitchFamily="34" charset="0"/>
                          <a:ea typeface="Times New Roman" panose="02020603050405020304" pitchFamily="18" charset="0"/>
                          <a:cs typeface="Arial" panose="020B0604020202020204" pitchFamily="34" charset="0"/>
                        </a:rPr>
                        <a:t>      óxido de magnesio. </a:t>
                      </a:r>
                      <a:endParaRPr lang="es-ES" sz="1600" dirty="0">
                        <a:effectLst/>
                        <a:latin typeface="Times New Roman" panose="02020603050405020304" pitchFamily="18" charset="0"/>
                        <a:ea typeface="Times New Roman" panose="02020603050405020304" pitchFamily="18" charset="0"/>
                      </a:endParaRPr>
                    </a:p>
                    <a:p>
                      <a:pPr>
                        <a:spcAft>
                          <a:spcPts val="0"/>
                        </a:spcAft>
                      </a:pPr>
                      <a:r>
                        <a:rPr lang="es-ES" sz="1600" b="1" dirty="0">
                          <a:effectLst/>
                          <a:latin typeface="Arial Narrow" panose="020B0606020202030204" pitchFamily="34" charset="0"/>
                          <a:ea typeface="Times New Roman" panose="02020603050405020304" pitchFamily="18" charset="0"/>
                          <a:cs typeface="Arial" panose="020B0604020202020204" pitchFamily="34" charset="0"/>
                        </a:rPr>
                        <a:t> (ND):</a:t>
                      </a:r>
                      <a:r>
                        <a:rPr lang="es-ES" sz="1600" dirty="0">
                          <a:effectLst/>
                          <a:latin typeface="Arial Narrow" panose="020B0606020202030204" pitchFamily="34" charset="0"/>
                          <a:ea typeface="Times New Roman" panose="02020603050405020304" pitchFamily="18" charset="0"/>
                          <a:cs typeface="Arial" panose="020B0604020202020204" pitchFamily="34" charset="0"/>
                        </a:rPr>
                        <a:t> hidróxido de aluminio.</a:t>
                      </a:r>
                      <a:endParaRPr lang="es-ES" sz="1600" dirty="0">
                        <a:effectLst/>
                        <a:latin typeface="Times New Roman" panose="02020603050405020304" pitchFamily="18" charset="0"/>
                        <a:ea typeface="Times New Roman" panose="02020603050405020304" pitchFamily="18" charset="0"/>
                      </a:endParaRPr>
                    </a:p>
                  </a:txBody>
                  <a:tcPr marL="68580" marR="68580" marT="0" marB="0" anchor="ctr">
                    <a:lnL w="19050" cap="flat" cmpd="sng" algn="ctr">
                      <a:solidFill>
                        <a:srgbClr val="595959"/>
                      </a:solidFill>
                      <a:prstDash val="solid"/>
                      <a:round/>
                      <a:headEnd type="none" w="med" len="med"/>
                      <a:tailEnd type="none" w="med" len="med"/>
                    </a:lnL>
                    <a:lnR w="19050" cap="flat" cmpd="sng" algn="ctr">
                      <a:solidFill>
                        <a:srgbClr val="595959"/>
                      </a:solidFill>
                      <a:prstDash val="solid"/>
                      <a:round/>
                      <a:headEnd type="none" w="med" len="med"/>
                      <a:tailEnd type="none" w="med" len="med"/>
                    </a:lnR>
                    <a:lnT w="19050" cap="flat" cmpd="sng" algn="ctr">
                      <a:solidFill>
                        <a:srgbClr val="595959"/>
                      </a:solidFill>
                      <a:prstDash val="solid"/>
                      <a:round/>
                      <a:headEnd type="none" w="med" len="med"/>
                      <a:tailEnd type="none" w="med" len="med"/>
                    </a:lnT>
                    <a:lnB w="19050" cap="flat" cmpd="sng" algn="ctr">
                      <a:solidFill>
                        <a:srgbClr val="595959"/>
                      </a:solidFill>
                      <a:prstDash val="solid"/>
                      <a:round/>
                      <a:headEnd type="none" w="med" len="med"/>
                      <a:tailEnd type="none" w="med" len="med"/>
                    </a:lnB>
                    <a:solidFill>
                      <a:srgbClr val="F2F2F2"/>
                    </a:solidFill>
                  </a:tcPr>
                </a:tc>
                <a:extLst>
                  <a:ext uri="{0D108BD9-81ED-4DB2-BD59-A6C34878D82A}">
                    <a16:rowId xmlns:a16="http://schemas.microsoft.com/office/drawing/2014/main" val="2631542110"/>
                  </a:ext>
                </a:extLst>
              </a:tr>
              <a:tr h="235381">
                <a:tc gridSpan="2">
                  <a:txBody>
                    <a:bodyPr/>
                    <a:lstStyle/>
                    <a:p>
                      <a:pPr algn="ctr">
                        <a:spcAft>
                          <a:spcPts val="0"/>
                        </a:spcAft>
                      </a:pPr>
                      <a:r>
                        <a:rPr lang="en-US" sz="1600" b="1">
                          <a:effectLst/>
                          <a:latin typeface="Arial Narrow" panose="020B0606020202030204" pitchFamily="34" charset="0"/>
                          <a:ea typeface="Times New Roman" panose="02020603050405020304" pitchFamily="18" charset="0"/>
                          <a:cs typeface="Arial" panose="020B0604020202020204" pitchFamily="34" charset="0"/>
                        </a:rPr>
                        <a:t>Antagonistas dopaminérgicos</a:t>
                      </a:r>
                      <a:endParaRPr lang="es-ES" sz="1600">
                        <a:effectLst/>
                        <a:latin typeface="Times New Roman" panose="02020603050405020304" pitchFamily="18" charset="0"/>
                        <a:ea typeface="Times New Roman" panose="02020603050405020304" pitchFamily="18" charset="0"/>
                      </a:endParaRPr>
                    </a:p>
                  </a:txBody>
                  <a:tcPr marL="68580" marR="68580" marT="0" marB="0">
                    <a:lnL w="19050" cap="flat" cmpd="sng" algn="ctr">
                      <a:solidFill>
                        <a:srgbClr val="595959"/>
                      </a:solidFill>
                      <a:prstDash val="solid"/>
                      <a:round/>
                      <a:headEnd type="none" w="med" len="med"/>
                      <a:tailEnd type="none" w="med" len="med"/>
                    </a:lnL>
                    <a:lnR w="19050" cap="flat" cmpd="sng" algn="ctr">
                      <a:solidFill>
                        <a:srgbClr val="595959"/>
                      </a:solidFill>
                      <a:prstDash val="solid"/>
                      <a:round/>
                      <a:headEnd type="none" w="med" len="med"/>
                      <a:tailEnd type="none" w="med" len="med"/>
                    </a:lnR>
                    <a:lnT w="19050" cap="flat" cmpd="sng" algn="ctr">
                      <a:solidFill>
                        <a:srgbClr val="595959"/>
                      </a:solidFill>
                      <a:prstDash val="solid"/>
                      <a:round/>
                      <a:headEnd type="none" w="med" len="med"/>
                      <a:tailEnd type="none" w="med" len="med"/>
                    </a:lnT>
                    <a:lnB w="19050" cap="flat" cmpd="sng" algn="ctr">
                      <a:solidFill>
                        <a:srgbClr val="595959"/>
                      </a:solidFill>
                      <a:prstDash val="solid"/>
                      <a:round/>
                      <a:headEnd type="none" w="med" len="med"/>
                      <a:tailEnd type="none" w="med" len="med"/>
                    </a:lnB>
                    <a:solidFill>
                      <a:srgbClr val="FFE1E1"/>
                    </a:solidFill>
                  </a:tcPr>
                </a:tc>
                <a:tc hMerge="1">
                  <a:txBody>
                    <a:bodyPr/>
                    <a:lstStyle/>
                    <a:p>
                      <a:pPr algn="ctr">
                        <a:spcAft>
                          <a:spcPts val="0"/>
                        </a:spcAft>
                      </a:pPr>
                      <a:endParaRPr lang="es-ES" sz="1600">
                        <a:effectLst/>
                        <a:latin typeface="Times New Roman" panose="02020603050405020304" pitchFamily="18" charset="0"/>
                        <a:ea typeface="Times New Roman" panose="02020603050405020304" pitchFamily="18" charset="0"/>
                      </a:endParaRPr>
                    </a:p>
                  </a:txBody>
                  <a:tcPr marL="68580" marR="68580" marT="0" marB="0">
                    <a:lnL w="19050" cap="flat" cmpd="sng" algn="ctr">
                      <a:solidFill>
                        <a:srgbClr val="595959"/>
                      </a:solidFill>
                      <a:prstDash val="solid"/>
                      <a:round/>
                      <a:headEnd type="none" w="med" len="med"/>
                      <a:tailEnd type="none" w="med" len="med"/>
                    </a:lnL>
                    <a:lnR w="19050" cap="flat" cmpd="sng" algn="ctr">
                      <a:solidFill>
                        <a:srgbClr val="595959"/>
                      </a:solidFill>
                      <a:prstDash val="solid"/>
                      <a:round/>
                      <a:headEnd type="none" w="med" len="med"/>
                      <a:tailEnd type="none" w="med" len="med"/>
                    </a:lnR>
                    <a:lnT w="19050" cap="flat" cmpd="sng" algn="ctr">
                      <a:solidFill>
                        <a:srgbClr val="595959"/>
                      </a:solidFill>
                      <a:prstDash val="solid"/>
                      <a:round/>
                      <a:headEnd type="none" w="med" len="med"/>
                      <a:tailEnd type="none" w="med" len="med"/>
                    </a:lnT>
                    <a:lnB w="19050" cap="flat" cmpd="sng" algn="ctr">
                      <a:solidFill>
                        <a:srgbClr val="595959"/>
                      </a:solidFill>
                      <a:prstDash val="solid"/>
                      <a:round/>
                      <a:headEnd type="none" w="med" len="med"/>
                      <a:tailEnd type="none" w="med" len="med"/>
                    </a:lnB>
                    <a:solidFill>
                      <a:srgbClr val="FFE1E1"/>
                    </a:solidFill>
                  </a:tcPr>
                </a:tc>
                <a:extLst>
                  <a:ext uri="{0D108BD9-81ED-4DB2-BD59-A6C34878D82A}">
                    <a16:rowId xmlns:a16="http://schemas.microsoft.com/office/drawing/2014/main" val="217540205"/>
                  </a:ext>
                </a:extLst>
              </a:tr>
              <a:tr h="706143">
                <a:tc>
                  <a:txBody>
                    <a:bodyPr/>
                    <a:lstStyle/>
                    <a:p>
                      <a:pPr>
                        <a:spcAft>
                          <a:spcPts val="0"/>
                        </a:spcAft>
                      </a:pPr>
                      <a:r>
                        <a:rPr lang="es-ES" sz="1600" dirty="0">
                          <a:effectLst/>
                          <a:latin typeface="Arial Narrow" panose="020B0606020202030204" pitchFamily="34" charset="0"/>
                          <a:ea typeface="Times New Roman" panose="02020603050405020304" pitchFamily="18" charset="0"/>
                          <a:cs typeface="Arial" panose="020B0604020202020204" pitchFamily="34" charset="0"/>
                        </a:rPr>
                        <a:t>La metoclopramida puede mejorar los síntomas del reflujo gástrico al promover el vaciamiento gástrico, mejorar la eliminación de ácido y aumentar la presión del esfínter esofágico.</a:t>
                      </a:r>
                      <a:endParaRPr lang="es-ES" sz="1600" dirty="0">
                        <a:effectLst/>
                        <a:latin typeface="Times New Roman" panose="02020603050405020304" pitchFamily="18" charset="0"/>
                        <a:ea typeface="Times New Roman" panose="02020603050405020304" pitchFamily="18" charset="0"/>
                      </a:endParaRPr>
                    </a:p>
                  </a:txBody>
                  <a:tcPr marL="68580" marR="68580" marT="0" marB="0" anchor="ctr">
                    <a:lnL w="19050" cap="flat" cmpd="sng" algn="ctr">
                      <a:solidFill>
                        <a:srgbClr val="595959"/>
                      </a:solidFill>
                      <a:prstDash val="solid"/>
                      <a:round/>
                      <a:headEnd type="none" w="med" len="med"/>
                      <a:tailEnd type="none" w="med" len="med"/>
                    </a:lnL>
                    <a:lnR w="19050" cap="flat" cmpd="sng" algn="ctr">
                      <a:solidFill>
                        <a:srgbClr val="595959"/>
                      </a:solidFill>
                      <a:prstDash val="solid"/>
                      <a:round/>
                      <a:headEnd type="none" w="med" len="med"/>
                      <a:tailEnd type="none" w="med" len="med"/>
                    </a:lnR>
                    <a:lnT w="19050" cap="flat" cmpd="sng" algn="ctr">
                      <a:solidFill>
                        <a:srgbClr val="595959"/>
                      </a:solidFill>
                      <a:prstDash val="solid"/>
                      <a:round/>
                      <a:headEnd type="none" w="med" len="med"/>
                      <a:tailEnd type="none" w="med" len="med"/>
                    </a:lnT>
                    <a:lnB w="19050" cap="flat" cmpd="sng" algn="ctr">
                      <a:solidFill>
                        <a:srgbClr val="595959"/>
                      </a:solidFill>
                      <a:prstDash val="solid"/>
                      <a:round/>
                      <a:headEnd type="none" w="med" len="med"/>
                      <a:tailEnd type="none" w="med" len="med"/>
                    </a:lnB>
                    <a:solidFill>
                      <a:srgbClr val="F2F2F2"/>
                    </a:solidFill>
                  </a:tcPr>
                </a:tc>
                <a:tc>
                  <a:txBody>
                    <a:bodyPr/>
                    <a:lstStyle/>
                    <a:p>
                      <a:pPr>
                        <a:spcAft>
                          <a:spcPts val="0"/>
                        </a:spcAft>
                      </a:pPr>
                      <a:r>
                        <a:rPr lang="es-ES" sz="1600" b="1" dirty="0">
                          <a:effectLst/>
                          <a:latin typeface="Arial Narrow" panose="020B0606020202030204" pitchFamily="34" charset="0"/>
                          <a:ea typeface="Times New Roman" panose="02020603050405020304" pitchFamily="18" charset="0"/>
                          <a:cs typeface="Arial" panose="020B0604020202020204" pitchFamily="34" charset="0"/>
                        </a:rPr>
                        <a:t>(2): </a:t>
                      </a:r>
                      <a:r>
                        <a:rPr lang="es-ES" sz="1600" dirty="0">
                          <a:effectLst/>
                          <a:latin typeface="Arial Narrow" panose="020B0606020202030204" pitchFamily="34" charset="0"/>
                          <a:ea typeface="Times New Roman" panose="02020603050405020304" pitchFamily="18" charset="0"/>
                          <a:cs typeface="Arial" panose="020B0604020202020204" pitchFamily="34" charset="0"/>
                        </a:rPr>
                        <a:t>metoclopramida.</a:t>
                      </a:r>
                      <a:endParaRPr lang="es-ES" sz="1600" dirty="0">
                        <a:effectLst/>
                        <a:latin typeface="Times New Roman" panose="02020603050405020304" pitchFamily="18" charset="0"/>
                        <a:ea typeface="Times New Roman" panose="02020603050405020304" pitchFamily="18" charset="0"/>
                      </a:endParaRPr>
                    </a:p>
                  </a:txBody>
                  <a:tcPr marL="68580" marR="68580" marT="0" marB="0" anchor="ctr">
                    <a:lnL w="19050" cap="flat" cmpd="sng" algn="ctr">
                      <a:solidFill>
                        <a:srgbClr val="595959"/>
                      </a:solidFill>
                      <a:prstDash val="solid"/>
                      <a:round/>
                      <a:headEnd type="none" w="med" len="med"/>
                      <a:tailEnd type="none" w="med" len="med"/>
                    </a:lnL>
                    <a:lnR w="19050" cap="flat" cmpd="sng" algn="ctr">
                      <a:solidFill>
                        <a:srgbClr val="595959"/>
                      </a:solidFill>
                      <a:prstDash val="solid"/>
                      <a:round/>
                      <a:headEnd type="none" w="med" len="med"/>
                      <a:tailEnd type="none" w="med" len="med"/>
                    </a:lnR>
                    <a:lnT w="19050" cap="flat" cmpd="sng" algn="ctr">
                      <a:solidFill>
                        <a:srgbClr val="595959"/>
                      </a:solidFill>
                      <a:prstDash val="solid"/>
                      <a:round/>
                      <a:headEnd type="none" w="med" len="med"/>
                      <a:tailEnd type="none" w="med" len="med"/>
                    </a:lnT>
                    <a:lnB w="19050" cap="flat" cmpd="sng" algn="ctr">
                      <a:solidFill>
                        <a:srgbClr val="595959"/>
                      </a:solidFill>
                      <a:prstDash val="solid"/>
                      <a:round/>
                      <a:headEnd type="none" w="med" len="med"/>
                      <a:tailEnd type="none" w="med" len="med"/>
                    </a:lnB>
                    <a:solidFill>
                      <a:srgbClr val="F2F2F2"/>
                    </a:solidFill>
                  </a:tcPr>
                </a:tc>
                <a:extLst>
                  <a:ext uri="{0D108BD9-81ED-4DB2-BD59-A6C34878D82A}">
                    <a16:rowId xmlns:a16="http://schemas.microsoft.com/office/drawing/2014/main" val="3965108667"/>
                  </a:ext>
                </a:extLst>
              </a:tr>
              <a:tr h="235381">
                <a:tc gridSpan="2">
                  <a:txBody>
                    <a:bodyPr/>
                    <a:lstStyle/>
                    <a:p>
                      <a:pPr algn="ctr">
                        <a:spcAft>
                          <a:spcPts val="0"/>
                        </a:spcAft>
                      </a:pPr>
                      <a:r>
                        <a:rPr lang="es-ES" sz="1600" b="1">
                          <a:effectLst/>
                          <a:latin typeface="Arial Narrow" panose="020B0606020202030204" pitchFamily="34" charset="0"/>
                          <a:ea typeface="Times New Roman" panose="02020603050405020304" pitchFamily="18" charset="0"/>
                          <a:cs typeface="Arial" panose="020B0604020202020204" pitchFamily="34" charset="0"/>
                        </a:rPr>
                        <a:t>Antihistamínicos H2</a:t>
                      </a:r>
                      <a:endParaRPr lang="es-ES" sz="1600">
                        <a:effectLst/>
                        <a:latin typeface="Times New Roman" panose="02020603050405020304" pitchFamily="18" charset="0"/>
                        <a:ea typeface="Times New Roman" panose="02020603050405020304" pitchFamily="18" charset="0"/>
                      </a:endParaRPr>
                    </a:p>
                  </a:txBody>
                  <a:tcPr marL="68580" marR="68580" marT="0" marB="0">
                    <a:lnL w="19050" cap="flat" cmpd="sng" algn="ctr">
                      <a:solidFill>
                        <a:srgbClr val="595959"/>
                      </a:solidFill>
                      <a:prstDash val="solid"/>
                      <a:round/>
                      <a:headEnd type="none" w="med" len="med"/>
                      <a:tailEnd type="none" w="med" len="med"/>
                    </a:lnL>
                    <a:lnR w="19050" cap="flat" cmpd="sng" algn="ctr">
                      <a:solidFill>
                        <a:srgbClr val="595959"/>
                      </a:solidFill>
                      <a:prstDash val="solid"/>
                      <a:round/>
                      <a:headEnd type="none" w="med" len="med"/>
                      <a:tailEnd type="none" w="med" len="med"/>
                    </a:lnR>
                    <a:lnT w="19050" cap="flat" cmpd="sng" algn="ctr">
                      <a:solidFill>
                        <a:srgbClr val="595959"/>
                      </a:solidFill>
                      <a:prstDash val="solid"/>
                      <a:round/>
                      <a:headEnd type="none" w="med" len="med"/>
                      <a:tailEnd type="none" w="med" len="med"/>
                    </a:lnT>
                    <a:lnB w="19050" cap="flat" cmpd="sng" algn="ctr">
                      <a:solidFill>
                        <a:srgbClr val="595959"/>
                      </a:solidFill>
                      <a:prstDash val="solid"/>
                      <a:round/>
                      <a:headEnd type="none" w="med" len="med"/>
                      <a:tailEnd type="none" w="med" len="med"/>
                    </a:lnB>
                    <a:solidFill>
                      <a:srgbClr val="FFE1E1"/>
                    </a:solidFill>
                  </a:tcPr>
                </a:tc>
                <a:tc hMerge="1">
                  <a:txBody>
                    <a:bodyPr/>
                    <a:lstStyle/>
                    <a:p>
                      <a:pPr algn="ctr">
                        <a:spcAft>
                          <a:spcPts val="0"/>
                        </a:spcAft>
                      </a:pPr>
                      <a:endParaRPr lang="es-ES" sz="1600">
                        <a:effectLst/>
                        <a:latin typeface="Times New Roman" panose="02020603050405020304" pitchFamily="18" charset="0"/>
                        <a:ea typeface="Times New Roman" panose="02020603050405020304" pitchFamily="18" charset="0"/>
                      </a:endParaRPr>
                    </a:p>
                  </a:txBody>
                  <a:tcPr marL="68580" marR="68580" marT="0" marB="0">
                    <a:lnL w="19050" cap="flat" cmpd="sng" algn="ctr">
                      <a:solidFill>
                        <a:srgbClr val="595959"/>
                      </a:solidFill>
                      <a:prstDash val="solid"/>
                      <a:round/>
                      <a:headEnd type="none" w="med" len="med"/>
                      <a:tailEnd type="none" w="med" len="med"/>
                    </a:lnL>
                    <a:lnR w="19050" cap="flat" cmpd="sng" algn="ctr">
                      <a:solidFill>
                        <a:srgbClr val="595959"/>
                      </a:solidFill>
                      <a:prstDash val="solid"/>
                      <a:round/>
                      <a:headEnd type="none" w="med" len="med"/>
                      <a:tailEnd type="none" w="med" len="med"/>
                    </a:lnR>
                    <a:lnT w="19050" cap="flat" cmpd="sng" algn="ctr">
                      <a:solidFill>
                        <a:srgbClr val="595959"/>
                      </a:solidFill>
                      <a:prstDash val="solid"/>
                      <a:round/>
                      <a:headEnd type="none" w="med" len="med"/>
                      <a:tailEnd type="none" w="med" len="med"/>
                    </a:lnT>
                    <a:lnB w="19050" cap="flat" cmpd="sng" algn="ctr">
                      <a:solidFill>
                        <a:srgbClr val="595959"/>
                      </a:solidFill>
                      <a:prstDash val="solid"/>
                      <a:round/>
                      <a:headEnd type="none" w="med" len="med"/>
                      <a:tailEnd type="none" w="med" len="med"/>
                    </a:lnB>
                    <a:solidFill>
                      <a:srgbClr val="FFE1E1"/>
                    </a:solidFill>
                  </a:tcPr>
                </a:tc>
                <a:extLst>
                  <a:ext uri="{0D108BD9-81ED-4DB2-BD59-A6C34878D82A}">
                    <a16:rowId xmlns:a16="http://schemas.microsoft.com/office/drawing/2014/main" val="4241068838"/>
                  </a:ext>
                </a:extLst>
              </a:tr>
              <a:tr h="470762">
                <a:tc>
                  <a:txBody>
                    <a:bodyPr/>
                    <a:lstStyle/>
                    <a:p>
                      <a:pPr>
                        <a:spcAft>
                          <a:spcPts val="0"/>
                        </a:spcAft>
                      </a:pPr>
                      <a:r>
                        <a:rPr lang="es-ES" sz="1600" dirty="0">
                          <a:effectLst/>
                          <a:latin typeface="Arial Narrow" panose="020B0606020202030204" pitchFamily="34" charset="0"/>
                          <a:ea typeface="Times New Roman" panose="02020603050405020304" pitchFamily="18" charset="0"/>
                          <a:cs typeface="Arial" panose="020B0604020202020204" pitchFamily="34" charset="0"/>
                        </a:rPr>
                        <a:t>Aunque no se han descrito efectos teratogénicos, no se recomienda su uso durante el embarazo. </a:t>
                      </a:r>
                      <a:endParaRPr lang="es-ES" sz="1600" dirty="0">
                        <a:effectLst/>
                        <a:latin typeface="Times New Roman" panose="02020603050405020304" pitchFamily="18" charset="0"/>
                        <a:ea typeface="Times New Roman" panose="02020603050405020304" pitchFamily="18" charset="0"/>
                      </a:endParaRPr>
                    </a:p>
                  </a:txBody>
                  <a:tcPr marL="68580" marR="68580" marT="0" marB="0" anchor="ctr">
                    <a:lnL w="19050" cap="flat" cmpd="sng" algn="ctr">
                      <a:solidFill>
                        <a:srgbClr val="595959"/>
                      </a:solidFill>
                      <a:prstDash val="solid"/>
                      <a:round/>
                      <a:headEnd type="none" w="med" len="med"/>
                      <a:tailEnd type="none" w="med" len="med"/>
                    </a:lnL>
                    <a:lnR w="19050" cap="flat" cmpd="sng" algn="ctr">
                      <a:solidFill>
                        <a:srgbClr val="595959"/>
                      </a:solidFill>
                      <a:prstDash val="solid"/>
                      <a:round/>
                      <a:headEnd type="none" w="med" len="med"/>
                      <a:tailEnd type="none" w="med" len="med"/>
                    </a:lnR>
                    <a:lnT w="19050" cap="flat" cmpd="sng" algn="ctr">
                      <a:solidFill>
                        <a:srgbClr val="595959"/>
                      </a:solidFill>
                      <a:prstDash val="solid"/>
                      <a:round/>
                      <a:headEnd type="none" w="med" len="med"/>
                      <a:tailEnd type="none" w="med" len="med"/>
                    </a:lnT>
                    <a:lnB w="19050" cap="flat" cmpd="sng" algn="ctr">
                      <a:solidFill>
                        <a:srgbClr val="595959"/>
                      </a:solidFill>
                      <a:prstDash val="solid"/>
                      <a:round/>
                      <a:headEnd type="none" w="med" len="med"/>
                      <a:tailEnd type="none" w="med" len="med"/>
                    </a:lnB>
                    <a:solidFill>
                      <a:srgbClr val="F2F2F2"/>
                    </a:solidFill>
                  </a:tcPr>
                </a:tc>
                <a:tc>
                  <a:txBody>
                    <a:bodyPr/>
                    <a:lstStyle/>
                    <a:p>
                      <a:pPr>
                        <a:spcAft>
                          <a:spcPts val="0"/>
                        </a:spcAft>
                      </a:pPr>
                      <a:r>
                        <a:rPr lang="en-US" sz="1600" b="1" dirty="0">
                          <a:effectLst/>
                          <a:latin typeface="Arial Narrow" panose="020B0606020202030204" pitchFamily="34" charset="0"/>
                          <a:ea typeface="Times New Roman" panose="02020603050405020304" pitchFamily="18" charset="0"/>
                          <a:cs typeface="Arial" panose="020B0604020202020204" pitchFamily="34" charset="0"/>
                        </a:rPr>
                        <a:t>(2):</a:t>
                      </a:r>
                      <a:r>
                        <a:rPr lang="en-US" sz="1600" dirty="0">
                          <a:effectLst/>
                          <a:latin typeface="Arial Narrow" panose="020B0606020202030204" pitchFamily="34" charset="0"/>
                          <a:ea typeface="Times New Roman" panose="02020603050405020304" pitchFamily="18" charset="0"/>
                          <a:cs typeface="Arial" panose="020B0604020202020204" pitchFamily="34" charset="0"/>
                        </a:rPr>
                        <a:t> </a:t>
                      </a:r>
                      <a:r>
                        <a:rPr lang="en-US" sz="1600" dirty="0" err="1">
                          <a:effectLst/>
                          <a:latin typeface="Arial Narrow" panose="020B0606020202030204" pitchFamily="34" charset="0"/>
                          <a:ea typeface="Times New Roman" panose="02020603050405020304" pitchFamily="18" charset="0"/>
                          <a:cs typeface="Arial" panose="020B0604020202020204" pitchFamily="34" charset="0"/>
                        </a:rPr>
                        <a:t>famotidina</a:t>
                      </a:r>
                      <a:r>
                        <a:rPr lang="en-US" sz="1600" dirty="0">
                          <a:effectLst/>
                          <a:latin typeface="Arial Narrow" panose="020B0606020202030204" pitchFamily="34" charset="0"/>
                          <a:ea typeface="Times New Roman" panose="02020603050405020304" pitchFamily="18" charset="0"/>
                          <a:cs typeface="Arial" panose="020B0604020202020204" pitchFamily="34" charset="0"/>
                        </a:rPr>
                        <a:t>.</a:t>
                      </a:r>
                      <a:endParaRPr lang="es-ES" sz="1600" dirty="0">
                        <a:effectLst/>
                        <a:latin typeface="Times New Roman" panose="02020603050405020304" pitchFamily="18" charset="0"/>
                        <a:ea typeface="Times New Roman" panose="02020603050405020304" pitchFamily="18" charset="0"/>
                      </a:endParaRPr>
                    </a:p>
                  </a:txBody>
                  <a:tcPr marL="68580" marR="68580" marT="0" marB="0" anchor="ctr">
                    <a:lnL w="19050" cap="flat" cmpd="sng" algn="ctr">
                      <a:solidFill>
                        <a:srgbClr val="595959"/>
                      </a:solidFill>
                      <a:prstDash val="solid"/>
                      <a:round/>
                      <a:headEnd type="none" w="med" len="med"/>
                      <a:tailEnd type="none" w="med" len="med"/>
                    </a:lnL>
                    <a:lnR w="19050" cap="flat" cmpd="sng" algn="ctr">
                      <a:solidFill>
                        <a:srgbClr val="595959"/>
                      </a:solidFill>
                      <a:prstDash val="solid"/>
                      <a:round/>
                      <a:headEnd type="none" w="med" len="med"/>
                      <a:tailEnd type="none" w="med" len="med"/>
                    </a:lnR>
                    <a:lnT w="19050" cap="flat" cmpd="sng" algn="ctr">
                      <a:solidFill>
                        <a:srgbClr val="595959"/>
                      </a:solidFill>
                      <a:prstDash val="solid"/>
                      <a:round/>
                      <a:headEnd type="none" w="med" len="med"/>
                      <a:tailEnd type="none" w="med" len="med"/>
                    </a:lnT>
                    <a:lnB w="19050" cap="flat" cmpd="sng" algn="ctr">
                      <a:solidFill>
                        <a:srgbClr val="595959"/>
                      </a:solidFill>
                      <a:prstDash val="solid"/>
                      <a:round/>
                      <a:headEnd type="none" w="med" len="med"/>
                      <a:tailEnd type="none" w="med" len="med"/>
                    </a:lnB>
                    <a:solidFill>
                      <a:srgbClr val="F2F2F2"/>
                    </a:solidFill>
                  </a:tcPr>
                </a:tc>
                <a:extLst>
                  <a:ext uri="{0D108BD9-81ED-4DB2-BD59-A6C34878D82A}">
                    <a16:rowId xmlns:a16="http://schemas.microsoft.com/office/drawing/2014/main" val="2140206326"/>
                  </a:ext>
                </a:extLst>
              </a:tr>
              <a:tr h="235381">
                <a:tc gridSpan="2">
                  <a:txBody>
                    <a:bodyPr/>
                    <a:lstStyle/>
                    <a:p>
                      <a:pPr algn="ctr">
                        <a:spcAft>
                          <a:spcPts val="0"/>
                        </a:spcAft>
                      </a:pPr>
                      <a:r>
                        <a:rPr lang="es-ES" sz="1600" b="1">
                          <a:effectLst/>
                          <a:latin typeface="Arial Narrow" panose="020B0606020202030204" pitchFamily="34" charset="0"/>
                          <a:ea typeface="Times New Roman" panose="02020603050405020304" pitchFamily="18" charset="0"/>
                          <a:cs typeface="Arial" panose="020B0604020202020204" pitchFamily="34" charset="0"/>
                        </a:rPr>
                        <a:t>Inhibidores de la bomba de protones (IBP) </a:t>
                      </a:r>
                      <a:endParaRPr lang="es-ES" sz="1600">
                        <a:effectLst/>
                        <a:latin typeface="Times New Roman" panose="02020603050405020304" pitchFamily="18" charset="0"/>
                        <a:ea typeface="Times New Roman" panose="02020603050405020304" pitchFamily="18" charset="0"/>
                      </a:endParaRPr>
                    </a:p>
                  </a:txBody>
                  <a:tcPr marL="68580" marR="68580" marT="0" marB="0">
                    <a:lnL w="19050" cap="flat" cmpd="sng" algn="ctr">
                      <a:solidFill>
                        <a:srgbClr val="595959"/>
                      </a:solidFill>
                      <a:prstDash val="solid"/>
                      <a:round/>
                      <a:headEnd type="none" w="med" len="med"/>
                      <a:tailEnd type="none" w="med" len="med"/>
                    </a:lnL>
                    <a:lnR w="19050" cap="flat" cmpd="sng" algn="ctr">
                      <a:solidFill>
                        <a:srgbClr val="595959"/>
                      </a:solidFill>
                      <a:prstDash val="solid"/>
                      <a:round/>
                      <a:headEnd type="none" w="med" len="med"/>
                      <a:tailEnd type="none" w="med" len="med"/>
                    </a:lnR>
                    <a:lnT w="19050" cap="flat" cmpd="sng" algn="ctr">
                      <a:solidFill>
                        <a:srgbClr val="595959"/>
                      </a:solidFill>
                      <a:prstDash val="solid"/>
                      <a:round/>
                      <a:headEnd type="none" w="med" len="med"/>
                      <a:tailEnd type="none" w="med" len="med"/>
                    </a:lnT>
                    <a:lnB w="19050" cap="flat" cmpd="sng" algn="ctr">
                      <a:solidFill>
                        <a:srgbClr val="595959"/>
                      </a:solidFill>
                      <a:prstDash val="solid"/>
                      <a:round/>
                      <a:headEnd type="none" w="med" len="med"/>
                      <a:tailEnd type="none" w="med" len="med"/>
                    </a:lnB>
                    <a:solidFill>
                      <a:srgbClr val="FFE1E1"/>
                    </a:solidFill>
                  </a:tcPr>
                </a:tc>
                <a:tc hMerge="1">
                  <a:txBody>
                    <a:bodyPr/>
                    <a:lstStyle/>
                    <a:p>
                      <a:pPr algn="ctr">
                        <a:spcAft>
                          <a:spcPts val="0"/>
                        </a:spcAft>
                      </a:pPr>
                      <a:endParaRPr lang="es-ES" sz="1600">
                        <a:effectLst/>
                        <a:latin typeface="Times New Roman" panose="02020603050405020304" pitchFamily="18" charset="0"/>
                        <a:ea typeface="Times New Roman" panose="02020603050405020304" pitchFamily="18" charset="0"/>
                      </a:endParaRPr>
                    </a:p>
                  </a:txBody>
                  <a:tcPr marL="68580" marR="68580" marT="0" marB="0">
                    <a:lnL w="19050" cap="flat" cmpd="sng" algn="ctr">
                      <a:solidFill>
                        <a:srgbClr val="595959"/>
                      </a:solidFill>
                      <a:prstDash val="solid"/>
                      <a:round/>
                      <a:headEnd type="none" w="med" len="med"/>
                      <a:tailEnd type="none" w="med" len="med"/>
                    </a:lnL>
                    <a:lnR w="19050" cap="flat" cmpd="sng" algn="ctr">
                      <a:solidFill>
                        <a:srgbClr val="595959"/>
                      </a:solidFill>
                      <a:prstDash val="solid"/>
                      <a:round/>
                      <a:headEnd type="none" w="med" len="med"/>
                      <a:tailEnd type="none" w="med" len="med"/>
                    </a:lnR>
                    <a:lnT w="19050" cap="flat" cmpd="sng" algn="ctr">
                      <a:solidFill>
                        <a:srgbClr val="595959"/>
                      </a:solidFill>
                      <a:prstDash val="solid"/>
                      <a:round/>
                      <a:headEnd type="none" w="med" len="med"/>
                      <a:tailEnd type="none" w="med" len="med"/>
                    </a:lnT>
                    <a:lnB w="19050" cap="flat" cmpd="sng" algn="ctr">
                      <a:solidFill>
                        <a:srgbClr val="595959"/>
                      </a:solidFill>
                      <a:prstDash val="solid"/>
                      <a:round/>
                      <a:headEnd type="none" w="med" len="med"/>
                      <a:tailEnd type="none" w="med" len="med"/>
                    </a:lnB>
                    <a:solidFill>
                      <a:srgbClr val="FFE1E1"/>
                    </a:solidFill>
                  </a:tcPr>
                </a:tc>
                <a:extLst>
                  <a:ext uri="{0D108BD9-81ED-4DB2-BD59-A6C34878D82A}">
                    <a16:rowId xmlns:a16="http://schemas.microsoft.com/office/drawing/2014/main" val="903202816"/>
                  </a:ext>
                </a:extLst>
              </a:tr>
              <a:tr h="1176905">
                <a:tc>
                  <a:txBody>
                    <a:bodyPr/>
                    <a:lstStyle/>
                    <a:p>
                      <a:pPr>
                        <a:spcAft>
                          <a:spcPts val="0"/>
                        </a:spcAft>
                      </a:pPr>
                      <a:r>
                        <a:rPr lang="es-ES_tradnl" sz="1600" dirty="0">
                          <a:effectLst/>
                          <a:latin typeface="Arial Narrow" panose="020B0606020202030204" pitchFamily="34" charset="0"/>
                          <a:ea typeface="Times New Roman" panose="02020603050405020304" pitchFamily="18" charset="0"/>
                          <a:cs typeface="Arial" panose="020B0604020202020204" pitchFamily="34" charset="0"/>
                        </a:rPr>
                        <a:t>Los datos en embarazadas son limitados y por ello solo deben usarse cuando no existe respuesta a los tratamientos previos. </a:t>
                      </a:r>
                      <a:endParaRPr lang="es-ES" sz="1600" dirty="0">
                        <a:effectLst/>
                        <a:latin typeface="Times New Roman" panose="02020603050405020304" pitchFamily="18" charset="0"/>
                        <a:ea typeface="Times New Roman" panose="02020603050405020304" pitchFamily="18" charset="0"/>
                      </a:endParaRPr>
                    </a:p>
                    <a:p>
                      <a:pPr>
                        <a:spcAft>
                          <a:spcPts val="0"/>
                        </a:spcAft>
                      </a:pPr>
                      <a:r>
                        <a:rPr lang="es-ES_tradnl" sz="1600" dirty="0">
                          <a:effectLst/>
                          <a:latin typeface="Arial Narrow" panose="020B0606020202030204" pitchFamily="34" charset="0"/>
                          <a:ea typeface="Times New Roman" panose="02020603050405020304" pitchFamily="18" charset="0"/>
                          <a:cs typeface="Arial" panose="020B0604020202020204" pitchFamily="34" charset="0"/>
                        </a:rPr>
                        <a:t>La mayoría de los IBP parecen seguros durante el embarazo, sin embargo, el </a:t>
                      </a:r>
                      <a:r>
                        <a:rPr lang="es-ES_tradnl" sz="1600" dirty="0" err="1">
                          <a:effectLst/>
                          <a:latin typeface="Arial Narrow" panose="020B0606020202030204" pitchFamily="34" charset="0"/>
                          <a:ea typeface="Times New Roman" panose="02020603050405020304" pitchFamily="18" charset="0"/>
                          <a:cs typeface="Arial" panose="020B0604020202020204" pitchFamily="34" charset="0"/>
                        </a:rPr>
                        <a:t>rabeprazol</a:t>
                      </a:r>
                      <a:r>
                        <a:rPr lang="es-ES_tradnl" sz="1600" dirty="0">
                          <a:effectLst/>
                          <a:latin typeface="Arial Narrow" panose="020B0606020202030204" pitchFamily="34" charset="0"/>
                          <a:ea typeface="Times New Roman" panose="02020603050405020304" pitchFamily="18" charset="0"/>
                          <a:cs typeface="Arial" panose="020B0604020202020204" pitchFamily="34" charset="0"/>
                        </a:rPr>
                        <a:t> está contraindicado en ficha técnica durante el embarazo.</a:t>
                      </a:r>
                      <a:endParaRPr lang="es-ES" sz="1600" dirty="0">
                        <a:effectLst/>
                        <a:latin typeface="Times New Roman" panose="02020603050405020304" pitchFamily="18" charset="0"/>
                        <a:ea typeface="Times New Roman" panose="02020603050405020304" pitchFamily="18" charset="0"/>
                      </a:endParaRPr>
                    </a:p>
                  </a:txBody>
                  <a:tcPr marL="68580" marR="68580" marT="0" marB="0" anchor="ctr">
                    <a:lnL w="19050" cap="flat" cmpd="sng" algn="ctr">
                      <a:solidFill>
                        <a:srgbClr val="595959"/>
                      </a:solidFill>
                      <a:prstDash val="solid"/>
                      <a:round/>
                      <a:headEnd type="none" w="med" len="med"/>
                      <a:tailEnd type="none" w="med" len="med"/>
                    </a:lnL>
                    <a:lnR w="19050" cap="flat" cmpd="sng" algn="ctr">
                      <a:solidFill>
                        <a:srgbClr val="595959"/>
                      </a:solidFill>
                      <a:prstDash val="solid"/>
                      <a:round/>
                      <a:headEnd type="none" w="med" len="med"/>
                      <a:tailEnd type="none" w="med" len="med"/>
                    </a:lnR>
                    <a:lnT w="19050" cap="flat" cmpd="sng" algn="ctr">
                      <a:solidFill>
                        <a:srgbClr val="595959"/>
                      </a:solidFill>
                      <a:prstDash val="solid"/>
                      <a:round/>
                      <a:headEnd type="none" w="med" len="med"/>
                      <a:tailEnd type="none" w="med" len="med"/>
                    </a:lnT>
                    <a:lnB w="19050" cap="flat" cmpd="sng" algn="ctr">
                      <a:solidFill>
                        <a:srgbClr val="595959"/>
                      </a:solidFill>
                      <a:prstDash val="solid"/>
                      <a:round/>
                      <a:headEnd type="none" w="med" len="med"/>
                      <a:tailEnd type="none" w="med" len="med"/>
                    </a:lnB>
                    <a:solidFill>
                      <a:srgbClr val="F2F2F2"/>
                    </a:solidFill>
                  </a:tcPr>
                </a:tc>
                <a:tc>
                  <a:txBody>
                    <a:bodyPr/>
                    <a:lstStyle/>
                    <a:p>
                      <a:pPr marL="136525" indent="-136525">
                        <a:spcAft>
                          <a:spcPts val="0"/>
                        </a:spcAft>
                      </a:pPr>
                      <a:r>
                        <a:rPr lang="es-ES" sz="1600" b="1" dirty="0">
                          <a:effectLst/>
                          <a:latin typeface="Arial Narrow" panose="020B0606020202030204" pitchFamily="34" charset="0"/>
                          <a:ea typeface="Times New Roman" panose="02020603050405020304" pitchFamily="18" charset="0"/>
                          <a:cs typeface="Arial" panose="020B0604020202020204" pitchFamily="34" charset="0"/>
                        </a:rPr>
                        <a:t>(2):</a:t>
                      </a:r>
                      <a:r>
                        <a:rPr lang="es-ES" sz="1600" dirty="0">
                          <a:effectLst/>
                          <a:latin typeface="Arial Narrow" panose="020B0606020202030204" pitchFamily="34" charset="0"/>
                          <a:ea typeface="Times New Roman" panose="02020603050405020304" pitchFamily="18" charset="0"/>
                          <a:cs typeface="Arial" panose="020B0604020202020204" pitchFamily="34" charset="0"/>
                        </a:rPr>
                        <a:t> esomeprazol, </a:t>
                      </a:r>
                      <a:endParaRPr lang="es-ES" sz="1600" dirty="0">
                        <a:effectLst/>
                        <a:latin typeface="Times New Roman" panose="02020603050405020304" pitchFamily="18" charset="0"/>
                        <a:ea typeface="Times New Roman" panose="02020603050405020304" pitchFamily="18" charset="0"/>
                      </a:endParaRPr>
                    </a:p>
                    <a:p>
                      <a:pPr marL="136525" indent="-136525">
                        <a:spcAft>
                          <a:spcPts val="0"/>
                        </a:spcAft>
                      </a:pPr>
                      <a:r>
                        <a:rPr lang="es-ES" sz="1600" b="1" dirty="0">
                          <a:effectLst/>
                          <a:latin typeface="Arial Narrow" panose="020B0606020202030204" pitchFamily="34" charset="0"/>
                          <a:ea typeface="Times New Roman" panose="02020603050405020304" pitchFamily="18" charset="0"/>
                          <a:cs typeface="Arial" panose="020B0604020202020204" pitchFamily="34" charset="0"/>
                        </a:rPr>
                        <a:t>      </a:t>
                      </a:r>
                      <a:r>
                        <a:rPr lang="es-ES" sz="1600" dirty="0">
                          <a:effectLst/>
                          <a:latin typeface="Arial Narrow" panose="020B0606020202030204" pitchFamily="34" charset="0"/>
                          <a:ea typeface="Times New Roman" panose="02020603050405020304" pitchFamily="18" charset="0"/>
                          <a:cs typeface="Arial" panose="020B0604020202020204" pitchFamily="34" charset="0"/>
                        </a:rPr>
                        <a:t> </a:t>
                      </a:r>
                      <a:r>
                        <a:rPr lang="es-ES" sz="1600" dirty="0" err="1">
                          <a:effectLst/>
                          <a:latin typeface="Arial Narrow" panose="020B0606020202030204" pitchFamily="34" charset="0"/>
                          <a:ea typeface="Times New Roman" panose="02020603050405020304" pitchFamily="18" charset="0"/>
                          <a:cs typeface="Arial" panose="020B0604020202020204" pitchFamily="34" charset="0"/>
                        </a:rPr>
                        <a:t>lansoprazol</a:t>
                      </a:r>
                      <a:r>
                        <a:rPr lang="es-ES" sz="1600" dirty="0">
                          <a:effectLst/>
                          <a:latin typeface="Arial Narrow" panose="020B0606020202030204" pitchFamily="34" charset="0"/>
                          <a:ea typeface="Times New Roman" panose="02020603050405020304" pitchFamily="18" charset="0"/>
                          <a:cs typeface="Arial" panose="020B0604020202020204" pitchFamily="34" charset="0"/>
                        </a:rPr>
                        <a:t>, </a:t>
                      </a:r>
                      <a:endParaRPr lang="es-ES" sz="1600" dirty="0">
                        <a:effectLst/>
                        <a:latin typeface="Times New Roman" panose="02020603050405020304" pitchFamily="18" charset="0"/>
                        <a:ea typeface="Times New Roman" panose="02020603050405020304" pitchFamily="18" charset="0"/>
                      </a:endParaRPr>
                    </a:p>
                    <a:p>
                      <a:pPr marL="136525" indent="2540">
                        <a:spcAft>
                          <a:spcPts val="0"/>
                        </a:spcAft>
                      </a:pPr>
                      <a:r>
                        <a:rPr lang="es-ES" sz="1600" dirty="0">
                          <a:effectLst/>
                          <a:latin typeface="Arial Narrow" panose="020B0606020202030204" pitchFamily="34" charset="0"/>
                          <a:ea typeface="Times New Roman" panose="02020603050405020304" pitchFamily="18" charset="0"/>
                          <a:cs typeface="Arial" panose="020B0604020202020204" pitchFamily="34" charset="0"/>
                        </a:rPr>
                        <a:t>    omeprazol, </a:t>
                      </a:r>
                      <a:endParaRPr lang="es-ES" sz="1600" dirty="0">
                        <a:effectLst/>
                        <a:latin typeface="Times New Roman" panose="02020603050405020304" pitchFamily="18" charset="0"/>
                        <a:ea typeface="Times New Roman" panose="02020603050405020304" pitchFamily="18" charset="0"/>
                      </a:endParaRPr>
                    </a:p>
                    <a:p>
                      <a:pPr marL="136525" indent="2540">
                        <a:spcAft>
                          <a:spcPts val="0"/>
                        </a:spcAft>
                      </a:pPr>
                      <a:r>
                        <a:rPr lang="es-ES" sz="1600" dirty="0">
                          <a:effectLst/>
                          <a:latin typeface="Arial Narrow" panose="020B0606020202030204" pitchFamily="34" charset="0"/>
                          <a:ea typeface="Times New Roman" panose="02020603050405020304" pitchFamily="18" charset="0"/>
                          <a:cs typeface="Arial" panose="020B0604020202020204" pitchFamily="34" charset="0"/>
                        </a:rPr>
                        <a:t>    pantoprazol,</a:t>
                      </a:r>
                      <a:endParaRPr lang="es-ES" sz="1600" dirty="0">
                        <a:effectLst/>
                        <a:latin typeface="Times New Roman" panose="02020603050405020304" pitchFamily="18" charset="0"/>
                        <a:ea typeface="Times New Roman" panose="02020603050405020304" pitchFamily="18" charset="0"/>
                      </a:endParaRPr>
                    </a:p>
                    <a:p>
                      <a:pPr marL="136525" indent="2540">
                        <a:spcAft>
                          <a:spcPts val="0"/>
                        </a:spcAft>
                      </a:pPr>
                      <a:r>
                        <a:rPr lang="es-ES" sz="1600" dirty="0">
                          <a:effectLst/>
                          <a:latin typeface="Arial Narrow" panose="020B0606020202030204" pitchFamily="34" charset="0"/>
                          <a:ea typeface="Times New Roman" panose="02020603050405020304" pitchFamily="18" charset="0"/>
                          <a:cs typeface="Arial" panose="020B0604020202020204" pitchFamily="34" charset="0"/>
                        </a:rPr>
                        <a:t>    </a:t>
                      </a:r>
                      <a:r>
                        <a:rPr lang="es-ES" sz="1600" dirty="0" err="1">
                          <a:effectLst/>
                          <a:latin typeface="Arial Narrow" panose="020B0606020202030204" pitchFamily="34" charset="0"/>
                          <a:ea typeface="Times New Roman" panose="02020603050405020304" pitchFamily="18" charset="0"/>
                          <a:cs typeface="Arial" panose="020B0604020202020204" pitchFamily="34" charset="0"/>
                        </a:rPr>
                        <a:t>rabeprazol</a:t>
                      </a:r>
                      <a:r>
                        <a:rPr lang="es-ES" sz="1600" dirty="0">
                          <a:effectLst/>
                          <a:latin typeface="Arial Narrow" panose="020B0606020202030204" pitchFamily="34" charset="0"/>
                          <a:ea typeface="Times New Roman" panose="02020603050405020304" pitchFamily="18" charset="0"/>
                          <a:cs typeface="Arial" panose="020B0604020202020204" pitchFamily="34" charset="0"/>
                        </a:rPr>
                        <a:t>.</a:t>
                      </a:r>
                      <a:endParaRPr lang="es-ES" sz="1600" dirty="0">
                        <a:effectLst/>
                        <a:latin typeface="Times New Roman" panose="02020603050405020304" pitchFamily="18" charset="0"/>
                        <a:ea typeface="Times New Roman" panose="02020603050405020304" pitchFamily="18" charset="0"/>
                      </a:endParaRPr>
                    </a:p>
                  </a:txBody>
                  <a:tcPr marL="68580" marR="68580" marT="0" marB="0" anchor="ctr">
                    <a:lnL w="19050" cap="flat" cmpd="sng" algn="ctr">
                      <a:solidFill>
                        <a:srgbClr val="595959"/>
                      </a:solidFill>
                      <a:prstDash val="solid"/>
                      <a:round/>
                      <a:headEnd type="none" w="med" len="med"/>
                      <a:tailEnd type="none" w="med" len="med"/>
                    </a:lnL>
                    <a:lnR w="19050" cap="flat" cmpd="sng" algn="ctr">
                      <a:solidFill>
                        <a:srgbClr val="595959"/>
                      </a:solidFill>
                      <a:prstDash val="solid"/>
                      <a:round/>
                      <a:headEnd type="none" w="med" len="med"/>
                      <a:tailEnd type="none" w="med" len="med"/>
                    </a:lnR>
                    <a:lnT w="19050" cap="flat" cmpd="sng" algn="ctr">
                      <a:solidFill>
                        <a:srgbClr val="595959"/>
                      </a:solidFill>
                      <a:prstDash val="solid"/>
                      <a:round/>
                      <a:headEnd type="none" w="med" len="med"/>
                      <a:tailEnd type="none" w="med" len="med"/>
                    </a:lnT>
                    <a:lnB w="19050" cap="flat" cmpd="sng" algn="ctr">
                      <a:solidFill>
                        <a:srgbClr val="595959"/>
                      </a:solidFill>
                      <a:prstDash val="solid"/>
                      <a:round/>
                      <a:headEnd type="none" w="med" len="med"/>
                      <a:tailEnd type="none" w="med" len="med"/>
                    </a:lnB>
                    <a:solidFill>
                      <a:srgbClr val="F2F2F2"/>
                    </a:solidFill>
                  </a:tcPr>
                </a:tc>
                <a:extLst>
                  <a:ext uri="{0D108BD9-81ED-4DB2-BD59-A6C34878D82A}">
                    <a16:rowId xmlns:a16="http://schemas.microsoft.com/office/drawing/2014/main" val="2681634854"/>
                  </a:ext>
                </a:extLst>
              </a:tr>
              <a:tr h="529607">
                <a:tc gridSpan="2">
                  <a:txBody>
                    <a:bodyPr/>
                    <a:lstStyle/>
                    <a:p>
                      <a:pPr algn="just">
                        <a:spcAft>
                          <a:spcPts val="0"/>
                        </a:spcAft>
                      </a:pPr>
                      <a:r>
                        <a:rPr lang="es-ES" sz="1200" b="1" dirty="0">
                          <a:effectLst/>
                          <a:latin typeface="Arial Narrow" panose="020B0606020202030204" pitchFamily="34" charset="0"/>
                          <a:ea typeface="Times New Roman" panose="02020603050405020304" pitchFamily="18" charset="0"/>
                          <a:cs typeface="Arial" panose="020B0604020202020204" pitchFamily="34" charset="0"/>
                        </a:rPr>
                        <a:t>(*)</a:t>
                      </a:r>
                      <a:r>
                        <a:rPr lang="es-ES" sz="1200" dirty="0">
                          <a:effectLst/>
                          <a:latin typeface="Arial Narrow" panose="020B0606020202030204" pitchFamily="34" charset="0"/>
                          <a:ea typeface="Times New Roman" panose="02020603050405020304" pitchFamily="18" charset="0"/>
                          <a:cs typeface="Arial" panose="020B0604020202020204" pitchFamily="34" charset="0"/>
                        </a:rPr>
                        <a:t> Clasificación </a:t>
                      </a:r>
                      <a:r>
                        <a:rPr lang="es-ES" sz="1200" i="1" u="sng" dirty="0">
                          <a:solidFill>
                            <a:srgbClr val="0000FF"/>
                          </a:solidFill>
                          <a:effectLst/>
                          <a:latin typeface="Arial Narrow" panose="020B0606020202030204" pitchFamily="34" charset="0"/>
                          <a:ea typeface="Times New Roman" panose="02020603050405020304" pitchFamily="18" charset="0"/>
                          <a:cs typeface="Arial" panose="020B0604020202020204" pitchFamily="34" charset="0"/>
                          <a:hlinkClick r:id="rId2"/>
                        </a:rPr>
                        <a:t>Micromedex</a:t>
                      </a:r>
                      <a:r>
                        <a:rPr lang="es-ES" sz="1200" dirty="0">
                          <a:effectLst/>
                          <a:latin typeface="Arial Narrow" panose="020B0606020202030204" pitchFamily="34" charset="0"/>
                          <a:ea typeface="Times New Roman" panose="02020603050405020304" pitchFamily="18" charset="0"/>
                          <a:cs typeface="Arial" panose="020B0604020202020204" pitchFamily="34" charset="0"/>
                        </a:rPr>
                        <a:t>® </a:t>
                      </a:r>
                      <a:endParaRPr lang="es-ES" sz="1200" dirty="0">
                        <a:effectLst/>
                        <a:latin typeface="Times New Roman" panose="02020603050405020304" pitchFamily="18" charset="0"/>
                        <a:ea typeface="Times New Roman" panose="02020603050405020304" pitchFamily="18" charset="0"/>
                      </a:endParaRPr>
                    </a:p>
                    <a:p>
                      <a:pPr algn="just">
                        <a:spcAft>
                          <a:spcPts val="0"/>
                        </a:spcAft>
                      </a:pPr>
                      <a:r>
                        <a:rPr lang="es-ES_tradnl" sz="1200" b="1" dirty="0">
                          <a:effectLst/>
                          <a:latin typeface="Arial Narrow" panose="020B0606020202030204" pitchFamily="34" charset="0"/>
                          <a:ea typeface="Times New Roman" panose="02020603050405020304" pitchFamily="18" charset="0"/>
                          <a:cs typeface="Arial" panose="020B0604020202020204" pitchFamily="34" charset="0"/>
                        </a:rPr>
                        <a:t>(1):</a:t>
                      </a:r>
                      <a:r>
                        <a:rPr lang="es-ES_tradnl" sz="1200" dirty="0">
                          <a:effectLst/>
                          <a:latin typeface="Arial Narrow" panose="020B0606020202030204" pitchFamily="34" charset="0"/>
                          <a:ea typeface="Times New Roman" panose="02020603050405020304" pitchFamily="18" charset="0"/>
                          <a:cs typeface="Arial" panose="020B0604020202020204" pitchFamily="34" charset="0"/>
                        </a:rPr>
                        <a:t> Riesgo fetal mínimo; </a:t>
                      </a:r>
                      <a:r>
                        <a:rPr lang="es-ES_tradnl" sz="1200" b="1" dirty="0">
                          <a:effectLst/>
                          <a:latin typeface="Arial Narrow" panose="020B0606020202030204" pitchFamily="34" charset="0"/>
                          <a:ea typeface="Times New Roman" panose="02020603050405020304" pitchFamily="18" charset="0"/>
                          <a:cs typeface="Arial" panose="020B0604020202020204" pitchFamily="34" charset="0"/>
                        </a:rPr>
                        <a:t>(2):</a:t>
                      </a:r>
                      <a:r>
                        <a:rPr lang="es-ES_tradnl" sz="1200" dirty="0">
                          <a:effectLst/>
                          <a:latin typeface="Arial Narrow" panose="020B0606020202030204" pitchFamily="34" charset="0"/>
                          <a:ea typeface="Times New Roman" panose="02020603050405020304" pitchFamily="18" charset="0"/>
                          <a:cs typeface="Arial" panose="020B0604020202020204" pitchFamily="34" charset="0"/>
                        </a:rPr>
                        <a:t> No puede excluirse riesgo fetal; </a:t>
                      </a:r>
                      <a:r>
                        <a:rPr lang="es-ES_tradnl" sz="1200" b="1" dirty="0">
                          <a:effectLst/>
                          <a:latin typeface="Arial Narrow" panose="020B0606020202030204" pitchFamily="34" charset="0"/>
                          <a:ea typeface="Times New Roman" panose="02020603050405020304" pitchFamily="18" charset="0"/>
                          <a:cs typeface="Arial" panose="020B0604020202020204" pitchFamily="34" charset="0"/>
                        </a:rPr>
                        <a:t>(3):</a:t>
                      </a:r>
                      <a:r>
                        <a:rPr lang="es-ES_tradnl" sz="1200" dirty="0">
                          <a:effectLst/>
                          <a:latin typeface="Arial Narrow" panose="020B0606020202030204" pitchFamily="34" charset="0"/>
                          <a:ea typeface="Times New Roman" panose="02020603050405020304" pitchFamily="18" charset="0"/>
                          <a:cs typeface="Arial" panose="020B0604020202020204" pitchFamily="34" charset="0"/>
                        </a:rPr>
                        <a:t> Puede causar riesgo fetal; </a:t>
                      </a:r>
                      <a:r>
                        <a:rPr lang="es-ES_tradnl" sz="1200" b="1" dirty="0">
                          <a:effectLst/>
                          <a:latin typeface="Arial Narrow" panose="020B0606020202030204" pitchFamily="34" charset="0"/>
                          <a:ea typeface="Times New Roman" panose="02020603050405020304" pitchFamily="18" charset="0"/>
                          <a:cs typeface="Arial" panose="020B0604020202020204" pitchFamily="34" charset="0"/>
                        </a:rPr>
                        <a:t>(4):</a:t>
                      </a:r>
                      <a:r>
                        <a:rPr lang="es-ES_tradnl" sz="1200" dirty="0">
                          <a:effectLst/>
                          <a:latin typeface="Arial Narrow" panose="020B0606020202030204" pitchFamily="34" charset="0"/>
                          <a:ea typeface="Times New Roman" panose="02020603050405020304" pitchFamily="18" charset="0"/>
                          <a:cs typeface="Arial" panose="020B0604020202020204" pitchFamily="34" charset="0"/>
                        </a:rPr>
                        <a:t> Daño fetal demostrado; </a:t>
                      </a:r>
                      <a:r>
                        <a:rPr lang="es-ES_tradnl" sz="1200" b="1" dirty="0">
                          <a:effectLst/>
                          <a:latin typeface="Arial Narrow" panose="020B0606020202030204" pitchFamily="34" charset="0"/>
                          <a:ea typeface="Times New Roman" panose="02020603050405020304" pitchFamily="18" charset="0"/>
                          <a:cs typeface="Arial" panose="020B0604020202020204" pitchFamily="34" charset="0"/>
                        </a:rPr>
                        <a:t>(5):</a:t>
                      </a:r>
                      <a:r>
                        <a:rPr lang="es-ES_tradnl" sz="1200" dirty="0">
                          <a:effectLst/>
                          <a:latin typeface="Arial Narrow" panose="020B0606020202030204" pitchFamily="34" charset="0"/>
                          <a:ea typeface="Times New Roman" panose="02020603050405020304" pitchFamily="18" charset="0"/>
                          <a:cs typeface="Arial" panose="020B0604020202020204" pitchFamily="34" charset="0"/>
                        </a:rPr>
                        <a:t> Contraindicado; </a:t>
                      </a:r>
                      <a:r>
                        <a:rPr lang="es-ES_tradnl" sz="1200" b="1" dirty="0">
                          <a:effectLst/>
                          <a:latin typeface="Arial Narrow" panose="020B0606020202030204" pitchFamily="34" charset="0"/>
                          <a:ea typeface="Times New Roman" panose="02020603050405020304" pitchFamily="18" charset="0"/>
                        </a:rPr>
                        <a:t>(</a:t>
                      </a:r>
                      <a:r>
                        <a:rPr lang="es-ES" sz="1200" b="1" dirty="0">
                          <a:effectLst/>
                          <a:latin typeface="Arial Narrow" panose="020B0606020202030204" pitchFamily="34" charset="0"/>
                          <a:ea typeface="Times New Roman" panose="02020603050405020304" pitchFamily="18" charset="0"/>
                          <a:cs typeface="Arial" panose="020B0604020202020204" pitchFamily="34" charset="0"/>
                        </a:rPr>
                        <a:t>ND):</a:t>
                      </a:r>
                      <a:r>
                        <a:rPr lang="es-ES" sz="1200" dirty="0">
                          <a:effectLst/>
                          <a:latin typeface="Arial Narrow" panose="020B0606020202030204" pitchFamily="34" charset="0"/>
                          <a:ea typeface="Times New Roman" panose="02020603050405020304" pitchFamily="18" charset="0"/>
                          <a:cs typeface="Arial" panose="020B0604020202020204" pitchFamily="34" charset="0"/>
                        </a:rPr>
                        <a:t> Información no disponible.</a:t>
                      </a:r>
                      <a:endParaRPr lang="es-ES" sz="1200" dirty="0">
                        <a:effectLst/>
                        <a:latin typeface="Times New Roman" panose="02020603050405020304" pitchFamily="18" charset="0"/>
                        <a:ea typeface="Times New Roman" panose="02020603050405020304" pitchFamily="18" charset="0"/>
                      </a:endParaRPr>
                    </a:p>
                  </a:txBody>
                  <a:tcPr marL="68580" marR="68580" marT="0" marB="0">
                    <a:lnL w="19050" cap="flat" cmpd="sng" algn="ctr">
                      <a:solidFill>
                        <a:srgbClr val="595959"/>
                      </a:solidFill>
                      <a:prstDash val="solid"/>
                      <a:round/>
                      <a:headEnd type="none" w="med" len="med"/>
                      <a:tailEnd type="none" w="med" len="med"/>
                    </a:lnL>
                    <a:lnR w="19050" cap="flat" cmpd="sng" algn="ctr">
                      <a:solidFill>
                        <a:srgbClr val="595959"/>
                      </a:solidFill>
                      <a:prstDash val="solid"/>
                      <a:round/>
                      <a:headEnd type="none" w="med" len="med"/>
                      <a:tailEnd type="none" w="med" len="med"/>
                    </a:lnR>
                    <a:lnT w="19050" cap="flat" cmpd="sng" algn="ctr">
                      <a:solidFill>
                        <a:srgbClr val="595959"/>
                      </a:solidFill>
                      <a:prstDash val="solid"/>
                      <a:round/>
                      <a:headEnd type="none" w="med" len="med"/>
                      <a:tailEnd type="none" w="med" len="med"/>
                    </a:lnT>
                    <a:lnB w="19050" cap="flat" cmpd="sng" algn="ctr">
                      <a:solidFill>
                        <a:srgbClr val="595959"/>
                      </a:solidFill>
                      <a:prstDash val="solid"/>
                      <a:round/>
                      <a:headEnd type="none" w="med" len="med"/>
                      <a:tailEnd type="none" w="med" len="med"/>
                    </a:lnB>
                  </a:tcPr>
                </a:tc>
                <a:tc hMerge="1">
                  <a:txBody>
                    <a:bodyPr/>
                    <a:lstStyle/>
                    <a:p>
                      <a:pPr algn="just">
                        <a:spcAft>
                          <a:spcPts val="0"/>
                        </a:spcAft>
                      </a:pPr>
                      <a:endParaRPr lang="es-ES" sz="1600" dirty="0">
                        <a:effectLst/>
                        <a:latin typeface="Times New Roman" panose="02020603050405020304" pitchFamily="18" charset="0"/>
                        <a:ea typeface="Times New Roman" panose="02020603050405020304" pitchFamily="18" charset="0"/>
                      </a:endParaRPr>
                    </a:p>
                  </a:txBody>
                  <a:tcPr marL="68580" marR="68580" marT="0" marB="0">
                    <a:lnL w="19050" cap="flat" cmpd="sng" algn="ctr">
                      <a:solidFill>
                        <a:srgbClr val="595959"/>
                      </a:solidFill>
                      <a:prstDash val="solid"/>
                      <a:round/>
                      <a:headEnd type="none" w="med" len="med"/>
                      <a:tailEnd type="none" w="med" len="med"/>
                    </a:lnL>
                    <a:lnR w="19050" cap="flat" cmpd="sng" algn="ctr">
                      <a:solidFill>
                        <a:srgbClr val="595959"/>
                      </a:solidFill>
                      <a:prstDash val="solid"/>
                      <a:round/>
                      <a:headEnd type="none" w="med" len="med"/>
                      <a:tailEnd type="none" w="med" len="med"/>
                    </a:lnR>
                    <a:lnT w="19050" cap="flat" cmpd="sng" algn="ctr">
                      <a:solidFill>
                        <a:srgbClr val="595959"/>
                      </a:solidFill>
                      <a:prstDash val="solid"/>
                      <a:round/>
                      <a:headEnd type="none" w="med" len="med"/>
                      <a:tailEnd type="none" w="med" len="med"/>
                    </a:lnT>
                    <a:lnB w="19050" cap="flat" cmpd="sng" algn="ctr">
                      <a:solidFill>
                        <a:srgbClr val="595959"/>
                      </a:solidFill>
                      <a:prstDash val="solid"/>
                      <a:round/>
                      <a:headEnd type="none" w="med" len="med"/>
                      <a:tailEnd type="none" w="med" len="med"/>
                    </a:lnB>
                  </a:tcPr>
                </a:tc>
                <a:extLst>
                  <a:ext uri="{0D108BD9-81ED-4DB2-BD59-A6C34878D82A}">
                    <a16:rowId xmlns:a16="http://schemas.microsoft.com/office/drawing/2014/main" val="3146546351"/>
                  </a:ext>
                </a:extLst>
              </a:tr>
            </a:tbl>
          </a:graphicData>
        </a:graphic>
      </p:graphicFrame>
      <p:sp>
        <p:nvSpPr>
          <p:cNvPr id="5" name="Rectangle 1">
            <a:extLst>
              <a:ext uri="{FF2B5EF4-FFF2-40B4-BE49-F238E27FC236}">
                <a16:creationId xmlns:a16="http://schemas.microsoft.com/office/drawing/2014/main" id="{821E55C4-B739-4C1A-A9DB-A8C580D3FEEC}"/>
              </a:ext>
            </a:extLst>
          </p:cNvPr>
          <p:cNvSpPr>
            <a:spLocks noChangeArrowheads="1"/>
          </p:cNvSpPr>
          <p:nvPr/>
        </p:nvSpPr>
        <p:spPr bwMode="auto">
          <a:xfrm>
            <a:off x="1111240" y="260648"/>
            <a:ext cx="648072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3175">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3175" algn="l" defTabSz="914400" rtl="0" eaLnBrk="0" fontAlgn="base" latinLnBrk="0" hangingPunct="0">
              <a:lnSpc>
                <a:spcPct val="100000"/>
              </a:lnSpc>
              <a:spcBef>
                <a:spcPct val="0"/>
              </a:spcBef>
              <a:spcAft>
                <a:spcPct val="0"/>
              </a:spcAft>
              <a:buClrTx/>
              <a:buSzTx/>
              <a:buFontTx/>
              <a:buNone/>
              <a:tabLst/>
            </a:pPr>
            <a:r>
              <a:rPr kumimoji="0" lang="es-ES_tradnl" altLang="es-ES" b="1" i="0" u="none" strike="noStrike" cap="none" normalizeH="0" baseline="0" dirty="0">
                <a:ln>
                  <a:noFill/>
                </a:ln>
                <a:solidFill>
                  <a:srgbClr val="EF3340"/>
                </a:solidFill>
                <a:effectLst/>
                <a:latin typeface="Arial Narrow" panose="020B0606020202030204" pitchFamily="34" charset="0"/>
                <a:ea typeface="Calibri" panose="020F0502020204030204" pitchFamily="34" charset="0"/>
              </a:rPr>
              <a:t>Tratamiento farmacológico de la pirosis y ardor </a:t>
            </a:r>
            <a:r>
              <a:rPr kumimoji="0" lang="es-ES_tradnl" altLang="es-ES" b="1" i="0" u="none" strike="noStrike" cap="none" normalizeH="0" baseline="0" dirty="0" smtClean="0">
                <a:ln>
                  <a:noFill/>
                </a:ln>
                <a:solidFill>
                  <a:srgbClr val="EF3340"/>
                </a:solidFill>
                <a:effectLst/>
                <a:latin typeface="Arial Narrow" panose="020B0606020202030204" pitchFamily="34" charset="0"/>
                <a:ea typeface="Calibri" panose="020F0502020204030204" pitchFamily="34" charset="0"/>
              </a:rPr>
              <a:t>epigástrico</a:t>
            </a:r>
            <a:endParaRPr kumimoji="0" lang="es-ES" altLang="es-ES"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30347795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56D7D0F4-7527-4D64-B887-F11E4C1791E4}"/>
              </a:ext>
            </a:extLst>
          </p:cNvPr>
          <p:cNvSpPr txBox="1">
            <a:spLocks noChangeArrowheads="1"/>
          </p:cNvSpPr>
          <p:nvPr/>
        </p:nvSpPr>
        <p:spPr bwMode="auto">
          <a:xfrm>
            <a:off x="1191005" y="273829"/>
            <a:ext cx="7704856" cy="60081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gn="just">
              <a:spcAft>
                <a:spcPts val="0"/>
              </a:spcAft>
            </a:pPr>
            <a:r>
              <a:rPr lang="es-ES_tradnl" sz="3200" b="1" dirty="0">
                <a:solidFill>
                  <a:srgbClr val="EF3340"/>
                </a:solidFill>
                <a:ea typeface="Times New Roman" panose="02020603050405020304" pitchFamily="18" charset="0"/>
                <a:cs typeface="Arial" panose="020B0604020202020204" pitchFamily="34" charset="0"/>
              </a:rPr>
              <a:t>Estreñimiento</a:t>
            </a:r>
            <a:endParaRPr lang="es-ES" sz="3200" dirty="0">
              <a:ea typeface="Times New Roman" panose="02020603050405020304" pitchFamily="18" charset="0"/>
            </a:endParaRPr>
          </a:p>
        </p:txBody>
      </p:sp>
      <p:sp>
        <p:nvSpPr>
          <p:cNvPr id="3" name="Rectángulo 2">
            <a:extLst>
              <a:ext uri="{FF2B5EF4-FFF2-40B4-BE49-F238E27FC236}">
                <a16:creationId xmlns:a16="http://schemas.microsoft.com/office/drawing/2014/main" id="{98E3DE1E-DD7B-48AA-A5DE-F11709C30D79}"/>
              </a:ext>
            </a:extLst>
          </p:cNvPr>
          <p:cNvSpPr/>
          <p:nvPr/>
        </p:nvSpPr>
        <p:spPr>
          <a:xfrm>
            <a:off x="1115616" y="1052736"/>
            <a:ext cx="7776864" cy="523220"/>
          </a:xfrm>
          <a:prstGeom prst="rect">
            <a:avLst/>
          </a:prstGeom>
        </p:spPr>
        <p:txBody>
          <a:bodyPr wrap="square">
            <a:spAutoFit/>
          </a:bodyPr>
          <a:lstStyle/>
          <a:p>
            <a:pPr marL="285750" indent="-285750">
              <a:buFont typeface="Wingdings" panose="05000000000000000000" pitchFamily="2" charset="2"/>
              <a:buChar char="q"/>
            </a:pPr>
            <a:r>
              <a:rPr lang="es-ES_tradnl" sz="1400" dirty="0"/>
              <a:t>Se produce por la reducción de la motilidad gastrointestinal y del retraso del vaciado intestinal que produce la presión del útero. </a:t>
            </a:r>
          </a:p>
        </p:txBody>
      </p:sp>
      <p:sp>
        <p:nvSpPr>
          <p:cNvPr id="4" name="Rectángulo 3">
            <a:extLst>
              <a:ext uri="{FF2B5EF4-FFF2-40B4-BE49-F238E27FC236}">
                <a16:creationId xmlns:a16="http://schemas.microsoft.com/office/drawing/2014/main" id="{98E3DE1E-DD7B-48AA-A5DE-F11709C30D79}"/>
              </a:ext>
            </a:extLst>
          </p:cNvPr>
          <p:cNvSpPr/>
          <p:nvPr/>
        </p:nvSpPr>
        <p:spPr>
          <a:xfrm>
            <a:off x="1086101" y="2054458"/>
            <a:ext cx="3484445" cy="3108543"/>
          </a:xfrm>
          <a:prstGeom prst="rect">
            <a:avLst/>
          </a:prstGeom>
        </p:spPr>
        <p:txBody>
          <a:bodyPr wrap="square">
            <a:spAutoFit/>
          </a:bodyPr>
          <a:lstStyle/>
          <a:p>
            <a:pPr>
              <a:lnSpc>
                <a:spcPct val="150000"/>
              </a:lnSpc>
            </a:pPr>
            <a:r>
              <a:rPr lang="es-ES" sz="1600" b="1" dirty="0">
                <a:solidFill>
                  <a:srgbClr val="FF0000"/>
                </a:solidFill>
              </a:rPr>
              <a:t>Intervenciones no farmacológicas</a:t>
            </a:r>
          </a:p>
          <a:p>
            <a:pPr algn="just"/>
            <a:r>
              <a:rPr lang="es-ES" dirty="0"/>
              <a:t> </a:t>
            </a:r>
          </a:p>
          <a:p>
            <a:pPr algn="just"/>
            <a:r>
              <a:rPr lang="es-ES_tradnl" sz="1400" dirty="0"/>
              <a:t>Se recomienda:</a:t>
            </a:r>
          </a:p>
          <a:p>
            <a:pPr algn="just"/>
            <a:endParaRPr lang="es-ES_tradnl" sz="1400" dirty="0"/>
          </a:p>
          <a:p>
            <a:pPr marL="449263" indent="-285750" algn="just">
              <a:buFont typeface="Symbol" panose="05050102010706020507" pitchFamily="18" charset="2"/>
              <a:buChar char="-"/>
            </a:pPr>
            <a:r>
              <a:rPr lang="es-ES_tradnl" sz="1400" dirty="0"/>
              <a:t>Aumentar la ingesta de líquidos y de alimentos ricos en fibra. </a:t>
            </a:r>
          </a:p>
          <a:p>
            <a:pPr marL="163513" algn="just"/>
            <a:endParaRPr lang="es-ES_tradnl" sz="1400" dirty="0"/>
          </a:p>
          <a:p>
            <a:pPr marL="163513" algn="just"/>
            <a:endParaRPr lang="es-ES_tradnl" sz="1400" dirty="0"/>
          </a:p>
          <a:p>
            <a:pPr marL="449263" indent="-285750" algn="just">
              <a:buFont typeface="Symbol" panose="05050102010706020507" pitchFamily="18" charset="2"/>
              <a:buChar char="-"/>
            </a:pPr>
            <a:r>
              <a:rPr lang="es-ES_tradnl" sz="1400" dirty="0"/>
              <a:t>En la medida de lo posible, se debe mantener un estilo de vida activo con ejercicio regular, evitando permanecer sentado o de pie durante largos periodos de tiempo. </a:t>
            </a:r>
            <a:endParaRPr lang="es-ES" sz="1400" dirty="0"/>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60032" y="2790590"/>
            <a:ext cx="707442" cy="850601"/>
          </a:xfrm>
          <a:prstGeom prst="rect">
            <a:avLst/>
          </a:prstGeom>
        </p:spPr>
      </p:pic>
      <p:pic>
        <p:nvPicPr>
          <p:cNvPr id="7" name="Imagen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6960" y="2828030"/>
            <a:ext cx="867688" cy="959093"/>
          </a:xfrm>
          <a:prstGeom prst="rect">
            <a:avLst/>
          </a:prstGeom>
        </p:spPr>
      </p:pic>
      <p:pic>
        <p:nvPicPr>
          <p:cNvPr id="8" name="Imagen 7"/>
          <p:cNvPicPr>
            <a:picLocks noChangeAspect="1"/>
          </p:cNvPicPr>
          <p:nvPr/>
        </p:nvPicPr>
        <p:blipFill rotWithShape="1">
          <a:blip r:embed="rId4" cstate="print">
            <a:extLst>
              <a:ext uri="{28A0092B-C50C-407E-A947-70E740481C1C}">
                <a14:useLocalDpi xmlns:a14="http://schemas.microsoft.com/office/drawing/2010/main" val="0"/>
              </a:ext>
            </a:extLst>
          </a:blip>
          <a:srcRect l="18812" t="4851" r="26239" b="5900"/>
          <a:stretch/>
        </p:blipFill>
        <p:spPr>
          <a:xfrm>
            <a:off x="6876683" y="3561375"/>
            <a:ext cx="1174489" cy="2698149"/>
          </a:xfrm>
          <a:prstGeom prst="rect">
            <a:avLst/>
          </a:prstGeom>
        </p:spPr>
      </p:pic>
    </p:spTree>
    <p:extLst>
      <p:ext uri="{BB962C8B-B14F-4D97-AF65-F5344CB8AC3E}">
        <p14:creationId xmlns:p14="http://schemas.microsoft.com/office/powerpoint/2010/main" val="37676224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id="{C190CA89-6E87-4140-8CD5-07585D3315C3}"/>
              </a:ext>
            </a:extLst>
          </p:cNvPr>
          <p:cNvGraphicFramePr>
            <a:graphicFrameLocks noGrp="1"/>
          </p:cNvGraphicFramePr>
          <p:nvPr>
            <p:extLst>
              <p:ext uri="{D42A27DB-BD31-4B8C-83A1-F6EECF244321}">
                <p14:modId xmlns:p14="http://schemas.microsoft.com/office/powerpoint/2010/main" val="2360441512"/>
              </p:ext>
            </p:extLst>
          </p:nvPr>
        </p:nvGraphicFramePr>
        <p:xfrm>
          <a:off x="1115616" y="1124744"/>
          <a:ext cx="7886700" cy="5181600"/>
        </p:xfrm>
        <a:graphic>
          <a:graphicData uri="http://schemas.openxmlformats.org/drawingml/2006/table">
            <a:tbl>
              <a:tblPr firstRow="1" firstCol="1" bandRow="1"/>
              <a:tblGrid>
                <a:gridCol w="5544616">
                  <a:extLst>
                    <a:ext uri="{9D8B030D-6E8A-4147-A177-3AD203B41FA5}">
                      <a16:colId xmlns:a16="http://schemas.microsoft.com/office/drawing/2014/main" val="1885542402"/>
                    </a:ext>
                  </a:extLst>
                </a:gridCol>
                <a:gridCol w="288032">
                  <a:extLst>
                    <a:ext uri="{9D8B030D-6E8A-4147-A177-3AD203B41FA5}">
                      <a16:colId xmlns:a16="http://schemas.microsoft.com/office/drawing/2014/main" val="3237327298"/>
                    </a:ext>
                  </a:extLst>
                </a:gridCol>
                <a:gridCol w="2054052">
                  <a:extLst>
                    <a:ext uri="{9D8B030D-6E8A-4147-A177-3AD203B41FA5}">
                      <a16:colId xmlns:a16="http://schemas.microsoft.com/office/drawing/2014/main" val="2664570798"/>
                    </a:ext>
                  </a:extLst>
                </a:gridCol>
              </a:tblGrid>
              <a:tr h="0">
                <a:tc>
                  <a:txBody>
                    <a:bodyPr/>
                    <a:lstStyle/>
                    <a:p>
                      <a:pPr algn="ctr">
                        <a:spcAft>
                          <a:spcPts val="0"/>
                        </a:spcAft>
                      </a:pPr>
                      <a:r>
                        <a:rPr lang="es-ES" sz="1600" b="1" dirty="0">
                          <a:solidFill>
                            <a:srgbClr val="FFFFFF"/>
                          </a:solidFill>
                          <a:effectLst/>
                          <a:latin typeface="Arial Narrow" panose="020B0606020202030204" pitchFamily="34" charset="0"/>
                          <a:ea typeface="Times New Roman" panose="02020603050405020304" pitchFamily="18" charset="0"/>
                          <a:cs typeface="Arial" panose="020B0604020202020204" pitchFamily="34" charset="0"/>
                        </a:rPr>
                        <a:t>Consideraciones generales</a:t>
                      </a:r>
                      <a:endParaRPr lang="es-ES" sz="1600" dirty="0">
                        <a:effectLst/>
                        <a:latin typeface="Times New Roman" panose="02020603050405020304" pitchFamily="18" charset="0"/>
                        <a:ea typeface="Times New Roman" panose="02020603050405020304" pitchFamily="18" charset="0"/>
                      </a:endParaRPr>
                    </a:p>
                  </a:txBody>
                  <a:tcPr marL="68580" marR="68580" marT="0" marB="0" anchor="ctr">
                    <a:lnL w="19050" cap="flat" cmpd="sng" algn="ctr">
                      <a:solidFill>
                        <a:srgbClr val="595959"/>
                      </a:solidFill>
                      <a:prstDash val="solid"/>
                      <a:round/>
                      <a:headEnd type="none" w="med" len="med"/>
                      <a:tailEnd type="none" w="med" len="med"/>
                    </a:lnL>
                    <a:lnR w="19050" cap="flat" cmpd="sng" algn="ctr">
                      <a:solidFill>
                        <a:srgbClr val="595959"/>
                      </a:solidFill>
                      <a:prstDash val="solid"/>
                      <a:round/>
                      <a:headEnd type="none" w="med" len="med"/>
                      <a:tailEnd type="none" w="med" len="med"/>
                    </a:lnR>
                    <a:lnT w="19050" cap="flat" cmpd="sng" algn="ctr">
                      <a:solidFill>
                        <a:srgbClr val="595959"/>
                      </a:solidFill>
                      <a:prstDash val="solid"/>
                      <a:round/>
                      <a:headEnd type="none" w="med" len="med"/>
                      <a:tailEnd type="none" w="med" len="med"/>
                    </a:lnT>
                    <a:lnB w="19050" cap="flat" cmpd="sng" algn="ctr">
                      <a:solidFill>
                        <a:srgbClr val="595959"/>
                      </a:solidFill>
                      <a:prstDash val="solid"/>
                      <a:round/>
                      <a:headEnd type="none" w="med" len="med"/>
                      <a:tailEnd type="none" w="med" len="med"/>
                    </a:lnB>
                    <a:solidFill>
                      <a:srgbClr val="EF3340"/>
                    </a:solidFill>
                  </a:tcPr>
                </a:tc>
                <a:tc gridSpan="2">
                  <a:txBody>
                    <a:bodyPr/>
                    <a:lstStyle/>
                    <a:p>
                      <a:pPr algn="ctr">
                        <a:spcAft>
                          <a:spcPts val="0"/>
                        </a:spcAft>
                      </a:pPr>
                      <a:r>
                        <a:rPr lang="es-ES" sz="1600" b="1" dirty="0">
                          <a:solidFill>
                            <a:srgbClr val="FFFFFF"/>
                          </a:solidFill>
                          <a:effectLst/>
                          <a:latin typeface="Arial Narrow" panose="020B0606020202030204" pitchFamily="34" charset="0"/>
                          <a:ea typeface="Times New Roman" panose="02020603050405020304" pitchFamily="18" charset="0"/>
                          <a:cs typeface="Arial" panose="020B0604020202020204" pitchFamily="34" charset="0"/>
                        </a:rPr>
                        <a:t>Riesgo potencial de                teratogenia (*)</a:t>
                      </a:r>
                      <a:endParaRPr lang="es-ES" sz="1600" dirty="0">
                        <a:effectLst/>
                        <a:latin typeface="Times New Roman" panose="02020603050405020304" pitchFamily="18" charset="0"/>
                        <a:ea typeface="Times New Roman" panose="02020603050405020304" pitchFamily="18" charset="0"/>
                      </a:endParaRPr>
                    </a:p>
                  </a:txBody>
                  <a:tcPr marL="68580" marR="68580" marT="0" marB="0">
                    <a:lnL w="19050" cap="flat" cmpd="sng" algn="ctr">
                      <a:solidFill>
                        <a:srgbClr val="595959"/>
                      </a:solidFill>
                      <a:prstDash val="solid"/>
                      <a:round/>
                      <a:headEnd type="none" w="med" len="med"/>
                      <a:tailEnd type="none" w="med" len="med"/>
                    </a:lnL>
                    <a:lnR w="19050" cap="flat" cmpd="sng" algn="ctr">
                      <a:solidFill>
                        <a:srgbClr val="595959"/>
                      </a:solidFill>
                      <a:prstDash val="solid"/>
                      <a:round/>
                      <a:headEnd type="none" w="med" len="med"/>
                      <a:tailEnd type="none" w="med" len="med"/>
                    </a:lnR>
                    <a:lnT w="19050" cap="flat" cmpd="sng" algn="ctr">
                      <a:solidFill>
                        <a:srgbClr val="595959"/>
                      </a:solidFill>
                      <a:prstDash val="solid"/>
                      <a:round/>
                      <a:headEnd type="none" w="med" len="med"/>
                      <a:tailEnd type="none" w="med" len="med"/>
                    </a:lnT>
                    <a:lnB w="19050" cap="flat" cmpd="sng" algn="ctr">
                      <a:solidFill>
                        <a:srgbClr val="595959"/>
                      </a:solidFill>
                      <a:prstDash val="solid"/>
                      <a:round/>
                      <a:headEnd type="none" w="med" len="med"/>
                      <a:tailEnd type="none" w="med" len="med"/>
                    </a:lnB>
                    <a:solidFill>
                      <a:srgbClr val="EF3340"/>
                    </a:solidFill>
                  </a:tcPr>
                </a:tc>
                <a:tc hMerge="1">
                  <a:txBody>
                    <a:bodyPr/>
                    <a:lstStyle/>
                    <a:p>
                      <a:pPr algn="ctr">
                        <a:spcAft>
                          <a:spcPts val="0"/>
                        </a:spcAft>
                      </a:pPr>
                      <a:endParaRPr lang="es-ES" sz="1600" dirty="0">
                        <a:effectLst/>
                        <a:latin typeface="Times New Roman" panose="02020603050405020304" pitchFamily="18" charset="0"/>
                        <a:ea typeface="Times New Roman" panose="02020603050405020304" pitchFamily="18" charset="0"/>
                      </a:endParaRPr>
                    </a:p>
                  </a:txBody>
                  <a:tcPr marL="68580" marR="68580" marT="0" marB="0">
                    <a:lnL w="19050" cap="flat" cmpd="sng" algn="ctr">
                      <a:solidFill>
                        <a:srgbClr val="595959"/>
                      </a:solidFill>
                      <a:prstDash val="solid"/>
                      <a:round/>
                      <a:headEnd type="none" w="med" len="med"/>
                      <a:tailEnd type="none" w="med" len="med"/>
                    </a:lnL>
                    <a:lnR w="19050" cap="flat" cmpd="sng" algn="ctr">
                      <a:solidFill>
                        <a:srgbClr val="595959"/>
                      </a:solidFill>
                      <a:prstDash val="solid"/>
                      <a:round/>
                      <a:headEnd type="none" w="med" len="med"/>
                      <a:tailEnd type="none" w="med" len="med"/>
                    </a:lnR>
                    <a:lnT w="19050" cap="flat" cmpd="sng" algn="ctr">
                      <a:solidFill>
                        <a:srgbClr val="595959"/>
                      </a:solidFill>
                      <a:prstDash val="solid"/>
                      <a:round/>
                      <a:headEnd type="none" w="med" len="med"/>
                      <a:tailEnd type="none" w="med" len="med"/>
                    </a:lnT>
                    <a:lnB w="19050" cap="flat" cmpd="sng" algn="ctr">
                      <a:solidFill>
                        <a:srgbClr val="595959"/>
                      </a:solidFill>
                      <a:prstDash val="solid"/>
                      <a:round/>
                      <a:headEnd type="none" w="med" len="med"/>
                      <a:tailEnd type="none" w="med" len="med"/>
                    </a:lnB>
                    <a:solidFill>
                      <a:srgbClr val="EF3340"/>
                    </a:solidFill>
                  </a:tcPr>
                </a:tc>
                <a:extLst>
                  <a:ext uri="{0D108BD9-81ED-4DB2-BD59-A6C34878D82A}">
                    <a16:rowId xmlns:a16="http://schemas.microsoft.com/office/drawing/2014/main" val="1639388859"/>
                  </a:ext>
                </a:extLst>
              </a:tr>
              <a:tr h="0">
                <a:tc gridSpan="3">
                  <a:txBody>
                    <a:bodyPr/>
                    <a:lstStyle/>
                    <a:p>
                      <a:pPr algn="ctr">
                        <a:spcAft>
                          <a:spcPts val="0"/>
                        </a:spcAft>
                      </a:pPr>
                      <a:r>
                        <a:rPr lang="es-ES" sz="1600" b="1">
                          <a:effectLst/>
                          <a:latin typeface="Arial Narrow" panose="020B0606020202030204" pitchFamily="34" charset="0"/>
                          <a:ea typeface="Times New Roman" panose="02020603050405020304" pitchFamily="18" charset="0"/>
                          <a:cs typeface="Arial" panose="020B0604020202020204" pitchFamily="34" charset="0"/>
                        </a:rPr>
                        <a:t>Laxantes formadores de bolo</a:t>
                      </a:r>
                      <a:endParaRPr lang="es-ES" sz="1600">
                        <a:effectLst/>
                        <a:latin typeface="Times New Roman" panose="02020603050405020304" pitchFamily="18" charset="0"/>
                        <a:ea typeface="Times New Roman" panose="02020603050405020304" pitchFamily="18" charset="0"/>
                      </a:endParaRPr>
                    </a:p>
                  </a:txBody>
                  <a:tcPr marL="68580" marR="68580" marT="0" marB="0" anchor="ctr">
                    <a:lnL w="19050" cap="flat" cmpd="sng" algn="ctr">
                      <a:solidFill>
                        <a:srgbClr val="595959"/>
                      </a:solidFill>
                      <a:prstDash val="solid"/>
                      <a:round/>
                      <a:headEnd type="none" w="med" len="med"/>
                      <a:tailEnd type="none" w="med" len="med"/>
                    </a:lnL>
                    <a:lnR w="19050" cap="flat" cmpd="sng" algn="ctr">
                      <a:solidFill>
                        <a:srgbClr val="595959"/>
                      </a:solidFill>
                      <a:prstDash val="solid"/>
                      <a:round/>
                      <a:headEnd type="none" w="med" len="med"/>
                      <a:tailEnd type="none" w="med" len="med"/>
                    </a:lnR>
                    <a:lnT w="19050" cap="flat" cmpd="sng" algn="ctr">
                      <a:solidFill>
                        <a:srgbClr val="595959"/>
                      </a:solidFill>
                      <a:prstDash val="solid"/>
                      <a:round/>
                      <a:headEnd type="none" w="med" len="med"/>
                      <a:tailEnd type="none" w="med" len="med"/>
                    </a:lnT>
                    <a:lnB w="19050" cap="flat" cmpd="sng" algn="ctr">
                      <a:solidFill>
                        <a:srgbClr val="595959"/>
                      </a:solidFill>
                      <a:prstDash val="solid"/>
                      <a:round/>
                      <a:headEnd type="none" w="med" len="med"/>
                      <a:tailEnd type="none" w="med" len="med"/>
                    </a:lnB>
                    <a:solidFill>
                      <a:srgbClr val="FFE1E1"/>
                    </a:solidFill>
                  </a:tcPr>
                </a:tc>
                <a:tc hMerge="1">
                  <a:txBody>
                    <a:bodyPr/>
                    <a:lstStyle/>
                    <a:p>
                      <a:pPr algn="ctr">
                        <a:spcAft>
                          <a:spcPts val="0"/>
                        </a:spcAft>
                      </a:pPr>
                      <a:endParaRPr lang="es-ES" sz="1600">
                        <a:effectLst/>
                        <a:latin typeface="Times New Roman" panose="02020603050405020304" pitchFamily="18" charset="0"/>
                        <a:ea typeface="Times New Roman" panose="02020603050405020304" pitchFamily="18" charset="0"/>
                      </a:endParaRPr>
                    </a:p>
                  </a:txBody>
                  <a:tcPr marL="68580" marR="68580" marT="0" marB="0" anchor="ctr">
                    <a:lnL w="19050" cap="flat" cmpd="sng" algn="ctr">
                      <a:solidFill>
                        <a:srgbClr val="595959"/>
                      </a:solidFill>
                      <a:prstDash val="solid"/>
                      <a:round/>
                      <a:headEnd type="none" w="med" len="med"/>
                      <a:tailEnd type="none" w="med" len="med"/>
                    </a:lnL>
                    <a:lnR w="19050" cap="flat" cmpd="sng" algn="ctr">
                      <a:solidFill>
                        <a:srgbClr val="595959"/>
                      </a:solidFill>
                      <a:prstDash val="solid"/>
                      <a:round/>
                      <a:headEnd type="none" w="med" len="med"/>
                      <a:tailEnd type="none" w="med" len="med"/>
                    </a:lnR>
                    <a:lnT w="19050" cap="flat" cmpd="sng" algn="ctr">
                      <a:solidFill>
                        <a:srgbClr val="595959"/>
                      </a:solidFill>
                      <a:prstDash val="solid"/>
                      <a:round/>
                      <a:headEnd type="none" w="med" len="med"/>
                      <a:tailEnd type="none" w="med" len="med"/>
                    </a:lnT>
                    <a:lnB w="19050" cap="flat" cmpd="sng" algn="ctr">
                      <a:solidFill>
                        <a:srgbClr val="595959"/>
                      </a:solidFill>
                      <a:prstDash val="solid"/>
                      <a:round/>
                      <a:headEnd type="none" w="med" len="med"/>
                      <a:tailEnd type="none" w="med" len="med"/>
                    </a:lnB>
                    <a:solidFill>
                      <a:srgbClr val="FFE1E1"/>
                    </a:solidFill>
                  </a:tcPr>
                </a:tc>
                <a:tc hMerge="1">
                  <a:txBody>
                    <a:bodyPr/>
                    <a:lstStyle/>
                    <a:p>
                      <a:pPr algn="ctr">
                        <a:spcAft>
                          <a:spcPts val="0"/>
                        </a:spcAft>
                      </a:pPr>
                      <a:endParaRPr lang="es-ES" sz="1600">
                        <a:effectLst/>
                        <a:latin typeface="Times New Roman" panose="02020603050405020304" pitchFamily="18" charset="0"/>
                        <a:ea typeface="Times New Roman" panose="02020603050405020304" pitchFamily="18" charset="0"/>
                      </a:endParaRPr>
                    </a:p>
                  </a:txBody>
                  <a:tcPr marL="68580" marR="68580" marT="0" marB="0" anchor="ctr">
                    <a:lnL w="19050" cap="flat" cmpd="sng" algn="ctr">
                      <a:solidFill>
                        <a:srgbClr val="595959"/>
                      </a:solidFill>
                      <a:prstDash val="solid"/>
                      <a:round/>
                      <a:headEnd type="none" w="med" len="med"/>
                      <a:tailEnd type="none" w="med" len="med"/>
                    </a:lnL>
                    <a:lnR w="19050" cap="flat" cmpd="sng" algn="ctr">
                      <a:solidFill>
                        <a:srgbClr val="595959"/>
                      </a:solidFill>
                      <a:prstDash val="solid"/>
                      <a:round/>
                      <a:headEnd type="none" w="med" len="med"/>
                      <a:tailEnd type="none" w="med" len="med"/>
                    </a:lnR>
                    <a:lnT w="19050" cap="flat" cmpd="sng" algn="ctr">
                      <a:solidFill>
                        <a:srgbClr val="595959"/>
                      </a:solidFill>
                      <a:prstDash val="solid"/>
                      <a:round/>
                      <a:headEnd type="none" w="med" len="med"/>
                      <a:tailEnd type="none" w="med" len="med"/>
                    </a:lnT>
                    <a:lnB w="19050" cap="flat" cmpd="sng" algn="ctr">
                      <a:solidFill>
                        <a:srgbClr val="595959"/>
                      </a:solidFill>
                      <a:prstDash val="solid"/>
                      <a:round/>
                      <a:headEnd type="none" w="med" len="med"/>
                      <a:tailEnd type="none" w="med" len="med"/>
                    </a:lnB>
                    <a:solidFill>
                      <a:srgbClr val="FFE1E1"/>
                    </a:solidFill>
                  </a:tcPr>
                </a:tc>
                <a:extLst>
                  <a:ext uri="{0D108BD9-81ED-4DB2-BD59-A6C34878D82A}">
                    <a16:rowId xmlns:a16="http://schemas.microsoft.com/office/drawing/2014/main" val="2008575994"/>
                  </a:ext>
                </a:extLst>
              </a:tr>
              <a:tr h="0">
                <a:tc gridSpan="2">
                  <a:txBody>
                    <a:bodyPr/>
                    <a:lstStyle/>
                    <a:p>
                      <a:pPr>
                        <a:spcAft>
                          <a:spcPts val="0"/>
                        </a:spcAft>
                      </a:pPr>
                      <a:r>
                        <a:rPr lang="es-ES" sz="1600" dirty="0">
                          <a:effectLst/>
                          <a:latin typeface="Arial Narrow" panose="020B0606020202030204" pitchFamily="34" charset="0"/>
                          <a:ea typeface="Times New Roman" panose="02020603050405020304" pitchFamily="18" charset="0"/>
                          <a:cs typeface="Arial" panose="020B0604020202020204" pitchFamily="34" charset="0"/>
                        </a:rPr>
                        <a:t>La exposición sistémica es insignificante y no se conoce el riesgo fetal</a:t>
                      </a:r>
                      <a:r>
                        <a:rPr lang="es-ES_tradnl" sz="1600" dirty="0">
                          <a:effectLst/>
                          <a:latin typeface="Arial Narrow" panose="020B0606020202030204" pitchFamily="34" charset="0"/>
                          <a:ea typeface="Times New Roman" panose="02020603050405020304" pitchFamily="18" charset="0"/>
                          <a:cs typeface="Arial" panose="020B0604020202020204" pitchFamily="34" charset="0"/>
                        </a:rPr>
                        <a:t>.</a:t>
                      </a:r>
                      <a:endParaRPr lang="es-ES" sz="1600" dirty="0">
                        <a:effectLst/>
                        <a:latin typeface="Times New Roman" panose="02020603050405020304" pitchFamily="18" charset="0"/>
                        <a:ea typeface="Times New Roman" panose="02020603050405020304" pitchFamily="18" charset="0"/>
                      </a:endParaRPr>
                    </a:p>
                  </a:txBody>
                  <a:tcPr marL="68580" marR="68580" marT="0" marB="0" anchor="ctr">
                    <a:lnL w="19050" cap="flat" cmpd="sng" algn="ctr">
                      <a:solidFill>
                        <a:srgbClr val="595959"/>
                      </a:solidFill>
                      <a:prstDash val="solid"/>
                      <a:round/>
                      <a:headEnd type="none" w="med" len="med"/>
                      <a:tailEnd type="none" w="med" len="med"/>
                    </a:lnL>
                    <a:lnR w="19050" cap="flat" cmpd="sng" algn="ctr">
                      <a:solidFill>
                        <a:srgbClr val="595959"/>
                      </a:solidFill>
                      <a:prstDash val="solid"/>
                      <a:round/>
                      <a:headEnd type="none" w="med" len="med"/>
                      <a:tailEnd type="none" w="med" len="med"/>
                    </a:lnR>
                    <a:lnT w="19050" cap="flat" cmpd="sng" algn="ctr">
                      <a:solidFill>
                        <a:srgbClr val="595959"/>
                      </a:solidFill>
                      <a:prstDash val="solid"/>
                      <a:round/>
                      <a:headEnd type="none" w="med" len="med"/>
                      <a:tailEnd type="none" w="med" len="med"/>
                    </a:lnT>
                    <a:lnB w="19050" cap="flat" cmpd="sng" algn="ctr">
                      <a:solidFill>
                        <a:srgbClr val="595959"/>
                      </a:solidFill>
                      <a:prstDash val="solid"/>
                      <a:round/>
                      <a:headEnd type="none" w="med" len="med"/>
                      <a:tailEnd type="none" w="med" len="med"/>
                    </a:lnB>
                    <a:solidFill>
                      <a:srgbClr val="F2F2F2"/>
                    </a:solidFill>
                  </a:tcPr>
                </a:tc>
                <a:tc hMerge="1">
                  <a:txBody>
                    <a:bodyPr/>
                    <a:lstStyle/>
                    <a:p>
                      <a:pPr>
                        <a:spcAft>
                          <a:spcPts val="0"/>
                        </a:spcAft>
                      </a:pPr>
                      <a:r>
                        <a:rPr lang="es-ES" sz="1600" b="1" dirty="0">
                          <a:effectLst/>
                          <a:latin typeface="Arial Narrow" panose="020B0606020202030204" pitchFamily="34" charset="0"/>
                          <a:ea typeface="Times New Roman" panose="02020603050405020304" pitchFamily="18" charset="0"/>
                          <a:cs typeface="Arial" panose="020B0604020202020204" pitchFamily="34" charset="0"/>
                        </a:rPr>
                        <a:t>(ND)</a:t>
                      </a:r>
                      <a:r>
                        <a:rPr lang="es-ES" sz="1600" dirty="0">
                          <a:effectLst/>
                          <a:latin typeface="Arial Narrow" panose="020B0606020202030204" pitchFamily="34" charset="0"/>
                          <a:ea typeface="Times New Roman" panose="02020603050405020304" pitchFamily="18" charset="0"/>
                          <a:cs typeface="Arial" panose="020B0604020202020204" pitchFamily="34" charset="0"/>
                        </a:rPr>
                        <a:t>: agar, </a:t>
                      </a:r>
                      <a:endParaRPr lang="es-ES" sz="1600" dirty="0">
                        <a:effectLst/>
                        <a:latin typeface="Times New Roman" panose="02020603050405020304" pitchFamily="18" charset="0"/>
                        <a:ea typeface="Times New Roman" panose="02020603050405020304" pitchFamily="18" charset="0"/>
                      </a:endParaRPr>
                    </a:p>
                    <a:p>
                      <a:pPr marL="21590" indent="180340">
                        <a:spcAft>
                          <a:spcPts val="0"/>
                        </a:spcAft>
                      </a:pPr>
                      <a:r>
                        <a:rPr lang="es-ES" sz="1600" dirty="0">
                          <a:effectLst/>
                          <a:latin typeface="Arial Narrow" panose="020B0606020202030204" pitchFamily="34" charset="0"/>
                          <a:ea typeface="Times New Roman" panose="02020603050405020304" pitchFamily="18" charset="0"/>
                          <a:cs typeface="Arial" panose="020B0604020202020204" pitchFamily="34" charset="0"/>
                        </a:rPr>
                        <a:t>  </a:t>
                      </a:r>
                      <a:r>
                        <a:rPr lang="es-ES" sz="1600" dirty="0" err="1">
                          <a:effectLst/>
                          <a:latin typeface="Arial Narrow" panose="020B0606020202030204" pitchFamily="34" charset="0"/>
                          <a:ea typeface="Times New Roman" panose="02020603050405020304" pitchFamily="18" charset="0"/>
                          <a:cs typeface="Arial" panose="020B0604020202020204" pitchFamily="34" charset="0"/>
                        </a:rPr>
                        <a:t>plantago</a:t>
                      </a:r>
                      <a:r>
                        <a:rPr lang="es-ES" sz="1600" dirty="0">
                          <a:effectLst/>
                          <a:latin typeface="Arial Narrow" panose="020B0606020202030204" pitchFamily="34" charset="0"/>
                          <a:ea typeface="Times New Roman" panose="02020603050405020304" pitchFamily="18" charset="0"/>
                          <a:cs typeface="Arial" panose="020B0604020202020204" pitchFamily="34" charset="0"/>
                        </a:rPr>
                        <a:t> </a:t>
                      </a:r>
                      <a:r>
                        <a:rPr lang="es-ES" sz="1600" dirty="0" err="1">
                          <a:effectLst/>
                          <a:latin typeface="Arial Narrow" panose="020B0606020202030204" pitchFamily="34" charset="0"/>
                          <a:ea typeface="Times New Roman" panose="02020603050405020304" pitchFamily="18" charset="0"/>
                          <a:cs typeface="Arial" panose="020B0604020202020204" pitchFamily="34" charset="0"/>
                        </a:rPr>
                        <a:t>ovata</a:t>
                      </a:r>
                      <a:r>
                        <a:rPr lang="es-ES" sz="1600" dirty="0">
                          <a:effectLst/>
                          <a:latin typeface="Arial Narrow" panose="020B0606020202030204" pitchFamily="34" charset="0"/>
                          <a:ea typeface="Times New Roman" panose="02020603050405020304" pitchFamily="18" charset="0"/>
                          <a:cs typeface="Arial" panose="020B0604020202020204" pitchFamily="34" charset="0"/>
                        </a:rPr>
                        <a:t>.</a:t>
                      </a:r>
                      <a:endParaRPr lang="es-ES" sz="1600" dirty="0">
                        <a:effectLst/>
                        <a:latin typeface="Times New Roman" panose="02020603050405020304" pitchFamily="18" charset="0"/>
                        <a:ea typeface="Times New Roman" panose="02020603050405020304" pitchFamily="18" charset="0"/>
                      </a:endParaRPr>
                    </a:p>
                  </a:txBody>
                  <a:tcPr marL="68580" marR="68580" marT="0" marB="0" anchor="ctr">
                    <a:lnL w="19050" cap="flat" cmpd="sng" algn="ctr">
                      <a:solidFill>
                        <a:srgbClr val="595959"/>
                      </a:solidFill>
                      <a:prstDash val="solid"/>
                      <a:round/>
                      <a:headEnd type="none" w="med" len="med"/>
                      <a:tailEnd type="none" w="med" len="med"/>
                    </a:lnL>
                    <a:lnR w="19050" cap="flat" cmpd="sng" algn="ctr">
                      <a:solidFill>
                        <a:srgbClr val="595959"/>
                      </a:solidFill>
                      <a:prstDash val="solid"/>
                      <a:round/>
                      <a:headEnd type="none" w="med" len="med"/>
                      <a:tailEnd type="none" w="med" len="med"/>
                    </a:lnR>
                    <a:lnT w="19050" cap="flat" cmpd="sng" algn="ctr">
                      <a:solidFill>
                        <a:srgbClr val="595959"/>
                      </a:solidFill>
                      <a:prstDash val="solid"/>
                      <a:round/>
                      <a:headEnd type="none" w="med" len="med"/>
                      <a:tailEnd type="none" w="med" len="med"/>
                    </a:lnT>
                    <a:lnB w="19050" cap="flat" cmpd="sng" algn="ctr">
                      <a:solidFill>
                        <a:srgbClr val="595959"/>
                      </a:solidFill>
                      <a:prstDash val="solid"/>
                      <a:round/>
                      <a:headEnd type="none" w="med" len="med"/>
                      <a:tailEnd type="none" w="med" len="med"/>
                    </a:lnB>
                    <a:solidFill>
                      <a:srgbClr val="F2F2F2"/>
                    </a:solidFill>
                  </a:tcPr>
                </a:tc>
                <a:tc>
                  <a:txBody>
                    <a:bodyPr/>
                    <a:lstStyle/>
                    <a:p>
                      <a:pPr>
                        <a:spcAft>
                          <a:spcPts val="0"/>
                        </a:spcAft>
                      </a:pPr>
                      <a:r>
                        <a:rPr lang="es-ES" sz="1600" b="1" dirty="0">
                          <a:effectLst/>
                          <a:latin typeface="Arial Narrow" panose="020B0606020202030204" pitchFamily="34" charset="0"/>
                          <a:ea typeface="Times New Roman" panose="02020603050405020304" pitchFamily="18" charset="0"/>
                          <a:cs typeface="Arial" panose="020B0604020202020204" pitchFamily="34" charset="0"/>
                        </a:rPr>
                        <a:t>(ND)</a:t>
                      </a:r>
                      <a:r>
                        <a:rPr lang="es-ES" sz="1600" dirty="0">
                          <a:effectLst/>
                          <a:latin typeface="Arial Narrow" panose="020B0606020202030204" pitchFamily="34" charset="0"/>
                          <a:ea typeface="Times New Roman" panose="02020603050405020304" pitchFamily="18" charset="0"/>
                          <a:cs typeface="Arial" panose="020B0604020202020204" pitchFamily="34" charset="0"/>
                        </a:rPr>
                        <a:t>: agar, </a:t>
                      </a:r>
                      <a:endParaRPr lang="es-ES" sz="1600" dirty="0">
                        <a:effectLst/>
                        <a:latin typeface="Times New Roman" panose="02020603050405020304" pitchFamily="18" charset="0"/>
                        <a:ea typeface="Times New Roman" panose="02020603050405020304" pitchFamily="18" charset="0"/>
                      </a:endParaRPr>
                    </a:p>
                    <a:p>
                      <a:pPr marL="21590" indent="180340">
                        <a:spcAft>
                          <a:spcPts val="0"/>
                        </a:spcAft>
                      </a:pPr>
                      <a:r>
                        <a:rPr lang="es-ES" sz="1600" dirty="0">
                          <a:effectLst/>
                          <a:latin typeface="Arial Narrow" panose="020B0606020202030204" pitchFamily="34" charset="0"/>
                          <a:ea typeface="Times New Roman" panose="02020603050405020304" pitchFamily="18" charset="0"/>
                          <a:cs typeface="Arial" panose="020B0604020202020204" pitchFamily="34" charset="0"/>
                        </a:rPr>
                        <a:t>  </a:t>
                      </a:r>
                      <a:r>
                        <a:rPr lang="es-ES" sz="1600" dirty="0" err="1">
                          <a:effectLst/>
                          <a:latin typeface="Arial Narrow" panose="020B0606020202030204" pitchFamily="34" charset="0"/>
                          <a:ea typeface="Times New Roman" panose="02020603050405020304" pitchFamily="18" charset="0"/>
                          <a:cs typeface="Arial" panose="020B0604020202020204" pitchFamily="34" charset="0"/>
                        </a:rPr>
                        <a:t>plantago</a:t>
                      </a:r>
                      <a:r>
                        <a:rPr lang="es-ES" sz="1600" dirty="0">
                          <a:effectLst/>
                          <a:latin typeface="Arial Narrow" panose="020B0606020202030204" pitchFamily="34" charset="0"/>
                          <a:ea typeface="Times New Roman" panose="02020603050405020304" pitchFamily="18" charset="0"/>
                          <a:cs typeface="Arial" panose="020B0604020202020204" pitchFamily="34" charset="0"/>
                        </a:rPr>
                        <a:t> </a:t>
                      </a:r>
                      <a:r>
                        <a:rPr lang="es-ES" sz="1600" dirty="0" err="1">
                          <a:effectLst/>
                          <a:latin typeface="Arial Narrow" panose="020B0606020202030204" pitchFamily="34" charset="0"/>
                          <a:ea typeface="Times New Roman" panose="02020603050405020304" pitchFamily="18" charset="0"/>
                          <a:cs typeface="Arial" panose="020B0604020202020204" pitchFamily="34" charset="0"/>
                        </a:rPr>
                        <a:t>ovata</a:t>
                      </a:r>
                      <a:r>
                        <a:rPr lang="es-ES" sz="1600" dirty="0">
                          <a:effectLst/>
                          <a:latin typeface="Arial Narrow" panose="020B0606020202030204" pitchFamily="34" charset="0"/>
                          <a:ea typeface="Times New Roman" panose="02020603050405020304" pitchFamily="18" charset="0"/>
                          <a:cs typeface="Arial" panose="020B0604020202020204" pitchFamily="34" charset="0"/>
                        </a:rPr>
                        <a:t>.</a:t>
                      </a:r>
                      <a:endParaRPr lang="es-ES" sz="1600" dirty="0">
                        <a:effectLst/>
                        <a:latin typeface="Times New Roman" panose="02020603050405020304" pitchFamily="18" charset="0"/>
                        <a:ea typeface="Times New Roman" panose="02020603050405020304" pitchFamily="18" charset="0"/>
                      </a:endParaRPr>
                    </a:p>
                  </a:txBody>
                  <a:tcPr marL="68580" marR="68580" marT="0" marB="0" anchor="ctr">
                    <a:lnL w="19050" cap="flat" cmpd="sng" algn="ctr">
                      <a:solidFill>
                        <a:srgbClr val="595959"/>
                      </a:solidFill>
                      <a:prstDash val="solid"/>
                      <a:round/>
                      <a:headEnd type="none" w="med" len="med"/>
                      <a:tailEnd type="none" w="med" len="med"/>
                    </a:lnL>
                    <a:lnR w="19050" cap="flat" cmpd="sng" algn="ctr">
                      <a:solidFill>
                        <a:srgbClr val="595959"/>
                      </a:solidFill>
                      <a:prstDash val="solid"/>
                      <a:round/>
                      <a:headEnd type="none" w="med" len="med"/>
                      <a:tailEnd type="none" w="med" len="med"/>
                    </a:lnR>
                    <a:lnT w="19050" cap="flat" cmpd="sng" algn="ctr">
                      <a:solidFill>
                        <a:srgbClr val="595959"/>
                      </a:solidFill>
                      <a:prstDash val="solid"/>
                      <a:round/>
                      <a:headEnd type="none" w="med" len="med"/>
                      <a:tailEnd type="none" w="med" len="med"/>
                    </a:lnT>
                    <a:lnB w="19050" cap="flat" cmpd="sng" algn="ctr">
                      <a:solidFill>
                        <a:srgbClr val="595959"/>
                      </a:solidFill>
                      <a:prstDash val="solid"/>
                      <a:round/>
                      <a:headEnd type="none" w="med" len="med"/>
                      <a:tailEnd type="none" w="med" len="med"/>
                    </a:lnB>
                    <a:solidFill>
                      <a:srgbClr val="F2F2F2"/>
                    </a:solidFill>
                  </a:tcPr>
                </a:tc>
                <a:extLst>
                  <a:ext uri="{0D108BD9-81ED-4DB2-BD59-A6C34878D82A}">
                    <a16:rowId xmlns:a16="http://schemas.microsoft.com/office/drawing/2014/main" val="1079807210"/>
                  </a:ext>
                </a:extLst>
              </a:tr>
              <a:tr h="0">
                <a:tc gridSpan="3">
                  <a:txBody>
                    <a:bodyPr/>
                    <a:lstStyle/>
                    <a:p>
                      <a:pPr algn="ctr">
                        <a:spcAft>
                          <a:spcPts val="0"/>
                        </a:spcAft>
                      </a:pPr>
                      <a:r>
                        <a:rPr lang="es-ES" sz="1600" b="1">
                          <a:effectLst/>
                          <a:latin typeface="Arial Narrow" panose="020B0606020202030204" pitchFamily="34" charset="0"/>
                          <a:ea typeface="Times New Roman" panose="02020603050405020304" pitchFamily="18" charset="0"/>
                          <a:cs typeface="Arial" panose="020B0604020202020204" pitchFamily="34" charset="0"/>
                        </a:rPr>
                        <a:t>Laxantes osmóticos</a:t>
                      </a:r>
                      <a:endParaRPr lang="es-ES" sz="1600">
                        <a:effectLst/>
                        <a:latin typeface="Times New Roman" panose="02020603050405020304" pitchFamily="18" charset="0"/>
                        <a:ea typeface="Times New Roman" panose="02020603050405020304" pitchFamily="18" charset="0"/>
                      </a:endParaRPr>
                    </a:p>
                  </a:txBody>
                  <a:tcPr marL="68580" marR="68580" marT="0" marB="0" anchor="ctr">
                    <a:lnL w="19050" cap="flat" cmpd="sng" algn="ctr">
                      <a:solidFill>
                        <a:srgbClr val="595959"/>
                      </a:solidFill>
                      <a:prstDash val="solid"/>
                      <a:round/>
                      <a:headEnd type="none" w="med" len="med"/>
                      <a:tailEnd type="none" w="med" len="med"/>
                    </a:lnL>
                    <a:lnR w="19050" cap="flat" cmpd="sng" algn="ctr">
                      <a:solidFill>
                        <a:srgbClr val="595959"/>
                      </a:solidFill>
                      <a:prstDash val="solid"/>
                      <a:round/>
                      <a:headEnd type="none" w="med" len="med"/>
                      <a:tailEnd type="none" w="med" len="med"/>
                    </a:lnR>
                    <a:lnT w="19050" cap="flat" cmpd="sng" algn="ctr">
                      <a:solidFill>
                        <a:srgbClr val="595959"/>
                      </a:solidFill>
                      <a:prstDash val="solid"/>
                      <a:round/>
                      <a:headEnd type="none" w="med" len="med"/>
                      <a:tailEnd type="none" w="med" len="med"/>
                    </a:lnT>
                    <a:lnB w="19050" cap="flat" cmpd="sng" algn="ctr">
                      <a:solidFill>
                        <a:srgbClr val="595959"/>
                      </a:solidFill>
                      <a:prstDash val="solid"/>
                      <a:round/>
                      <a:headEnd type="none" w="med" len="med"/>
                      <a:tailEnd type="none" w="med" len="med"/>
                    </a:lnB>
                    <a:solidFill>
                      <a:srgbClr val="FFE1E1"/>
                    </a:solidFill>
                  </a:tcPr>
                </a:tc>
                <a:tc hMerge="1">
                  <a:txBody>
                    <a:bodyPr/>
                    <a:lstStyle/>
                    <a:p>
                      <a:pPr algn="ctr">
                        <a:spcAft>
                          <a:spcPts val="0"/>
                        </a:spcAft>
                      </a:pPr>
                      <a:endParaRPr lang="es-ES" sz="1600">
                        <a:effectLst/>
                        <a:latin typeface="Times New Roman" panose="02020603050405020304" pitchFamily="18" charset="0"/>
                        <a:ea typeface="Times New Roman" panose="02020603050405020304" pitchFamily="18" charset="0"/>
                      </a:endParaRPr>
                    </a:p>
                  </a:txBody>
                  <a:tcPr marL="68580" marR="68580" marT="0" marB="0" anchor="ctr">
                    <a:lnL w="19050" cap="flat" cmpd="sng" algn="ctr">
                      <a:solidFill>
                        <a:srgbClr val="595959"/>
                      </a:solidFill>
                      <a:prstDash val="solid"/>
                      <a:round/>
                      <a:headEnd type="none" w="med" len="med"/>
                      <a:tailEnd type="none" w="med" len="med"/>
                    </a:lnL>
                    <a:lnR w="19050" cap="flat" cmpd="sng" algn="ctr">
                      <a:solidFill>
                        <a:srgbClr val="595959"/>
                      </a:solidFill>
                      <a:prstDash val="solid"/>
                      <a:round/>
                      <a:headEnd type="none" w="med" len="med"/>
                      <a:tailEnd type="none" w="med" len="med"/>
                    </a:lnR>
                    <a:lnT w="19050" cap="flat" cmpd="sng" algn="ctr">
                      <a:solidFill>
                        <a:srgbClr val="595959"/>
                      </a:solidFill>
                      <a:prstDash val="solid"/>
                      <a:round/>
                      <a:headEnd type="none" w="med" len="med"/>
                      <a:tailEnd type="none" w="med" len="med"/>
                    </a:lnT>
                    <a:lnB w="19050" cap="flat" cmpd="sng" algn="ctr">
                      <a:solidFill>
                        <a:srgbClr val="595959"/>
                      </a:solidFill>
                      <a:prstDash val="solid"/>
                      <a:round/>
                      <a:headEnd type="none" w="med" len="med"/>
                      <a:tailEnd type="none" w="med" len="med"/>
                    </a:lnB>
                    <a:solidFill>
                      <a:srgbClr val="FFE1E1"/>
                    </a:solidFill>
                  </a:tcPr>
                </a:tc>
                <a:tc hMerge="1">
                  <a:txBody>
                    <a:bodyPr/>
                    <a:lstStyle/>
                    <a:p>
                      <a:pPr algn="ctr">
                        <a:spcAft>
                          <a:spcPts val="0"/>
                        </a:spcAft>
                      </a:pPr>
                      <a:endParaRPr lang="es-ES" sz="1600">
                        <a:effectLst/>
                        <a:latin typeface="Times New Roman" panose="02020603050405020304" pitchFamily="18" charset="0"/>
                        <a:ea typeface="Times New Roman" panose="02020603050405020304" pitchFamily="18" charset="0"/>
                      </a:endParaRPr>
                    </a:p>
                  </a:txBody>
                  <a:tcPr marL="68580" marR="68580" marT="0" marB="0" anchor="ctr">
                    <a:lnL w="19050" cap="flat" cmpd="sng" algn="ctr">
                      <a:solidFill>
                        <a:srgbClr val="595959"/>
                      </a:solidFill>
                      <a:prstDash val="solid"/>
                      <a:round/>
                      <a:headEnd type="none" w="med" len="med"/>
                      <a:tailEnd type="none" w="med" len="med"/>
                    </a:lnL>
                    <a:lnR w="19050" cap="flat" cmpd="sng" algn="ctr">
                      <a:solidFill>
                        <a:srgbClr val="595959"/>
                      </a:solidFill>
                      <a:prstDash val="solid"/>
                      <a:round/>
                      <a:headEnd type="none" w="med" len="med"/>
                      <a:tailEnd type="none" w="med" len="med"/>
                    </a:lnR>
                    <a:lnT w="19050" cap="flat" cmpd="sng" algn="ctr">
                      <a:solidFill>
                        <a:srgbClr val="595959"/>
                      </a:solidFill>
                      <a:prstDash val="solid"/>
                      <a:round/>
                      <a:headEnd type="none" w="med" len="med"/>
                      <a:tailEnd type="none" w="med" len="med"/>
                    </a:lnT>
                    <a:lnB w="19050" cap="flat" cmpd="sng" algn="ctr">
                      <a:solidFill>
                        <a:srgbClr val="595959"/>
                      </a:solidFill>
                      <a:prstDash val="solid"/>
                      <a:round/>
                      <a:headEnd type="none" w="med" len="med"/>
                      <a:tailEnd type="none" w="med" len="med"/>
                    </a:lnB>
                    <a:solidFill>
                      <a:srgbClr val="FFE1E1"/>
                    </a:solidFill>
                  </a:tcPr>
                </a:tc>
                <a:extLst>
                  <a:ext uri="{0D108BD9-81ED-4DB2-BD59-A6C34878D82A}">
                    <a16:rowId xmlns:a16="http://schemas.microsoft.com/office/drawing/2014/main" val="4030429946"/>
                  </a:ext>
                </a:extLst>
              </a:tr>
              <a:tr h="219710">
                <a:tc gridSpan="2">
                  <a:txBody>
                    <a:bodyPr/>
                    <a:lstStyle/>
                    <a:p>
                      <a:pPr>
                        <a:spcAft>
                          <a:spcPts val="0"/>
                        </a:spcAft>
                      </a:pPr>
                      <a:r>
                        <a:rPr lang="es-ES" sz="1600" dirty="0">
                          <a:effectLst/>
                          <a:latin typeface="Arial Narrow" panose="020B0606020202030204" pitchFamily="34" charset="0"/>
                          <a:ea typeface="Times New Roman" panose="02020603050405020304" pitchFamily="18" charset="0"/>
                          <a:cs typeface="Arial" panose="020B0604020202020204" pitchFamily="34" charset="0"/>
                        </a:rPr>
                        <a:t>La exposición sistémica es insignificante y no se conoce el riesgo fetal.</a:t>
                      </a:r>
                      <a:endParaRPr lang="es-ES" sz="1600" dirty="0">
                        <a:effectLst/>
                        <a:latin typeface="Times New Roman" panose="02020603050405020304" pitchFamily="18" charset="0"/>
                        <a:ea typeface="Times New Roman" panose="02020603050405020304" pitchFamily="18" charset="0"/>
                      </a:endParaRPr>
                    </a:p>
                  </a:txBody>
                  <a:tcPr marL="68580" marR="68580" marT="0" marB="0" anchor="ctr">
                    <a:lnL w="19050" cap="flat" cmpd="sng" algn="ctr">
                      <a:solidFill>
                        <a:srgbClr val="595959"/>
                      </a:solidFill>
                      <a:prstDash val="solid"/>
                      <a:round/>
                      <a:headEnd type="none" w="med" len="med"/>
                      <a:tailEnd type="none" w="med" len="med"/>
                    </a:lnL>
                    <a:lnR w="19050" cap="flat" cmpd="sng" algn="ctr">
                      <a:solidFill>
                        <a:srgbClr val="595959"/>
                      </a:solidFill>
                      <a:prstDash val="solid"/>
                      <a:round/>
                      <a:headEnd type="none" w="med" len="med"/>
                      <a:tailEnd type="none" w="med" len="med"/>
                    </a:lnR>
                    <a:lnT w="19050" cap="flat" cmpd="sng" algn="ctr">
                      <a:solidFill>
                        <a:srgbClr val="595959"/>
                      </a:solidFill>
                      <a:prstDash val="solid"/>
                      <a:round/>
                      <a:headEnd type="none" w="med" len="med"/>
                      <a:tailEnd type="none" w="med" len="med"/>
                    </a:lnT>
                    <a:lnB w="19050" cap="flat" cmpd="sng" algn="ctr">
                      <a:solidFill>
                        <a:srgbClr val="595959"/>
                      </a:solidFill>
                      <a:prstDash val="solid"/>
                      <a:round/>
                      <a:headEnd type="none" w="med" len="med"/>
                      <a:tailEnd type="none" w="med" len="med"/>
                    </a:lnB>
                    <a:solidFill>
                      <a:srgbClr val="F2F2F2"/>
                    </a:solidFill>
                  </a:tcPr>
                </a:tc>
                <a:tc hMerge="1">
                  <a:txBody>
                    <a:bodyPr/>
                    <a:lstStyle/>
                    <a:p>
                      <a:pPr marL="111760" indent="-111760">
                        <a:spcAft>
                          <a:spcPts val="0"/>
                        </a:spcAft>
                      </a:pPr>
                      <a:r>
                        <a:rPr lang="es-ES" sz="1600" b="1" dirty="0">
                          <a:effectLst/>
                          <a:latin typeface="Arial Narrow" panose="020B0606020202030204" pitchFamily="34" charset="0"/>
                          <a:ea typeface="Times New Roman" panose="02020603050405020304" pitchFamily="18" charset="0"/>
                          <a:cs typeface="Arial" panose="020B0604020202020204" pitchFamily="34" charset="0"/>
                        </a:rPr>
                        <a:t>(2)</a:t>
                      </a:r>
                      <a:r>
                        <a:rPr lang="es-ES" sz="1600" dirty="0">
                          <a:effectLst/>
                          <a:latin typeface="Arial Narrow" panose="020B0606020202030204" pitchFamily="34" charset="0"/>
                          <a:ea typeface="Times New Roman" panose="02020603050405020304" pitchFamily="18" charset="0"/>
                          <a:cs typeface="Arial" panose="020B0604020202020204" pitchFamily="34" charset="0"/>
                        </a:rPr>
                        <a:t>: glicerina, </a:t>
                      </a:r>
                      <a:r>
                        <a:rPr lang="es-ES" sz="1600" dirty="0" err="1">
                          <a:effectLst/>
                          <a:latin typeface="Arial Narrow" panose="020B0606020202030204" pitchFamily="34" charset="0"/>
                          <a:ea typeface="Times New Roman" panose="02020603050405020304" pitchFamily="18" charset="0"/>
                          <a:cs typeface="Arial" panose="020B0604020202020204" pitchFamily="34" charset="0"/>
                        </a:rPr>
                        <a:t>lactitol</a:t>
                      </a:r>
                      <a:r>
                        <a:rPr lang="es-ES" sz="1600" dirty="0">
                          <a:effectLst/>
                          <a:latin typeface="Arial Narrow" panose="020B0606020202030204" pitchFamily="34" charset="0"/>
                          <a:ea typeface="Times New Roman" panose="02020603050405020304" pitchFamily="18" charset="0"/>
                          <a:cs typeface="Arial" panose="020B0604020202020204" pitchFamily="34" charset="0"/>
                        </a:rPr>
                        <a:t>, </a:t>
                      </a:r>
                      <a:endParaRPr lang="es-ES" sz="1600" dirty="0">
                        <a:effectLst/>
                        <a:latin typeface="Times New Roman" panose="02020603050405020304" pitchFamily="18" charset="0"/>
                        <a:ea typeface="Times New Roman" panose="02020603050405020304" pitchFamily="18" charset="0"/>
                      </a:endParaRPr>
                    </a:p>
                    <a:p>
                      <a:pPr marL="111760" indent="-111760">
                        <a:spcAft>
                          <a:spcPts val="0"/>
                        </a:spcAft>
                      </a:pPr>
                      <a:r>
                        <a:rPr lang="es-ES" sz="1600" b="1" dirty="0">
                          <a:effectLst/>
                          <a:latin typeface="Arial Narrow" panose="020B0606020202030204" pitchFamily="34" charset="0"/>
                          <a:ea typeface="Times New Roman" panose="02020603050405020304" pitchFamily="18" charset="0"/>
                          <a:cs typeface="Arial" panose="020B0604020202020204" pitchFamily="34" charset="0"/>
                        </a:rPr>
                        <a:t>     </a:t>
                      </a:r>
                      <a:r>
                        <a:rPr lang="es-ES" sz="1600" dirty="0">
                          <a:effectLst/>
                          <a:latin typeface="Arial Narrow" panose="020B0606020202030204" pitchFamily="34" charset="0"/>
                          <a:ea typeface="Times New Roman" panose="02020603050405020304" pitchFamily="18" charset="0"/>
                          <a:cs typeface="Arial" panose="020B0604020202020204" pitchFamily="34" charset="0"/>
                        </a:rPr>
                        <a:t>lactulosa, </a:t>
                      </a:r>
                      <a:r>
                        <a:rPr lang="es-ES" sz="1600" dirty="0" err="1">
                          <a:effectLst/>
                          <a:latin typeface="Arial Narrow" panose="020B0606020202030204" pitchFamily="34" charset="0"/>
                          <a:ea typeface="Times New Roman" panose="02020603050405020304" pitchFamily="18" charset="0"/>
                          <a:cs typeface="Arial" panose="020B0604020202020204" pitchFamily="34" charset="0"/>
                        </a:rPr>
                        <a:t>macrogol</a:t>
                      </a:r>
                      <a:r>
                        <a:rPr lang="es-ES" sz="1600" dirty="0">
                          <a:effectLst/>
                          <a:latin typeface="Arial Narrow" panose="020B0606020202030204" pitchFamily="34" charset="0"/>
                          <a:ea typeface="Times New Roman" panose="02020603050405020304" pitchFamily="18" charset="0"/>
                          <a:cs typeface="Arial" panose="020B0604020202020204" pitchFamily="34" charset="0"/>
                        </a:rPr>
                        <a:t>.</a:t>
                      </a:r>
                      <a:endParaRPr lang="es-ES" sz="1600" dirty="0">
                        <a:effectLst/>
                        <a:latin typeface="Times New Roman" panose="02020603050405020304" pitchFamily="18" charset="0"/>
                        <a:ea typeface="Times New Roman" panose="02020603050405020304" pitchFamily="18" charset="0"/>
                      </a:endParaRPr>
                    </a:p>
                  </a:txBody>
                  <a:tcPr marL="68580" marR="68580" marT="0" marB="0" anchor="ctr">
                    <a:lnL w="19050" cap="flat" cmpd="sng" algn="ctr">
                      <a:solidFill>
                        <a:srgbClr val="595959"/>
                      </a:solidFill>
                      <a:prstDash val="solid"/>
                      <a:round/>
                      <a:headEnd type="none" w="med" len="med"/>
                      <a:tailEnd type="none" w="med" len="med"/>
                    </a:lnL>
                    <a:lnR w="19050" cap="flat" cmpd="sng" algn="ctr">
                      <a:solidFill>
                        <a:srgbClr val="595959"/>
                      </a:solidFill>
                      <a:prstDash val="solid"/>
                      <a:round/>
                      <a:headEnd type="none" w="med" len="med"/>
                      <a:tailEnd type="none" w="med" len="med"/>
                    </a:lnR>
                    <a:lnT w="19050" cap="flat" cmpd="sng" algn="ctr">
                      <a:solidFill>
                        <a:srgbClr val="595959"/>
                      </a:solidFill>
                      <a:prstDash val="solid"/>
                      <a:round/>
                      <a:headEnd type="none" w="med" len="med"/>
                      <a:tailEnd type="none" w="med" len="med"/>
                    </a:lnT>
                    <a:lnB w="19050" cap="flat" cmpd="sng" algn="ctr">
                      <a:solidFill>
                        <a:srgbClr val="595959"/>
                      </a:solidFill>
                      <a:prstDash val="solid"/>
                      <a:round/>
                      <a:headEnd type="none" w="med" len="med"/>
                      <a:tailEnd type="none" w="med" len="med"/>
                    </a:lnB>
                    <a:solidFill>
                      <a:srgbClr val="F2F2F2"/>
                    </a:solidFill>
                  </a:tcPr>
                </a:tc>
                <a:tc>
                  <a:txBody>
                    <a:bodyPr/>
                    <a:lstStyle/>
                    <a:p>
                      <a:pPr marL="111760" indent="-111760">
                        <a:spcAft>
                          <a:spcPts val="0"/>
                        </a:spcAft>
                      </a:pPr>
                      <a:r>
                        <a:rPr lang="es-ES" sz="1600" b="1" dirty="0">
                          <a:effectLst/>
                          <a:latin typeface="Arial Narrow" panose="020B0606020202030204" pitchFamily="34" charset="0"/>
                          <a:ea typeface="Times New Roman" panose="02020603050405020304" pitchFamily="18" charset="0"/>
                          <a:cs typeface="Arial" panose="020B0604020202020204" pitchFamily="34" charset="0"/>
                        </a:rPr>
                        <a:t>(2)</a:t>
                      </a:r>
                      <a:r>
                        <a:rPr lang="es-ES" sz="1600" dirty="0">
                          <a:effectLst/>
                          <a:latin typeface="Arial Narrow" panose="020B0606020202030204" pitchFamily="34" charset="0"/>
                          <a:ea typeface="Times New Roman" panose="02020603050405020304" pitchFamily="18" charset="0"/>
                          <a:cs typeface="Arial" panose="020B0604020202020204" pitchFamily="34" charset="0"/>
                        </a:rPr>
                        <a:t>: glicerina, </a:t>
                      </a:r>
                      <a:r>
                        <a:rPr lang="es-ES" sz="1600" dirty="0" err="1">
                          <a:effectLst/>
                          <a:latin typeface="Arial Narrow" panose="020B0606020202030204" pitchFamily="34" charset="0"/>
                          <a:ea typeface="Times New Roman" panose="02020603050405020304" pitchFamily="18" charset="0"/>
                          <a:cs typeface="Arial" panose="020B0604020202020204" pitchFamily="34" charset="0"/>
                        </a:rPr>
                        <a:t>lactitol</a:t>
                      </a:r>
                      <a:r>
                        <a:rPr lang="es-ES" sz="1600" dirty="0">
                          <a:effectLst/>
                          <a:latin typeface="Arial Narrow" panose="020B0606020202030204" pitchFamily="34" charset="0"/>
                          <a:ea typeface="Times New Roman" panose="02020603050405020304" pitchFamily="18" charset="0"/>
                          <a:cs typeface="Arial" panose="020B0604020202020204" pitchFamily="34" charset="0"/>
                        </a:rPr>
                        <a:t>, </a:t>
                      </a:r>
                      <a:endParaRPr lang="es-ES" sz="1600" dirty="0">
                        <a:effectLst/>
                        <a:latin typeface="Times New Roman" panose="02020603050405020304" pitchFamily="18" charset="0"/>
                        <a:ea typeface="Times New Roman" panose="02020603050405020304" pitchFamily="18" charset="0"/>
                      </a:endParaRPr>
                    </a:p>
                    <a:p>
                      <a:pPr marL="111760" indent="-111760">
                        <a:spcAft>
                          <a:spcPts val="0"/>
                        </a:spcAft>
                      </a:pPr>
                      <a:r>
                        <a:rPr lang="es-ES" sz="1600" b="1" dirty="0">
                          <a:effectLst/>
                          <a:latin typeface="Arial Narrow" panose="020B0606020202030204" pitchFamily="34" charset="0"/>
                          <a:ea typeface="Times New Roman" panose="02020603050405020304" pitchFamily="18" charset="0"/>
                          <a:cs typeface="Arial" panose="020B0604020202020204" pitchFamily="34" charset="0"/>
                        </a:rPr>
                        <a:t>     </a:t>
                      </a:r>
                      <a:r>
                        <a:rPr lang="es-ES" sz="1600" dirty="0">
                          <a:effectLst/>
                          <a:latin typeface="Arial Narrow" panose="020B0606020202030204" pitchFamily="34" charset="0"/>
                          <a:ea typeface="Times New Roman" panose="02020603050405020304" pitchFamily="18" charset="0"/>
                          <a:cs typeface="Arial" panose="020B0604020202020204" pitchFamily="34" charset="0"/>
                        </a:rPr>
                        <a:t>lactulosa, </a:t>
                      </a:r>
                      <a:r>
                        <a:rPr lang="es-ES" sz="1600" dirty="0" err="1">
                          <a:effectLst/>
                          <a:latin typeface="Arial Narrow" panose="020B0606020202030204" pitchFamily="34" charset="0"/>
                          <a:ea typeface="Times New Roman" panose="02020603050405020304" pitchFamily="18" charset="0"/>
                          <a:cs typeface="Arial" panose="020B0604020202020204" pitchFamily="34" charset="0"/>
                        </a:rPr>
                        <a:t>macrogol</a:t>
                      </a:r>
                      <a:r>
                        <a:rPr lang="es-ES" sz="1600" dirty="0">
                          <a:effectLst/>
                          <a:latin typeface="Arial Narrow" panose="020B0606020202030204" pitchFamily="34" charset="0"/>
                          <a:ea typeface="Times New Roman" panose="02020603050405020304" pitchFamily="18" charset="0"/>
                          <a:cs typeface="Arial" panose="020B0604020202020204" pitchFamily="34" charset="0"/>
                        </a:rPr>
                        <a:t>.</a:t>
                      </a:r>
                      <a:endParaRPr lang="es-ES" sz="1600" dirty="0">
                        <a:effectLst/>
                        <a:latin typeface="Times New Roman" panose="02020603050405020304" pitchFamily="18" charset="0"/>
                        <a:ea typeface="Times New Roman" panose="02020603050405020304" pitchFamily="18" charset="0"/>
                      </a:endParaRPr>
                    </a:p>
                  </a:txBody>
                  <a:tcPr marL="68580" marR="68580" marT="0" marB="0" anchor="ctr">
                    <a:lnL w="19050" cap="flat" cmpd="sng" algn="ctr">
                      <a:solidFill>
                        <a:srgbClr val="595959"/>
                      </a:solidFill>
                      <a:prstDash val="solid"/>
                      <a:round/>
                      <a:headEnd type="none" w="med" len="med"/>
                      <a:tailEnd type="none" w="med" len="med"/>
                    </a:lnL>
                    <a:lnR w="19050" cap="flat" cmpd="sng" algn="ctr">
                      <a:solidFill>
                        <a:srgbClr val="595959"/>
                      </a:solidFill>
                      <a:prstDash val="solid"/>
                      <a:round/>
                      <a:headEnd type="none" w="med" len="med"/>
                      <a:tailEnd type="none" w="med" len="med"/>
                    </a:lnR>
                    <a:lnT w="19050" cap="flat" cmpd="sng" algn="ctr">
                      <a:solidFill>
                        <a:srgbClr val="595959"/>
                      </a:solidFill>
                      <a:prstDash val="solid"/>
                      <a:round/>
                      <a:headEnd type="none" w="med" len="med"/>
                      <a:tailEnd type="none" w="med" len="med"/>
                    </a:lnT>
                    <a:lnB w="19050" cap="flat" cmpd="sng" algn="ctr">
                      <a:solidFill>
                        <a:srgbClr val="595959"/>
                      </a:solidFill>
                      <a:prstDash val="solid"/>
                      <a:round/>
                      <a:headEnd type="none" w="med" len="med"/>
                      <a:tailEnd type="none" w="med" len="med"/>
                    </a:lnB>
                    <a:solidFill>
                      <a:srgbClr val="F2F2F2"/>
                    </a:solidFill>
                  </a:tcPr>
                </a:tc>
                <a:extLst>
                  <a:ext uri="{0D108BD9-81ED-4DB2-BD59-A6C34878D82A}">
                    <a16:rowId xmlns:a16="http://schemas.microsoft.com/office/drawing/2014/main" val="841896737"/>
                  </a:ext>
                </a:extLst>
              </a:tr>
              <a:tr h="0">
                <a:tc gridSpan="3">
                  <a:txBody>
                    <a:bodyPr/>
                    <a:lstStyle/>
                    <a:p>
                      <a:pPr algn="ctr">
                        <a:spcAft>
                          <a:spcPts val="0"/>
                        </a:spcAft>
                      </a:pPr>
                      <a:r>
                        <a:rPr lang="es-ES" sz="1600" b="1">
                          <a:effectLst/>
                          <a:latin typeface="Arial Narrow" panose="020B0606020202030204" pitchFamily="34" charset="0"/>
                          <a:ea typeface="Times New Roman" panose="02020603050405020304" pitchFamily="18" charset="0"/>
                          <a:cs typeface="Arial" panose="020B0604020202020204" pitchFamily="34" charset="0"/>
                        </a:rPr>
                        <a:t>Laxantes lubricantes</a:t>
                      </a:r>
                      <a:endParaRPr lang="es-ES" sz="1600">
                        <a:effectLst/>
                        <a:latin typeface="Times New Roman" panose="02020603050405020304" pitchFamily="18" charset="0"/>
                        <a:ea typeface="Times New Roman" panose="02020603050405020304" pitchFamily="18" charset="0"/>
                      </a:endParaRPr>
                    </a:p>
                  </a:txBody>
                  <a:tcPr marL="68580" marR="68580" marT="0" marB="0" anchor="ctr">
                    <a:lnL w="19050" cap="flat" cmpd="sng" algn="ctr">
                      <a:solidFill>
                        <a:srgbClr val="595959"/>
                      </a:solidFill>
                      <a:prstDash val="solid"/>
                      <a:round/>
                      <a:headEnd type="none" w="med" len="med"/>
                      <a:tailEnd type="none" w="med" len="med"/>
                    </a:lnL>
                    <a:lnR w="19050" cap="flat" cmpd="sng" algn="ctr">
                      <a:solidFill>
                        <a:srgbClr val="595959"/>
                      </a:solidFill>
                      <a:prstDash val="solid"/>
                      <a:round/>
                      <a:headEnd type="none" w="med" len="med"/>
                      <a:tailEnd type="none" w="med" len="med"/>
                    </a:lnR>
                    <a:lnT w="19050" cap="flat" cmpd="sng" algn="ctr">
                      <a:solidFill>
                        <a:srgbClr val="595959"/>
                      </a:solidFill>
                      <a:prstDash val="solid"/>
                      <a:round/>
                      <a:headEnd type="none" w="med" len="med"/>
                      <a:tailEnd type="none" w="med" len="med"/>
                    </a:lnT>
                    <a:lnB w="19050" cap="flat" cmpd="sng" algn="ctr">
                      <a:solidFill>
                        <a:srgbClr val="595959"/>
                      </a:solidFill>
                      <a:prstDash val="solid"/>
                      <a:round/>
                      <a:headEnd type="none" w="med" len="med"/>
                      <a:tailEnd type="none" w="med" len="med"/>
                    </a:lnB>
                    <a:solidFill>
                      <a:srgbClr val="FFE1E1"/>
                    </a:solidFill>
                  </a:tcPr>
                </a:tc>
                <a:tc hMerge="1">
                  <a:txBody>
                    <a:bodyPr/>
                    <a:lstStyle/>
                    <a:p>
                      <a:pPr algn="ctr">
                        <a:spcAft>
                          <a:spcPts val="0"/>
                        </a:spcAft>
                      </a:pPr>
                      <a:endParaRPr lang="es-ES" sz="1600">
                        <a:effectLst/>
                        <a:latin typeface="Times New Roman" panose="02020603050405020304" pitchFamily="18" charset="0"/>
                        <a:ea typeface="Times New Roman" panose="02020603050405020304" pitchFamily="18" charset="0"/>
                      </a:endParaRPr>
                    </a:p>
                  </a:txBody>
                  <a:tcPr marL="68580" marR="68580" marT="0" marB="0" anchor="ctr">
                    <a:lnL w="19050" cap="flat" cmpd="sng" algn="ctr">
                      <a:solidFill>
                        <a:srgbClr val="595959"/>
                      </a:solidFill>
                      <a:prstDash val="solid"/>
                      <a:round/>
                      <a:headEnd type="none" w="med" len="med"/>
                      <a:tailEnd type="none" w="med" len="med"/>
                    </a:lnL>
                    <a:lnR w="19050" cap="flat" cmpd="sng" algn="ctr">
                      <a:solidFill>
                        <a:srgbClr val="595959"/>
                      </a:solidFill>
                      <a:prstDash val="solid"/>
                      <a:round/>
                      <a:headEnd type="none" w="med" len="med"/>
                      <a:tailEnd type="none" w="med" len="med"/>
                    </a:lnR>
                    <a:lnT w="19050" cap="flat" cmpd="sng" algn="ctr">
                      <a:solidFill>
                        <a:srgbClr val="595959"/>
                      </a:solidFill>
                      <a:prstDash val="solid"/>
                      <a:round/>
                      <a:headEnd type="none" w="med" len="med"/>
                      <a:tailEnd type="none" w="med" len="med"/>
                    </a:lnT>
                    <a:lnB w="19050" cap="flat" cmpd="sng" algn="ctr">
                      <a:solidFill>
                        <a:srgbClr val="595959"/>
                      </a:solidFill>
                      <a:prstDash val="solid"/>
                      <a:round/>
                      <a:headEnd type="none" w="med" len="med"/>
                      <a:tailEnd type="none" w="med" len="med"/>
                    </a:lnB>
                    <a:solidFill>
                      <a:srgbClr val="FFE1E1"/>
                    </a:solidFill>
                  </a:tcPr>
                </a:tc>
                <a:tc hMerge="1">
                  <a:txBody>
                    <a:bodyPr/>
                    <a:lstStyle/>
                    <a:p>
                      <a:pPr algn="ctr">
                        <a:spcAft>
                          <a:spcPts val="0"/>
                        </a:spcAft>
                      </a:pPr>
                      <a:endParaRPr lang="es-ES" sz="1600">
                        <a:effectLst/>
                        <a:latin typeface="Times New Roman" panose="02020603050405020304" pitchFamily="18" charset="0"/>
                        <a:ea typeface="Times New Roman" panose="02020603050405020304" pitchFamily="18" charset="0"/>
                      </a:endParaRPr>
                    </a:p>
                  </a:txBody>
                  <a:tcPr marL="68580" marR="68580" marT="0" marB="0" anchor="ctr">
                    <a:lnL w="19050" cap="flat" cmpd="sng" algn="ctr">
                      <a:solidFill>
                        <a:srgbClr val="595959"/>
                      </a:solidFill>
                      <a:prstDash val="solid"/>
                      <a:round/>
                      <a:headEnd type="none" w="med" len="med"/>
                      <a:tailEnd type="none" w="med" len="med"/>
                    </a:lnL>
                    <a:lnR w="19050" cap="flat" cmpd="sng" algn="ctr">
                      <a:solidFill>
                        <a:srgbClr val="595959"/>
                      </a:solidFill>
                      <a:prstDash val="solid"/>
                      <a:round/>
                      <a:headEnd type="none" w="med" len="med"/>
                      <a:tailEnd type="none" w="med" len="med"/>
                    </a:lnR>
                    <a:lnT w="19050" cap="flat" cmpd="sng" algn="ctr">
                      <a:solidFill>
                        <a:srgbClr val="595959"/>
                      </a:solidFill>
                      <a:prstDash val="solid"/>
                      <a:round/>
                      <a:headEnd type="none" w="med" len="med"/>
                      <a:tailEnd type="none" w="med" len="med"/>
                    </a:lnT>
                    <a:lnB w="19050" cap="flat" cmpd="sng" algn="ctr">
                      <a:solidFill>
                        <a:srgbClr val="595959"/>
                      </a:solidFill>
                      <a:prstDash val="solid"/>
                      <a:round/>
                      <a:headEnd type="none" w="med" len="med"/>
                      <a:tailEnd type="none" w="med" len="med"/>
                    </a:lnB>
                    <a:solidFill>
                      <a:srgbClr val="FFE1E1"/>
                    </a:solidFill>
                  </a:tcPr>
                </a:tc>
                <a:extLst>
                  <a:ext uri="{0D108BD9-81ED-4DB2-BD59-A6C34878D82A}">
                    <a16:rowId xmlns:a16="http://schemas.microsoft.com/office/drawing/2014/main" val="2161300938"/>
                  </a:ext>
                </a:extLst>
              </a:tr>
              <a:tr h="0">
                <a:tc gridSpan="2">
                  <a:txBody>
                    <a:bodyPr/>
                    <a:lstStyle/>
                    <a:p>
                      <a:pPr>
                        <a:spcAft>
                          <a:spcPts val="0"/>
                        </a:spcAft>
                      </a:pPr>
                      <a:r>
                        <a:rPr lang="es-ES" sz="1600" dirty="0">
                          <a:effectLst/>
                          <a:latin typeface="Arial Narrow" panose="020B0606020202030204" pitchFamily="34" charset="0"/>
                          <a:ea typeface="Times New Roman" panose="02020603050405020304" pitchFamily="18" charset="0"/>
                          <a:cs typeface="Arial" panose="020B0604020202020204" pitchFamily="34" charset="0"/>
                        </a:rPr>
                        <a:t>Pueden disminuir la absorción de vitaminas liposolubles (A, E, D y K) y de algunos medicamentos orales. El uso prolongado puede producir </a:t>
                      </a:r>
                      <a:r>
                        <a:rPr lang="es-ES" sz="1600" dirty="0" err="1">
                          <a:effectLst/>
                          <a:latin typeface="Arial Narrow" panose="020B0606020202030204" pitchFamily="34" charset="0"/>
                          <a:ea typeface="Times New Roman" panose="02020603050405020304" pitchFamily="18" charset="0"/>
                          <a:cs typeface="Arial" panose="020B0604020202020204" pitchFamily="34" charset="0"/>
                        </a:rPr>
                        <a:t>hipoprotombinemia</a:t>
                      </a:r>
                      <a:r>
                        <a:rPr lang="es-ES" sz="1600" dirty="0">
                          <a:effectLst/>
                          <a:latin typeface="Arial Narrow" panose="020B0606020202030204" pitchFamily="34" charset="0"/>
                          <a:ea typeface="Times New Roman" panose="02020603050405020304" pitchFamily="18" charset="0"/>
                          <a:cs typeface="Arial" panose="020B0604020202020204" pitchFamily="34" charset="0"/>
                        </a:rPr>
                        <a:t> y enfermedad hemorrágica en el neonato, por lo que su uso debe valorarse individualmente</a:t>
                      </a:r>
                      <a:r>
                        <a:rPr lang="es-ES_tradnl" sz="1600" dirty="0">
                          <a:effectLst/>
                          <a:latin typeface="Arial Narrow" panose="020B0606020202030204" pitchFamily="34" charset="0"/>
                          <a:ea typeface="Times New Roman" panose="02020603050405020304" pitchFamily="18" charset="0"/>
                          <a:cs typeface="Arial" panose="020B0604020202020204" pitchFamily="34" charset="0"/>
                        </a:rPr>
                        <a:t>.</a:t>
                      </a:r>
                      <a:endParaRPr lang="es-ES" sz="1600" dirty="0">
                        <a:effectLst/>
                        <a:latin typeface="Times New Roman" panose="02020603050405020304" pitchFamily="18" charset="0"/>
                        <a:ea typeface="Times New Roman" panose="02020603050405020304" pitchFamily="18" charset="0"/>
                      </a:endParaRPr>
                    </a:p>
                  </a:txBody>
                  <a:tcPr marL="68580" marR="68580" marT="0" marB="0" anchor="ctr">
                    <a:lnL w="19050" cap="flat" cmpd="sng" algn="ctr">
                      <a:solidFill>
                        <a:srgbClr val="595959"/>
                      </a:solidFill>
                      <a:prstDash val="solid"/>
                      <a:round/>
                      <a:headEnd type="none" w="med" len="med"/>
                      <a:tailEnd type="none" w="med" len="med"/>
                    </a:lnL>
                    <a:lnR w="19050" cap="flat" cmpd="sng" algn="ctr">
                      <a:solidFill>
                        <a:srgbClr val="595959"/>
                      </a:solidFill>
                      <a:prstDash val="solid"/>
                      <a:round/>
                      <a:headEnd type="none" w="med" len="med"/>
                      <a:tailEnd type="none" w="med" len="med"/>
                    </a:lnR>
                    <a:lnT w="19050" cap="flat" cmpd="sng" algn="ctr">
                      <a:solidFill>
                        <a:srgbClr val="595959"/>
                      </a:solidFill>
                      <a:prstDash val="solid"/>
                      <a:round/>
                      <a:headEnd type="none" w="med" len="med"/>
                      <a:tailEnd type="none" w="med" len="med"/>
                    </a:lnT>
                    <a:lnB w="19050" cap="flat" cmpd="sng" algn="ctr">
                      <a:solidFill>
                        <a:srgbClr val="595959"/>
                      </a:solidFill>
                      <a:prstDash val="solid"/>
                      <a:round/>
                      <a:headEnd type="none" w="med" len="med"/>
                      <a:tailEnd type="none" w="med" len="med"/>
                    </a:lnB>
                    <a:solidFill>
                      <a:srgbClr val="F2F2F2"/>
                    </a:solidFill>
                  </a:tcPr>
                </a:tc>
                <a:tc hMerge="1">
                  <a:txBody>
                    <a:bodyPr/>
                    <a:lstStyle/>
                    <a:p>
                      <a:pPr>
                        <a:spcAft>
                          <a:spcPts val="0"/>
                        </a:spcAft>
                      </a:pPr>
                      <a:r>
                        <a:rPr lang="es-ES" sz="1600" b="1" dirty="0">
                          <a:effectLst/>
                          <a:latin typeface="Arial Narrow" panose="020B0606020202030204" pitchFamily="34" charset="0"/>
                          <a:ea typeface="Times New Roman" panose="02020603050405020304" pitchFamily="18" charset="0"/>
                          <a:cs typeface="Arial" panose="020B0604020202020204" pitchFamily="34" charset="0"/>
                        </a:rPr>
                        <a:t>(2)</a:t>
                      </a:r>
                      <a:r>
                        <a:rPr lang="es-ES" sz="1600" dirty="0">
                          <a:effectLst/>
                          <a:latin typeface="Arial Narrow" panose="020B0606020202030204" pitchFamily="34" charset="0"/>
                          <a:ea typeface="Times New Roman" panose="02020603050405020304" pitchFamily="18" charset="0"/>
                          <a:cs typeface="Arial" panose="020B0604020202020204" pitchFamily="34" charset="0"/>
                        </a:rPr>
                        <a:t>: parafina. </a:t>
                      </a:r>
                      <a:endParaRPr lang="es-ES" sz="1600" dirty="0">
                        <a:effectLst/>
                        <a:latin typeface="Times New Roman" panose="02020603050405020304" pitchFamily="18" charset="0"/>
                        <a:ea typeface="Times New Roman" panose="02020603050405020304" pitchFamily="18" charset="0"/>
                      </a:endParaRPr>
                    </a:p>
                  </a:txBody>
                  <a:tcPr marL="68580" marR="68580" marT="0" marB="0" anchor="ctr">
                    <a:lnL w="19050" cap="flat" cmpd="sng" algn="ctr">
                      <a:solidFill>
                        <a:srgbClr val="595959"/>
                      </a:solidFill>
                      <a:prstDash val="solid"/>
                      <a:round/>
                      <a:headEnd type="none" w="med" len="med"/>
                      <a:tailEnd type="none" w="med" len="med"/>
                    </a:lnL>
                    <a:lnR w="19050" cap="flat" cmpd="sng" algn="ctr">
                      <a:solidFill>
                        <a:srgbClr val="595959"/>
                      </a:solidFill>
                      <a:prstDash val="solid"/>
                      <a:round/>
                      <a:headEnd type="none" w="med" len="med"/>
                      <a:tailEnd type="none" w="med" len="med"/>
                    </a:lnR>
                    <a:lnT w="19050" cap="flat" cmpd="sng" algn="ctr">
                      <a:solidFill>
                        <a:srgbClr val="595959"/>
                      </a:solidFill>
                      <a:prstDash val="solid"/>
                      <a:round/>
                      <a:headEnd type="none" w="med" len="med"/>
                      <a:tailEnd type="none" w="med" len="med"/>
                    </a:lnT>
                    <a:lnB w="19050" cap="flat" cmpd="sng" algn="ctr">
                      <a:solidFill>
                        <a:srgbClr val="595959"/>
                      </a:solidFill>
                      <a:prstDash val="solid"/>
                      <a:round/>
                      <a:headEnd type="none" w="med" len="med"/>
                      <a:tailEnd type="none" w="med" len="med"/>
                    </a:lnB>
                    <a:solidFill>
                      <a:srgbClr val="F2F2F2"/>
                    </a:solidFill>
                  </a:tcPr>
                </a:tc>
                <a:tc>
                  <a:txBody>
                    <a:bodyPr/>
                    <a:lstStyle/>
                    <a:p>
                      <a:pPr>
                        <a:spcAft>
                          <a:spcPts val="0"/>
                        </a:spcAft>
                      </a:pPr>
                      <a:r>
                        <a:rPr lang="es-ES" sz="1600" b="1" dirty="0">
                          <a:effectLst/>
                          <a:latin typeface="Arial Narrow" panose="020B0606020202030204" pitchFamily="34" charset="0"/>
                          <a:ea typeface="Times New Roman" panose="02020603050405020304" pitchFamily="18" charset="0"/>
                          <a:cs typeface="Arial" panose="020B0604020202020204" pitchFamily="34" charset="0"/>
                        </a:rPr>
                        <a:t>(2)</a:t>
                      </a:r>
                      <a:r>
                        <a:rPr lang="es-ES" sz="1600" dirty="0">
                          <a:effectLst/>
                          <a:latin typeface="Arial Narrow" panose="020B0606020202030204" pitchFamily="34" charset="0"/>
                          <a:ea typeface="Times New Roman" panose="02020603050405020304" pitchFamily="18" charset="0"/>
                          <a:cs typeface="Arial" panose="020B0604020202020204" pitchFamily="34" charset="0"/>
                        </a:rPr>
                        <a:t>: parafina. </a:t>
                      </a:r>
                      <a:endParaRPr lang="es-ES" sz="1600" dirty="0">
                        <a:effectLst/>
                        <a:latin typeface="Times New Roman" panose="02020603050405020304" pitchFamily="18" charset="0"/>
                        <a:ea typeface="Times New Roman" panose="02020603050405020304" pitchFamily="18" charset="0"/>
                      </a:endParaRPr>
                    </a:p>
                  </a:txBody>
                  <a:tcPr marL="68580" marR="68580" marT="0" marB="0" anchor="ctr">
                    <a:lnL w="19050" cap="flat" cmpd="sng" algn="ctr">
                      <a:solidFill>
                        <a:srgbClr val="595959"/>
                      </a:solidFill>
                      <a:prstDash val="solid"/>
                      <a:round/>
                      <a:headEnd type="none" w="med" len="med"/>
                      <a:tailEnd type="none" w="med" len="med"/>
                    </a:lnL>
                    <a:lnR w="19050" cap="flat" cmpd="sng" algn="ctr">
                      <a:solidFill>
                        <a:srgbClr val="595959"/>
                      </a:solidFill>
                      <a:prstDash val="solid"/>
                      <a:round/>
                      <a:headEnd type="none" w="med" len="med"/>
                      <a:tailEnd type="none" w="med" len="med"/>
                    </a:lnR>
                    <a:lnT w="19050" cap="flat" cmpd="sng" algn="ctr">
                      <a:solidFill>
                        <a:srgbClr val="595959"/>
                      </a:solidFill>
                      <a:prstDash val="solid"/>
                      <a:round/>
                      <a:headEnd type="none" w="med" len="med"/>
                      <a:tailEnd type="none" w="med" len="med"/>
                    </a:lnT>
                    <a:lnB w="19050" cap="flat" cmpd="sng" algn="ctr">
                      <a:solidFill>
                        <a:srgbClr val="595959"/>
                      </a:solidFill>
                      <a:prstDash val="solid"/>
                      <a:round/>
                      <a:headEnd type="none" w="med" len="med"/>
                      <a:tailEnd type="none" w="med" len="med"/>
                    </a:lnB>
                    <a:solidFill>
                      <a:srgbClr val="F2F2F2"/>
                    </a:solidFill>
                  </a:tcPr>
                </a:tc>
                <a:extLst>
                  <a:ext uri="{0D108BD9-81ED-4DB2-BD59-A6C34878D82A}">
                    <a16:rowId xmlns:a16="http://schemas.microsoft.com/office/drawing/2014/main" val="1570456255"/>
                  </a:ext>
                </a:extLst>
              </a:tr>
              <a:tr h="0">
                <a:tc gridSpan="3">
                  <a:txBody>
                    <a:bodyPr/>
                    <a:lstStyle/>
                    <a:p>
                      <a:pPr algn="ctr">
                        <a:spcAft>
                          <a:spcPts val="0"/>
                        </a:spcAft>
                      </a:pPr>
                      <a:r>
                        <a:rPr lang="es-ES" sz="1600" b="1">
                          <a:effectLst/>
                          <a:latin typeface="Arial Narrow" panose="020B0606020202030204" pitchFamily="34" charset="0"/>
                          <a:ea typeface="Times New Roman" panose="02020603050405020304" pitchFamily="18" charset="0"/>
                          <a:cs typeface="Arial" panose="020B0604020202020204" pitchFamily="34" charset="0"/>
                        </a:rPr>
                        <a:t>Laxantes estimulantes</a:t>
                      </a:r>
                      <a:endParaRPr lang="es-ES" sz="1600">
                        <a:effectLst/>
                        <a:latin typeface="Times New Roman" panose="02020603050405020304" pitchFamily="18" charset="0"/>
                        <a:ea typeface="Times New Roman" panose="02020603050405020304" pitchFamily="18" charset="0"/>
                      </a:endParaRPr>
                    </a:p>
                  </a:txBody>
                  <a:tcPr marL="68580" marR="68580" marT="0" marB="0" anchor="ctr">
                    <a:lnL w="19050" cap="flat" cmpd="sng" algn="ctr">
                      <a:solidFill>
                        <a:srgbClr val="595959"/>
                      </a:solidFill>
                      <a:prstDash val="solid"/>
                      <a:round/>
                      <a:headEnd type="none" w="med" len="med"/>
                      <a:tailEnd type="none" w="med" len="med"/>
                    </a:lnL>
                    <a:lnR w="19050" cap="flat" cmpd="sng" algn="ctr">
                      <a:solidFill>
                        <a:srgbClr val="595959"/>
                      </a:solidFill>
                      <a:prstDash val="solid"/>
                      <a:round/>
                      <a:headEnd type="none" w="med" len="med"/>
                      <a:tailEnd type="none" w="med" len="med"/>
                    </a:lnR>
                    <a:lnT w="19050" cap="flat" cmpd="sng" algn="ctr">
                      <a:solidFill>
                        <a:srgbClr val="595959"/>
                      </a:solidFill>
                      <a:prstDash val="solid"/>
                      <a:round/>
                      <a:headEnd type="none" w="med" len="med"/>
                      <a:tailEnd type="none" w="med" len="med"/>
                    </a:lnT>
                    <a:lnB w="19050" cap="flat" cmpd="sng" algn="ctr">
                      <a:solidFill>
                        <a:srgbClr val="595959"/>
                      </a:solidFill>
                      <a:prstDash val="solid"/>
                      <a:round/>
                      <a:headEnd type="none" w="med" len="med"/>
                      <a:tailEnd type="none" w="med" len="med"/>
                    </a:lnB>
                    <a:solidFill>
                      <a:srgbClr val="FFE1E1"/>
                    </a:solidFill>
                  </a:tcPr>
                </a:tc>
                <a:tc hMerge="1">
                  <a:txBody>
                    <a:bodyPr/>
                    <a:lstStyle/>
                    <a:p>
                      <a:pPr algn="ctr">
                        <a:spcAft>
                          <a:spcPts val="0"/>
                        </a:spcAft>
                      </a:pPr>
                      <a:endParaRPr lang="es-ES" sz="1600">
                        <a:effectLst/>
                        <a:latin typeface="Times New Roman" panose="02020603050405020304" pitchFamily="18" charset="0"/>
                        <a:ea typeface="Times New Roman" panose="02020603050405020304" pitchFamily="18" charset="0"/>
                      </a:endParaRPr>
                    </a:p>
                  </a:txBody>
                  <a:tcPr marL="68580" marR="68580" marT="0" marB="0" anchor="ctr">
                    <a:lnL w="19050" cap="flat" cmpd="sng" algn="ctr">
                      <a:solidFill>
                        <a:srgbClr val="595959"/>
                      </a:solidFill>
                      <a:prstDash val="solid"/>
                      <a:round/>
                      <a:headEnd type="none" w="med" len="med"/>
                      <a:tailEnd type="none" w="med" len="med"/>
                    </a:lnL>
                    <a:lnR w="19050" cap="flat" cmpd="sng" algn="ctr">
                      <a:solidFill>
                        <a:srgbClr val="595959"/>
                      </a:solidFill>
                      <a:prstDash val="solid"/>
                      <a:round/>
                      <a:headEnd type="none" w="med" len="med"/>
                      <a:tailEnd type="none" w="med" len="med"/>
                    </a:lnR>
                    <a:lnT w="19050" cap="flat" cmpd="sng" algn="ctr">
                      <a:solidFill>
                        <a:srgbClr val="595959"/>
                      </a:solidFill>
                      <a:prstDash val="solid"/>
                      <a:round/>
                      <a:headEnd type="none" w="med" len="med"/>
                      <a:tailEnd type="none" w="med" len="med"/>
                    </a:lnT>
                    <a:lnB w="19050" cap="flat" cmpd="sng" algn="ctr">
                      <a:solidFill>
                        <a:srgbClr val="595959"/>
                      </a:solidFill>
                      <a:prstDash val="solid"/>
                      <a:round/>
                      <a:headEnd type="none" w="med" len="med"/>
                      <a:tailEnd type="none" w="med" len="med"/>
                    </a:lnB>
                    <a:solidFill>
                      <a:srgbClr val="FFE1E1"/>
                    </a:solidFill>
                  </a:tcPr>
                </a:tc>
                <a:tc hMerge="1">
                  <a:txBody>
                    <a:bodyPr/>
                    <a:lstStyle/>
                    <a:p>
                      <a:pPr algn="ctr">
                        <a:spcAft>
                          <a:spcPts val="0"/>
                        </a:spcAft>
                      </a:pPr>
                      <a:endParaRPr lang="es-ES" sz="1600">
                        <a:effectLst/>
                        <a:latin typeface="Times New Roman" panose="02020603050405020304" pitchFamily="18" charset="0"/>
                        <a:ea typeface="Times New Roman" panose="02020603050405020304" pitchFamily="18" charset="0"/>
                      </a:endParaRPr>
                    </a:p>
                  </a:txBody>
                  <a:tcPr marL="68580" marR="68580" marT="0" marB="0" anchor="ctr">
                    <a:lnL w="19050" cap="flat" cmpd="sng" algn="ctr">
                      <a:solidFill>
                        <a:srgbClr val="595959"/>
                      </a:solidFill>
                      <a:prstDash val="solid"/>
                      <a:round/>
                      <a:headEnd type="none" w="med" len="med"/>
                      <a:tailEnd type="none" w="med" len="med"/>
                    </a:lnL>
                    <a:lnR w="19050" cap="flat" cmpd="sng" algn="ctr">
                      <a:solidFill>
                        <a:srgbClr val="595959"/>
                      </a:solidFill>
                      <a:prstDash val="solid"/>
                      <a:round/>
                      <a:headEnd type="none" w="med" len="med"/>
                      <a:tailEnd type="none" w="med" len="med"/>
                    </a:lnR>
                    <a:lnT w="19050" cap="flat" cmpd="sng" algn="ctr">
                      <a:solidFill>
                        <a:srgbClr val="595959"/>
                      </a:solidFill>
                      <a:prstDash val="solid"/>
                      <a:round/>
                      <a:headEnd type="none" w="med" len="med"/>
                      <a:tailEnd type="none" w="med" len="med"/>
                    </a:lnT>
                    <a:lnB w="19050" cap="flat" cmpd="sng" algn="ctr">
                      <a:solidFill>
                        <a:srgbClr val="595959"/>
                      </a:solidFill>
                      <a:prstDash val="solid"/>
                      <a:round/>
                      <a:headEnd type="none" w="med" len="med"/>
                      <a:tailEnd type="none" w="med" len="med"/>
                    </a:lnB>
                    <a:solidFill>
                      <a:srgbClr val="FFE1E1"/>
                    </a:solidFill>
                  </a:tcPr>
                </a:tc>
                <a:extLst>
                  <a:ext uri="{0D108BD9-81ED-4DB2-BD59-A6C34878D82A}">
                    <a16:rowId xmlns:a16="http://schemas.microsoft.com/office/drawing/2014/main" val="2524689222"/>
                  </a:ext>
                </a:extLst>
              </a:tr>
              <a:tr h="423485">
                <a:tc gridSpan="2">
                  <a:txBody>
                    <a:bodyPr/>
                    <a:lstStyle/>
                    <a:p>
                      <a:pPr>
                        <a:spcAft>
                          <a:spcPts val="0"/>
                        </a:spcAft>
                      </a:pPr>
                      <a:r>
                        <a:rPr lang="es-ES" sz="1600" dirty="0">
                          <a:effectLst/>
                          <a:latin typeface="Arial Narrow" panose="020B0606020202030204" pitchFamily="34" charset="0"/>
                          <a:ea typeface="Times New Roman" panose="02020603050405020304" pitchFamily="18" charset="0"/>
                          <a:cs typeface="Arial" panose="020B0604020202020204" pitchFamily="34" charset="0"/>
                        </a:rPr>
                        <a:t>No están recomendados durante el  embarazo: cáscara sagrada, que puede producir genotoxicidad; </a:t>
                      </a:r>
                      <a:r>
                        <a:rPr lang="es-ES" sz="1600" dirty="0" err="1">
                          <a:effectLst/>
                          <a:latin typeface="Arial Narrow" panose="020B0606020202030204" pitchFamily="34" charset="0"/>
                          <a:ea typeface="Times New Roman" panose="02020603050405020304" pitchFamily="18" charset="0"/>
                          <a:cs typeface="Arial" panose="020B0604020202020204" pitchFamily="34" charset="0"/>
                        </a:rPr>
                        <a:t>picosulfato</a:t>
                      </a:r>
                      <a:r>
                        <a:rPr lang="es-ES" sz="1600" dirty="0">
                          <a:effectLst/>
                          <a:latin typeface="Arial Narrow" panose="020B0606020202030204" pitchFamily="34" charset="0"/>
                          <a:ea typeface="Times New Roman" panose="02020603050405020304" pitchFamily="18" charset="0"/>
                          <a:cs typeface="Arial" panose="020B0604020202020204" pitchFamily="34" charset="0"/>
                        </a:rPr>
                        <a:t> de sodio, por su posible toxicidad embriofetal; </a:t>
                      </a:r>
                      <a:r>
                        <a:rPr lang="es-ES" sz="1600" dirty="0" err="1">
                          <a:effectLst/>
                          <a:latin typeface="Arial Narrow" panose="020B0606020202030204" pitchFamily="34" charset="0"/>
                          <a:ea typeface="Times New Roman" panose="02020603050405020304" pitchFamily="18" charset="0"/>
                          <a:cs typeface="Arial" panose="020B0604020202020204" pitchFamily="34" charset="0"/>
                        </a:rPr>
                        <a:t>senósidos</a:t>
                      </a:r>
                      <a:r>
                        <a:rPr lang="es-ES" sz="1600" dirty="0">
                          <a:effectLst/>
                          <a:latin typeface="Arial Narrow" panose="020B0606020202030204" pitchFamily="34" charset="0"/>
                          <a:ea typeface="Times New Roman" panose="02020603050405020304" pitchFamily="18" charset="0"/>
                          <a:cs typeface="Arial" panose="020B0604020202020204" pitchFamily="34" charset="0"/>
                        </a:rPr>
                        <a:t> o sen, que pueden producir toxicidad reproductiva; y, el aceite de ricino por las contracciones uterinas que pueden inducir el parto.</a:t>
                      </a:r>
                      <a:endParaRPr lang="es-ES" sz="1600" dirty="0">
                        <a:effectLst/>
                        <a:latin typeface="Times New Roman" panose="02020603050405020304" pitchFamily="18" charset="0"/>
                        <a:ea typeface="Times New Roman" panose="02020603050405020304" pitchFamily="18" charset="0"/>
                      </a:endParaRPr>
                    </a:p>
                  </a:txBody>
                  <a:tcPr marL="68580" marR="68580" marT="0" marB="0" anchor="ctr">
                    <a:lnL w="19050" cap="flat" cmpd="sng" algn="ctr">
                      <a:solidFill>
                        <a:srgbClr val="595959"/>
                      </a:solidFill>
                      <a:prstDash val="solid"/>
                      <a:round/>
                      <a:headEnd type="none" w="med" len="med"/>
                      <a:tailEnd type="none" w="med" len="med"/>
                    </a:lnL>
                    <a:lnR w="19050" cap="flat" cmpd="sng" algn="ctr">
                      <a:solidFill>
                        <a:srgbClr val="595959"/>
                      </a:solidFill>
                      <a:prstDash val="solid"/>
                      <a:round/>
                      <a:headEnd type="none" w="med" len="med"/>
                      <a:tailEnd type="none" w="med" len="med"/>
                    </a:lnR>
                    <a:lnT w="19050" cap="flat" cmpd="sng" algn="ctr">
                      <a:solidFill>
                        <a:srgbClr val="595959"/>
                      </a:solidFill>
                      <a:prstDash val="solid"/>
                      <a:round/>
                      <a:headEnd type="none" w="med" len="med"/>
                      <a:tailEnd type="none" w="med" len="med"/>
                    </a:lnT>
                    <a:lnB w="19050" cap="flat" cmpd="sng" algn="ctr">
                      <a:solidFill>
                        <a:srgbClr val="595959"/>
                      </a:solidFill>
                      <a:prstDash val="solid"/>
                      <a:round/>
                      <a:headEnd type="none" w="med" len="med"/>
                      <a:tailEnd type="none" w="med" len="med"/>
                    </a:lnB>
                    <a:solidFill>
                      <a:srgbClr val="F2F2F2"/>
                    </a:solidFill>
                  </a:tcPr>
                </a:tc>
                <a:tc hMerge="1">
                  <a:txBody>
                    <a:bodyPr/>
                    <a:lstStyle/>
                    <a:p>
                      <a:pPr marL="21590">
                        <a:spcAft>
                          <a:spcPts val="0"/>
                        </a:spcAft>
                      </a:pPr>
                      <a:r>
                        <a:rPr lang="es-ES" sz="1600" b="1" dirty="0">
                          <a:effectLst/>
                          <a:latin typeface="Arial Narrow" panose="020B0606020202030204" pitchFamily="34" charset="0"/>
                          <a:ea typeface="Times New Roman" panose="02020603050405020304" pitchFamily="18" charset="0"/>
                          <a:cs typeface="Arial" panose="020B0604020202020204" pitchFamily="34" charset="0"/>
                        </a:rPr>
                        <a:t>(1): </a:t>
                      </a:r>
                      <a:r>
                        <a:rPr lang="es-ES" sz="1600" dirty="0">
                          <a:effectLst/>
                          <a:latin typeface="Arial Narrow" panose="020B0606020202030204" pitchFamily="34" charset="0"/>
                          <a:ea typeface="Times New Roman" panose="02020603050405020304" pitchFamily="18" charset="0"/>
                          <a:cs typeface="Arial" panose="020B0604020202020204" pitchFamily="34" charset="0"/>
                        </a:rPr>
                        <a:t>sen. </a:t>
                      </a:r>
                      <a:endParaRPr lang="es-ES" sz="1600" dirty="0">
                        <a:effectLst/>
                        <a:latin typeface="Times New Roman" panose="02020603050405020304" pitchFamily="18" charset="0"/>
                        <a:ea typeface="Times New Roman" panose="02020603050405020304" pitchFamily="18" charset="0"/>
                      </a:endParaRPr>
                    </a:p>
                    <a:p>
                      <a:pPr marL="21590">
                        <a:spcAft>
                          <a:spcPts val="0"/>
                        </a:spcAft>
                      </a:pPr>
                      <a:r>
                        <a:rPr lang="es-ES" sz="1600" b="1" dirty="0">
                          <a:effectLst/>
                          <a:latin typeface="Arial Narrow" panose="020B0606020202030204" pitchFamily="34" charset="0"/>
                          <a:ea typeface="Times New Roman" panose="02020603050405020304" pitchFamily="18" charset="0"/>
                          <a:cs typeface="Arial" panose="020B0604020202020204" pitchFamily="34" charset="0"/>
                        </a:rPr>
                        <a:t>(2):</a:t>
                      </a:r>
                      <a:r>
                        <a:rPr lang="es-ES" sz="1600" dirty="0">
                          <a:effectLst/>
                          <a:latin typeface="Arial Narrow" panose="020B0606020202030204" pitchFamily="34" charset="0"/>
                          <a:ea typeface="Times New Roman" panose="02020603050405020304" pitchFamily="18" charset="0"/>
                          <a:cs typeface="Arial" panose="020B0604020202020204" pitchFamily="34" charset="0"/>
                        </a:rPr>
                        <a:t> aceite de ricino.</a:t>
                      </a:r>
                      <a:endParaRPr lang="es-ES" sz="1600" dirty="0">
                        <a:effectLst/>
                        <a:latin typeface="Times New Roman" panose="02020603050405020304" pitchFamily="18" charset="0"/>
                        <a:ea typeface="Times New Roman" panose="02020603050405020304" pitchFamily="18" charset="0"/>
                      </a:endParaRPr>
                    </a:p>
                    <a:p>
                      <a:pPr marL="201930" indent="-180340">
                        <a:spcAft>
                          <a:spcPts val="0"/>
                        </a:spcAft>
                      </a:pPr>
                      <a:r>
                        <a:rPr lang="es-ES" sz="1600" b="1" dirty="0">
                          <a:effectLst/>
                          <a:latin typeface="Arial Narrow" panose="020B0606020202030204" pitchFamily="34" charset="0"/>
                          <a:ea typeface="Times New Roman" panose="02020603050405020304" pitchFamily="18" charset="0"/>
                          <a:cs typeface="Arial" panose="020B0604020202020204" pitchFamily="34" charset="0"/>
                        </a:rPr>
                        <a:t>(ND)</a:t>
                      </a:r>
                      <a:r>
                        <a:rPr lang="es-ES" sz="1600" dirty="0">
                          <a:effectLst/>
                          <a:latin typeface="Arial Narrow" panose="020B0606020202030204" pitchFamily="34" charset="0"/>
                          <a:ea typeface="Times New Roman" panose="02020603050405020304" pitchFamily="18" charset="0"/>
                          <a:cs typeface="Arial" panose="020B0604020202020204" pitchFamily="34" charset="0"/>
                        </a:rPr>
                        <a:t>:cáscara sagrada,</a:t>
                      </a:r>
                      <a:endParaRPr lang="es-ES" sz="1600" dirty="0">
                        <a:effectLst/>
                        <a:latin typeface="Times New Roman" panose="02020603050405020304" pitchFamily="18" charset="0"/>
                        <a:ea typeface="Times New Roman" panose="02020603050405020304" pitchFamily="18" charset="0"/>
                      </a:endParaRPr>
                    </a:p>
                    <a:p>
                      <a:pPr marL="201930">
                        <a:spcAft>
                          <a:spcPts val="0"/>
                        </a:spcAft>
                      </a:pPr>
                      <a:r>
                        <a:rPr lang="es-ES" sz="1600" dirty="0">
                          <a:effectLst/>
                          <a:latin typeface="Arial Narrow" panose="020B0606020202030204" pitchFamily="34" charset="0"/>
                          <a:ea typeface="Times New Roman" panose="02020603050405020304" pitchFamily="18" charset="0"/>
                          <a:cs typeface="Arial" panose="020B0604020202020204" pitchFamily="34" charset="0"/>
                        </a:rPr>
                        <a:t> </a:t>
                      </a:r>
                      <a:r>
                        <a:rPr lang="es-ES" sz="1600" dirty="0" err="1">
                          <a:effectLst/>
                          <a:latin typeface="Arial Narrow" panose="020B0606020202030204" pitchFamily="34" charset="0"/>
                          <a:ea typeface="Times New Roman" panose="02020603050405020304" pitchFamily="18" charset="0"/>
                          <a:cs typeface="Arial" panose="020B0604020202020204" pitchFamily="34" charset="0"/>
                        </a:rPr>
                        <a:t>docusato</a:t>
                      </a:r>
                      <a:r>
                        <a:rPr lang="es-ES" sz="1600" dirty="0">
                          <a:effectLst/>
                          <a:latin typeface="Arial Narrow" panose="020B0606020202030204" pitchFamily="34" charset="0"/>
                          <a:ea typeface="Times New Roman" panose="02020603050405020304" pitchFamily="18" charset="0"/>
                          <a:cs typeface="Arial" panose="020B0604020202020204" pitchFamily="34" charset="0"/>
                        </a:rPr>
                        <a:t> sódico,    </a:t>
                      </a:r>
                      <a:r>
                        <a:rPr lang="es-ES" sz="1600" dirty="0" err="1">
                          <a:effectLst/>
                          <a:latin typeface="Arial Narrow" panose="020B0606020202030204" pitchFamily="34" charset="0"/>
                          <a:ea typeface="Times New Roman" panose="02020603050405020304" pitchFamily="18" charset="0"/>
                          <a:cs typeface="Arial" panose="020B0604020202020204" pitchFamily="34" charset="0"/>
                        </a:rPr>
                        <a:t>picosulfato</a:t>
                      </a:r>
                      <a:r>
                        <a:rPr lang="es-ES" sz="1600" dirty="0">
                          <a:effectLst/>
                          <a:latin typeface="Arial Narrow" panose="020B0606020202030204" pitchFamily="34" charset="0"/>
                          <a:ea typeface="Times New Roman" panose="02020603050405020304" pitchFamily="18" charset="0"/>
                          <a:cs typeface="Arial" panose="020B0604020202020204" pitchFamily="34" charset="0"/>
                        </a:rPr>
                        <a:t> sódico.</a:t>
                      </a:r>
                      <a:endParaRPr lang="es-ES" sz="1600" dirty="0">
                        <a:effectLst/>
                        <a:latin typeface="Times New Roman" panose="02020603050405020304" pitchFamily="18" charset="0"/>
                        <a:ea typeface="Times New Roman" panose="02020603050405020304" pitchFamily="18" charset="0"/>
                      </a:endParaRPr>
                    </a:p>
                  </a:txBody>
                  <a:tcPr marL="68580" marR="68580" marT="0" marB="0" anchor="ctr">
                    <a:lnL w="19050" cap="flat" cmpd="sng" algn="ctr">
                      <a:solidFill>
                        <a:srgbClr val="595959"/>
                      </a:solidFill>
                      <a:prstDash val="solid"/>
                      <a:round/>
                      <a:headEnd type="none" w="med" len="med"/>
                      <a:tailEnd type="none" w="med" len="med"/>
                    </a:lnL>
                    <a:lnR w="19050" cap="flat" cmpd="sng" algn="ctr">
                      <a:solidFill>
                        <a:srgbClr val="595959"/>
                      </a:solidFill>
                      <a:prstDash val="solid"/>
                      <a:round/>
                      <a:headEnd type="none" w="med" len="med"/>
                      <a:tailEnd type="none" w="med" len="med"/>
                    </a:lnR>
                    <a:lnT w="19050" cap="flat" cmpd="sng" algn="ctr">
                      <a:solidFill>
                        <a:srgbClr val="595959"/>
                      </a:solidFill>
                      <a:prstDash val="solid"/>
                      <a:round/>
                      <a:headEnd type="none" w="med" len="med"/>
                      <a:tailEnd type="none" w="med" len="med"/>
                    </a:lnT>
                    <a:lnB w="19050" cap="flat" cmpd="sng" algn="ctr">
                      <a:solidFill>
                        <a:srgbClr val="595959"/>
                      </a:solidFill>
                      <a:prstDash val="solid"/>
                      <a:round/>
                      <a:headEnd type="none" w="med" len="med"/>
                      <a:tailEnd type="none" w="med" len="med"/>
                    </a:lnB>
                    <a:solidFill>
                      <a:srgbClr val="F2F2F2"/>
                    </a:solidFill>
                  </a:tcPr>
                </a:tc>
                <a:tc>
                  <a:txBody>
                    <a:bodyPr/>
                    <a:lstStyle/>
                    <a:p>
                      <a:pPr marL="21590">
                        <a:spcAft>
                          <a:spcPts val="0"/>
                        </a:spcAft>
                      </a:pPr>
                      <a:r>
                        <a:rPr lang="es-ES" sz="1600" b="1" dirty="0">
                          <a:effectLst/>
                          <a:latin typeface="Arial Narrow" panose="020B0606020202030204" pitchFamily="34" charset="0"/>
                          <a:ea typeface="Times New Roman" panose="02020603050405020304" pitchFamily="18" charset="0"/>
                          <a:cs typeface="Arial" panose="020B0604020202020204" pitchFamily="34" charset="0"/>
                        </a:rPr>
                        <a:t>(1): </a:t>
                      </a:r>
                      <a:r>
                        <a:rPr lang="es-ES" sz="1600" dirty="0">
                          <a:effectLst/>
                          <a:latin typeface="Arial Narrow" panose="020B0606020202030204" pitchFamily="34" charset="0"/>
                          <a:ea typeface="Times New Roman" panose="02020603050405020304" pitchFamily="18" charset="0"/>
                          <a:cs typeface="Arial" panose="020B0604020202020204" pitchFamily="34" charset="0"/>
                        </a:rPr>
                        <a:t>sen. </a:t>
                      </a:r>
                      <a:endParaRPr lang="es-ES" sz="1600" dirty="0">
                        <a:effectLst/>
                        <a:latin typeface="Times New Roman" panose="02020603050405020304" pitchFamily="18" charset="0"/>
                        <a:ea typeface="Times New Roman" panose="02020603050405020304" pitchFamily="18" charset="0"/>
                      </a:endParaRPr>
                    </a:p>
                    <a:p>
                      <a:pPr marL="21590">
                        <a:spcAft>
                          <a:spcPts val="0"/>
                        </a:spcAft>
                      </a:pPr>
                      <a:r>
                        <a:rPr lang="es-ES" sz="1600" b="1" dirty="0">
                          <a:effectLst/>
                          <a:latin typeface="Arial Narrow" panose="020B0606020202030204" pitchFamily="34" charset="0"/>
                          <a:ea typeface="Times New Roman" panose="02020603050405020304" pitchFamily="18" charset="0"/>
                          <a:cs typeface="Arial" panose="020B0604020202020204" pitchFamily="34" charset="0"/>
                        </a:rPr>
                        <a:t>(2):</a:t>
                      </a:r>
                      <a:r>
                        <a:rPr lang="es-ES" sz="1600" dirty="0">
                          <a:effectLst/>
                          <a:latin typeface="Arial Narrow" panose="020B0606020202030204" pitchFamily="34" charset="0"/>
                          <a:ea typeface="Times New Roman" panose="02020603050405020304" pitchFamily="18" charset="0"/>
                          <a:cs typeface="Arial" panose="020B0604020202020204" pitchFamily="34" charset="0"/>
                        </a:rPr>
                        <a:t> aceite de ricino.</a:t>
                      </a:r>
                      <a:endParaRPr lang="es-ES" sz="1600" dirty="0">
                        <a:effectLst/>
                        <a:latin typeface="Times New Roman" panose="02020603050405020304" pitchFamily="18" charset="0"/>
                        <a:ea typeface="Times New Roman" panose="02020603050405020304" pitchFamily="18" charset="0"/>
                      </a:endParaRPr>
                    </a:p>
                    <a:p>
                      <a:pPr marL="201930" indent="-180340">
                        <a:spcAft>
                          <a:spcPts val="0"/>
                        </a:spcAft>
                      </a:pPr>
                      <a:r>
                        <a:rPr lang="es-ES" sz="1600" b="1" dirty="0">
                          <a:effectLst/>
                          <a:latin typeface="Arial Narrow" panose="020B0606020202030204" pitchFamily="34" charset="0"/>
                          <a:ea typeface="Times New Roman" panose="02020603050405020304" pitchFamily="18" charset="0"/>
                          <a:cs typeface="Arial" panose="020B0604020202020204" pitchFamily="34" charset="0"/>
                        </a:rPr>
                        <a:t>(ND)</a:t>
                      </a:r>
                      <a:r>
                        <a:rPr lang="es-ES" sz="1600" dirty="0">
                          <a:effectLst/>
                          <a:latin typeface="Arial Narrow" panose="020B0606020202030204" pitchFamily="34" charset="0"/>
                          <a:ea typeface="Times New Roman" panose="02020603050405020304" pitchFamily="18" charset="0"/>
                          <a:cs typeface="Arial" panose="020B0604020202020204" pitchFamily="34" charset="0"/>
                        </a:rPr>
                        <a:t>:cáscara sagrada,</a:t>
                      </a:r>
                      <a:endParaRPr lang="es-ES" sz="1600" dirty="0">
                        <a:effectLst/>
                        <a:latin typeface="Times New Roman" panose="02020603050405020304" pitchFamily="18" charset="0"/>
                        <a:ea typeface="Times New Roman" panose="02020603050405020304" pitchFamily="18" charset="0"/>
                      </a:endParaRPr>
                    </a:p>
                    <a:p>
                      <a:pPr marL="201930">
                        <a:spcAft>
                          <a:spcPts val="0"/>
                        </a:spcAft>
                      </a:pPr>
                      <a:r>
                        <a:rPr lang="es-ES" sz="1600" dirty="0">
                          <a:effectLst/>
                          <a:latin typeface="Arial Narrow" panose="020B0606020202030204" pitchFamily="34" charset="0"/>
                          <a:ea typeface="Times New Roman" panose="02020603050405020304" pitchFamily="18" charset="0"/>
                          <a:cs typeface="Arial" panose="020B0604020202020204" pitchFamily="34" charset="0"/>
                        </a:rPr>
                        <a:t> </a:t>
                      </a:r>
                      <a:r>
                        <a:rPr lang="es-ES" sz="1600" dirty="0" err="1">
                          <a:effectLst/>
                          <a:latin typeface="Arial Narrow" panose="020B0606020202030204" pitchFamily="34" charset="0"/>
                          <a:ea typeface="Times New Roman" panose="02020603050405020304" pitchFamily="18" charset="0"/>
                          <a:cs typeface="Arial" panose="020B0604020202020204" pitchFamily="34" charset="0"/>
                        </a:rPr>
                        <a:t>docusato</a:t>
                      </a:r>
                      <a:r>
                        <a:rPr lang="es-ES" sz="1600" dirty="0">
                          <a:effectLst/>
                          <a:latin typeface="Arial Narrow" panose="020B0606020202030204" pitchFamily="34" charset="0"/>
                          <a:ea typeface="Times New Roman" panose="02020603050405020304" pitchFamily="18" charset="0"/>
                          <a:cs typeface="Arial" panose="020B0604020202020204" pitchFamily="34" charset="0"/>
                        </a:rPr>
                        <a:t> sódico,    </a:t>
                      </a:r>
                      <a:r>
                        <a:rPr lang="es-ES" sz="1600" dirty="0" err="1">
                          <a:effectLst/>
                          <a:latin typeface="Arial Narrow" panose="020B0606020202030204" pitchFamily="34" charset="0"/>
                          <a:ea typeface="Times New Roman" panose="02020603050405020304" pitchFamily="18" charset="0"/>
                          <a:cs typeface="Arial" panose="020B0604020202020204" pitchFamily="34" charset="0"/>
                        </a:rPr>
                        <a:t>picosulfato</a:t>
                      </a:r>
                      <a:r>
                        <a:rPr lang="es-ES" sz="1600" dirty="0">
                          <a:effectLst/>
                          <a:latin typeface="Arial Narrow" panose="020B0606020202030204" pitchFamily="34" charset="0"/>
                          <a:ea typeface="Times New Roman" panose="02020603050405020304" pitchFamily="18" charset="0"/>
                          <a:cs typeface="Arial" panose="020B0604020202020204" pitchFamily="34" charset="0"/>
                        </a:rPr>
                        <a:t> sódico.</a:t>
                      </a:r>
                      <a:endParaRPr lang="es-ES" sz="1600" dirty="0">
                        <a:effectLst/>
                        <a:latin typeface="Times New Roman" panose="02020603050405020304" pitchFamily="18" charset="0"/>
                        <a:ea typeface="Times New Roman" panose="02020603050405020304" pitchFamily="18" charset="0"/>
                      </a:endParaRPr>
                    </a:p>
                  </a:txBody>
                  <a:tcPr marL="68580" marR="68580" marT="0" marB="0" anchor="ctr">
                    <a:lnL w="19050" cap="flat" cmpd="sng" algn="ctr">
                      <a:solidFill>
                        <a:srgbClr val="595959"/>
                      </a:solidFill>
                      <a:prstDash val="solid"/>
                      <a:round/>
                      <a:headEnd type="none" w="med" len="med"/>
                      <a:tailEnd type="none" w="med" len="med"/>
                    </a:lnL>
                    <a:lnR w="19050" cap="flat" cmpd="sng" algn="ctr">
                      <a:solidFill>
                        <a:srgbClr val="595959"/>
                      </a:solidFill>
                      <a:prstDash val="solid"/>
                      <a:round/>
                      <a:headEnd type="none" w="med" len="med"/>
                      <a:tailEnd type="none" w="med" len="med"/>
                    </a:lnR>
                    <a:lnT w="19050" cap="flat" cmpd="sng" algn="ctr">
                      <a:solidFill>
                        <a:srgbClr val="595959"/>
                      </a:solidFill>
                      <a:prstDash val="solid"/>
                      <a:round/>
                      <a:headEnd type="none" w="med" len="med"/>
                      <a:tailEnd type="none" w="med" len="med"/>
                    </a:lnT>
                    <a:lnB w="19050" cap="flat" cmpd="sng" algn="ctr">
                      <a:solidFill>
                        <a:srgbClr val="595959"/>
                      </a:solidFill>
                      <a:prstDash val="solid"/>
                      <a:round/>
                      <a:headEnd type="none" w="med" len="med"/>
                      <a:tailEnd type="none" w="med" len="med"/>
                    </a:lnB>
                    <a:solidFill>
                      <a:srgbClr val="F2F2F2"/>
                    </a:solidFill>
                  </a:tcPr>
                </a:tc>
                <a:extLst>
                  <a:ext uri="{0D108BD9-81ED-4DB2-BD59-A6C34878D82A}">
                    <a16:rowId xmlns:a16="http://schemas.microsoft.com/office/drawing/2014/main" val="3526315298"/>
                  </a:ext>
                </a:extLst>
              </a:tr>
              <a:tr h="250825">
                <a:tc gridSpan="3">
                  <a:txBody>
                    <a:bodyPr/>
                    <a:lstStyle/>
                    <a:p>
                      <a:pPr algn="just">
                        <a:spcAft>
                          <a:spcPts val="0"/>
                        </a:spcAft>
                      </a:pPr>
                      <a:r>
                        <a:rPr lang="es-ES" sz="1200" b="1" dirty="0">
                          <a:effectLst/>
                          <a:latin typeface="Arial Narrow" panose="020B0606020202030204" pitchFamily="34" charset="0"/>
                          <a:ea typeface="Times New Roman" panose="02020603050405020304" pitchFamily="18" charset="0"/>
                          <a:cs typeface="Arial" panose="020B0604020202020204" pitchFamily="34" charset="0"/>
                        </a:rPr>
                        <a:t>(*)</a:t>
                      </a:r>
                      <a:r>
                        <a:rPr lang="es-ES" sz="1200" dirty="0">
                          <a:effectLst/>
                          <a:latin typeface="Arial Narrow" panose="020B0606020202030204" pitchFamily="34" charset="0"/>
                          <a:ea typeface="Times New Roman" panose="02020603050405020304" pitchFamily="18" charset="0"/>
                          <a:cs typeface="Arial" panose="020B0604020202020204" pitchFamily="34" charset="0"/>
                        </a:rPr>
                        <a:t> Clasificación </a:t>
                      </a:r>
                      <a:r>
                        <a:rPr lang="es-ES" sz="1200" i="1" u="sng" dirty="0">
                          <a:solidFill>
                            <a:srgbClr val="0000FF"/>
                          </a:solidFill>
                          <a:effectLst/>
                          <a:latin typeface="Arial Narrow" panose="020B0606020202030204" pitchFamily="34" charset="0"/>
                          <a:ea typeface="Times New Roman" panose="02020603050405020304" pitchFamily="18" charset="0"/>
                          <a:cs typeface="Arial" panose="020B0604020202020204" pitchFamily="34" charset="0"/>
                          <a:hlinkClick r:id="rId2"/>
                        </a:rPr>
                        <a:t>Micromedex</a:t>
                      </a:r>
                      <a:r>
                        <a:rPr lang="es-ES" sz="1200" dirty="0">
                          <a:effectLst/>
                          <a:latin typeface="Arial Narrow" panose="020B0606020202030204" pitchFamily="34" charset="0"/>
                          <a:ea typeface="Times New Roman" panose="02020603050405020304" pitchFamily="18" charset="0"/>
                          <a:cs typeface="Arial" panose="020B0604020202020204" pitchFamily="34" charset="0"/>
                        </a:rPr>
                        <a:t>® </a:t>
                      </a:r>
                      <a:endParaRPr lang="es-ES" sz="1200" dirty="0">
                        <a:effectLst/>
                        <a:latin typeface="Times New Roman" panose="02020603050405020304" pitchFamily="18" charset="0"/>
                        <a:ea typeface="Times New Roman" panose="02020603050405020304" pitchFamily="18" charset="0"/>
                      </a:endParaRPr>
                    </a:p>
                    <a:p>
                      <a:pPr algn="just">
                        <a:spcAft>
                          <a:spcPts val="0"/>
                        </a:spcAft>
                      </a:pPr>
                      <a:r>
                        <a:rPr lang="es-ES_tradnl" sz="1200" b="1" dirty="0">
                          <a:effectLst/>
                          <a:latin typeface="Arial Narrow" panose="020B0606020202030204" pitchFamily="34" charset="0"/>
                          <a:ea typeface="Times New Roman" panose="02020603050405020304" pitchFamily="18" charset="0"/>
                          <a:cs typeface="Arial" panose="020B0604020202020204" pitchFamily="34" charset="0"/>
                        </a:rPr>
                        <a:t>(1):</a:t>
                      </a:r>
                      <a:r>
                        <a:rPr lang="es-ES_tradnl" sz="1200" dirty="0">
                          <a:effectLst/>
                          <a:latin typeface="Arial Narrow" panose="020B0606020202030204" pitchFamily="34" charset="0"/>
                          <a:ea typeface="Times New Roman" panose="02020603050405020304" pitchFamily="18" charset="0"/>
                          <a:cs typeface="Arial" panose="020B0604020202020204" pitchFamily="34" charset="0"/>
                        </a:rPr>
                        <a:t> Riesgo fetal mínimo; </a:t>
                      </a:r>
                      <a:r>
                        <a:rPr lang="es-ES_tradnl" sz="1200" b="1" dirty="0">
                          <a:effectLst/>
                          <a:latin typeface="Arial Narrow" panose="020B0606020202030204" pitchFamily="34" charset="0"/>
                          <a:ea typeface="Times New Roman" panose="02020603050405020304" pitchFamily="18" charset="0"/>
                          <a:cs typeface="Arial" panose="020B0604020202020204" pitchFamily="34" charset="0"/>
                        </a:rPr>
                        <a:t>(2):</a:t>
                      </a:r>
                      <a:r>
                        <a:rPr lang="es-ES_tradnl" sz="1200" dirty="0">
                          <a:effectLst/>
                          <a:latin typeface="Arial Narrow" panose="020B0606020202030204" pitchFamily="34" charset="0"/>
                          <a:ea typeface="Times New Roman" panose="02020603050405020304" pitchFamily="18" charset="0"/>
                          <a:cs typeface="Arial" panose="020B0604020202020204" pitchFamily="34" charset="0"/>
                        </a:rPr>
                        <a:t> No puede excluirse riesgo fetal; </a:t>
                      </a:r>
                      <a:r>
                        <a:rPr lang="es-ES_tradnl" sz="1200" b="1" dirty="0">
                          <a:effectLst/>
                          <a:latin typeface="Arial Narrow" panose="020B0606020202030204" pitchFamily="34" charset="0"/>
                          <a:ea typeface="Times New Roman" panose="02020603050405020304" pitchFamily="18" charset="0"/>
                          <a:cs typeface="Arial" panose="020B0604020202020204" pitchFamily="34" charset="0"/>
                        </a:rPr>
                        <a:t>(3):</a:t>
                      </a:r>
                      <a:r>
                        <a:rPr lang="es-ES_tradnl" sz="1200" dirty="0">
                          <a:effectLst/>
                          <a:latin typeface="Arial Narrow" panose="020B0606020202030204" pitchFamily="34" charset="0"/>
                          <a:ea typeface="Times New Roman" panose="02020603050405020304" pitchFamily="18" charset="0"/>
                          <a:cs typeface="Arial" panose="020B0604020202020204" pitchFamily="34" charset="0"/>
                        </a:rPr>
                        <a:t> Puede causar riesgo fetal; </a:t>
                      </a:r>
                      <a:r>
                        <a:rPr lang="es-ES_tradnl" sz="1200" b="1" dirty="0">
                          <a:effectLst/>
                          <a:latin typeface="Arial Narrow" panose="020B0606020202030204" pitchFamily="34" charset="0"/>
                          <a:ea typeface="Times New Roman" panose="02020603050405020304" pitchFamily="18" charset="0"/>
                          <a:cs typeface="Arial" panose="020B0604020202020204" pitchFamily="34" charset="0"/>
                        </a:rPr>
                        <a:t>(4):</a:t>
                      </a:r>
                      <a:r>
                        <a:rPr lang="es-ES_tradnl" sz="1200" dirty="0">
                          <a:effectLst/>
                          <a:latin typeface="Arial Narrow" panose="020B0606020202030204" pitchFamily="34" charset="0"/>
                          <a:ea typeface="Times New Roman" panose="02020603050405020304" pitchFamily="18" charset="0"/>
                          <a:cs typeface="Arial" panose="020B0604020202020204" pitchFamily="34" charset="0"/>
                        </a:rPr>
                        <a:t> Daño fetal demostrado; </a:t>
                      </a:r>
                    </a:p>
                    <a:p>
                      <a:pPr algn="just">
                        <a:spcAft>
                          <a:spcPts val="0"/>
                        </a:spcAft>
                      </a:pPr>
                      <a:r>
                        <a:rPr lang="es-ES_tradnl" sz="1200" b="1" dirty="0">
                          <a:effectLst/>
                          <a:latin typeface="Arial Narrow" panose="020B0606020202030204" pitchFamily="34" charset="0"/>
                          <a:ea typeface="Times New Roman" panose="02020603050405020304" pitchFamily="18" charset="0"/>
                          <a:cs typeface="Arial" panose="020B0604020202020204" pitchFamily="34" charset="0"/>
                        </a:rPr>
                        <a:t>(5):</a:t>
                      </a:r>
                      <a:r>
                        <a:rPr lang="es-ES_tradnl" sz="1200" dirty="0">
                          <a:effectLst/>
                          <a:latin typeface="Arial Narrow" panose="020B0606020202030204" pitchFamily="34" charset="0"/>
                          <a:ea typeface="Times New Roman" panose="02020603050405020304" pitchFamily="18" charset="0"/>
                          <a:cs typeface="Arial" panose="020B0604020202020204" pitchFamily="34" charset="0"/>
                        </a:rPr>
                        <a:t> Contraindicado; </a:t>
                      </a:r>
                      <a:r>
                        <a:rPr lang="es-ES_tradnl" sz="1200" b="1" dirty="0">
                          <a:effectLst/>
                          <a:latin typeface="Arial Narrow" panose="020B0606020202030204" pitchFamily="34" charset="0"/>
                          <a:ea typeface="Times New Roman" panose="02020603050405020304" pitchFamily="18" charset="0"/>
                        </a:rPr>
                        <a:t>(</a:t>
                      </a:r>
                      <a:r>
                        <a:rPr lang="es-ES" sz="1200" b="1" dirty="0">
                          <a:effectLst/>
                          <a:latin typeface="Arial Narrow" panose="020B0606020202030204" pitchFamily="34" charset="0"/>
                          <a:ea typeface="Times New Roman" panose="02020603050405020304" pitchFamily="18" charset="0"/>
                          <a:cs typeface="Arial" panose="020B0604020202020204" pitchFamily="34" charset="0"/>
                        </a:rPr>
                        <a:t>ND):</a:t>
                      </a:r>
                      <a:r>
                        <a:rPr lang="es-ES" sz="1200" dirty="0">
                          <a:effectLst/>
                          <a:latin typeface="Arial Narrow" panose="020B0606020202030204" pitchFamily="34" charset="0"/>
                          <a:ea typeface="Times New Roman" panose="02020603050405020304" pitchFamily="18" charset="0"/>
                          <a:cs typeface="Arial" panose="020B0604020202020204" pitchFamily="34" charset="0"/>
                        </a:rPr>
                        <a:t> Información no disponible.</a:t>
                      </a:r>
                      <a:endParaRPr lang="es-ES" sz="1200" dirty="0">
                        <a:effectLst/>
                        <a:latin typeface="Times New Roman" panose="02020603050405020304" pitchFamily="18" charset="0"/>
                        <a:ea typeface="Times New Roman" panose="02020603050405020304" pitchFamily="18" charset="0"/>
                      </a:endParaRPr>
                    </a:p>
                  </a:txBody>
                  <a:tcPr marL="68580" marR="68580" marT="0" marB="0">
                    <a:lnL w="19050" cap="flat" cmpd="sng" algn="ctr">
                      <a:solidFill>
                        <a:srgbClr val="595959"/>
                      </a:solidFill>
                      <a:prstDash val="solid"/>
                      <a:round/>
                      <a:headEnd type="none" w="med" len="med"/>
                      <a:tailEnd type="none" w="med" len="med"/>
                    </a:lnL>
                    <a:lnR w="19050" cap="flat" cmpd="sng" algn="ctr">
                      <a:solidFill>
                        <a:srgbClr val="595959"/>
                      </a:solidFill>
                      <a:prstDash val="solid"/>
                      <a:round/>
                      <a:headEnd type="none" w="med" len="med"/>
                      <a:tailEnd type="none" w="med" len="med"/>
                    </a:lnR>
                    <a:lnT w="19050" cap="flat" cmpd="sng" algn="ctr">
                      <a:solidFill>
                        <a:srgbClr val="595959"/>
                      </a:solidFill>
                      <a:prstDash val="solid"/>
                      <a:round/>
                      <a:headEnd type="none" w="med" len="med"/>
                      <a:tailEnd type="none" w="med" len="med"/>
                    </a:lnT>
                    <a:lnB w="19050" cap="flat" cmpd="sng" algn="ctr">
                      <a:solidFill>
                        <a:srgbClr val="595959"/>
                      </a:solidFill>
                      <a:prstDash val="solid"/>
                      <a:round/>
                      <a:headEnd type="none" w="med" len="med"/>
                      <a:tailEnd type="none" w="med" len="med"/>
                    </a:lnB>
                  </a:tcPr>
                </a:tc>
                <a:tc hMerge="1">
                  <a:txBody>
                    <a:bodyPr/>
                    <a:lstStyle/>
                    <a:p>
                      <a:pPr algn="just">
                        <a:spcAft>
                          <a:spcPts val="0"/>
                        </a:spcAft>
                      </a:pPr>
                      <a:endParaRPr lang="es-ES" sz="1200" dirty="0">
                        <a:effectLst/>
                        <a:latin typeface="Times New Roman" panose="02020603050405020304" pitchFamily="18" charset="0"/>
                        <a:ea typeface="Times New Roman" panose="02020603050405020304" pitchFamily="18" charset="0"/>
                      </a:endParaRPr>
                    </a:p>
                  </a:txBody>
                  <a:tcPr marL="68580" marR="68580" marT="0" marB="0">
                    <a:lnL w="19050" cap="flat" cmpd="sng" algn="ctr">
                      <a:solidFill>
                        <a:srgbClr val="595959"/>
                      </a:solidFill>
                      <a:prstDash val="solid"/>
                      <a:round/>
                      <a:headEnd type="none" w="med" len="med"/>
                      <a:tailEnd type="none" w="med" len="med"/>
                    </a:lnL>
                    <a:lnR w="19050" cap="flat" cmpd="sng" algn="ctr">
                      <a:solidFill>
                        <a:srgbClr val="595959"/>
                      </a:solidFill>
                      <a:prstDash val="solid"/>
                      <a:round/>
                      <a:headEnd type="none" w="med" len="med"/>
                      <a:tailEnd type="none" w="med" len="med"/>
                    </a:lnR>
                    <a:lnT w="19050" cap="flat" cmpd="sng" algn="ctr">
                      <a:solidFill>
                        <a:srgbClr val="595959"/>
                      </a:solidFill>
                      <a:prstDash val="solid"/>
                      <a:round/>
                      <a:headEnd type="none" w="med" len="med"/>
                      <a:tailEnd type="none" w="med" len="med"/>
                    </a:lnT>
                    <a:lnB w="19050" cap="flat" cmpd="sng" algn="ctr">
                      <a:solidFill>
                        <a:srgbClr val="595959"/>
                      </a:solidFill>
                      <a:prstDash val="solid"/>
                      <a:round/>
                      <a:headEnd type="none" w="med" len="med"/>
                      <a:tailEnd type="none" w="med" len="med"/>
                    </a:lnB>
                  </a:tcPr>
                </a:tc>
                <a:tc hMerge="1">
                  <a:txBody>
                    <a:bodyPr/>
                    <a:lstStyle/>
                    <a:p>
                      <a:pPr algn="just">
                        <a:spcAft>
                          <a:spcPts val="0"/>
                        </a:spcAft>
                      </a:pPr>
                      <a:endParaRPr lang="es-ES" sz="1200" dirty="0">
                        <a:effectLst/>
                        <a:latin typeface="Times New Roman" panose="02020603050405020304" pitchFamily="18" charset="0"/>
                        <a:ea typeface="Times New Roman" panose="02020603050405020304" pitchFamily="18" charset="0"/>
                      </a:endParaRPr>
                    </a:p>
                  </a:txBody>
                  <a:tcPr marL="68580" marR="68580" marT="0" marB="0">
                    <a:lnL w="19050" cap="flat" cmpd="sng" algn="ctr">
                      <a:solidFill>
                        <a:srgbClr val="595959"/>
                      </a:solidFill>
                      <a:prstDash val="solid"/>
                      <a:round/>
                      <a:headEnd type="none" w="med" len="med"/>
                      <a:tailEnd type="none" w="med" len="med"/>
                    </a:lnL>
                    <a:lnR w="19050" cap="flat" cmpd="sng" algn="ctr">
                      <a:solidFill>
                        <a:srgbClr val="595959"/>
                      </a:solidFill>
                      <a:prstDash val="solid"/>
                      <a:round/>
                      <a:headEnd type="none" w="med" len="med"/>
                      <a:tailEnd type="none" w="med" len="med"/>
                    </a:lnR>
                    <a:lnT w="19050" cap="flat" cmpd="sng" algn="ctr">
                      <a:solidFill>
                        <a:srgbClr val="595959"/>
                      </a:solidFill>
                      <a:prstDash val="solid"/>
                      <a:round/>
                      <a:headEnd type="none" w="med" len="med"/>
                      <a:tailEnd type="none" w="med" len="med"/>
                    </a:lnT>
                    <a:lnB w="19050" cap="flat" cmpd="sng" algn="ctr">
                      <a:solidFill>
                        <a:srgbClr val="595959"/>
                      </a:solidFill>
                      <a:prstDash val="solid"/>
                      <a:round/>
                      <a:headEnd type="none" w="med" len="med"/>
                      <a:tailEnd type="none" w="med" len="med"/>
                    </a:lnB>
                  </a:tcPr>
                </a:tc>
                <a:extLst>
                  <a:ext uri="{0D108BD9-81ED-4DB2-BD59-A6C34878D82A}">
                    <a16:rowId xmlns:a16="http://schemas.microsoft.com/office/drawing/2014/main" val="1923549000"/>
                  </a:ext>
                </a:extLst>
              </a:tr>
            </a:tbl>
          </a:graphicData>
        </a:graphic>
      </p:graphicFrame>
      <p:sp>
        <p:nvSpPr>
          <p:cNvPr id="3" name="Rectangle 1">
            <a:extLst>
              <a:ext uri="{FF2B5EF4-FFF2-40B4-BE49-F238E27FC236}">
                <a16:creationId xmlns:a16="http://schemas.microsoft.com/office/drawing/2014/main" id="{4CBF3DF8-ACD4-493B-9E1F-1421A3AA736B}"/>
              </a:ext>
            </a:extLst>
          </p:cNvPr>
          <p:cNvSpPr>
            <a:spLocks noChangeArrowheads="1"/>
          </p:cNvSpPr>
          <p:nvPr/>
        </p:nvSpPr>
        <p:spPr bwMode="auto">
          <a:xfrm>
            <a:off x="1221490" y="357917"/>
            <a:ext cx="581524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s-ES_tradnl" altLang="es-ES" b="1" dirty="0">
                <a:solidFill>
                  <a:srgbClr val="EF3340"/>
                </a:solidFill>
                <a:latin typeface="Arial Narrow" panose="020B0606020202030204" pitchFamily="34" charset="0"/>
              </a:rPr>
              <a:t>Tratamiento farmacológico del estreñimiento                              </a:t>
            </a:r>
          </a:p>
        </p:txBody>
      </p:sp>
    </p:spTree>
    <p:extLst>
      <p:ext uri="{BB962C8B-B14F-4D97-AF65-F5344CB8AC3E}">
        <p14:creationId xmlns:p14="http://schemas.microsoft.com/office/powerpoint/2010/main" val="951290113"/>
      </p:ext>
    </p:extLst>
  </p:cSld>
  <p:clrMapOvr>
    <a:masterClrMapping/>
  </p:clrMapOvr>
</p:sld>
</file>

<file path=ppt/theme/theme1.xml><?xml version="1.0" encoding="utf-8"?>
<a:theme xmlns:a="http://schemas.openxmlformats.org/drawingml/2006/main" name="BTA2p0_Plantilla">
  <a:themeElements>
    <a:clrScheme name="Plantilla_BTA2p0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CC"/>
      </a:hlink>
      <a:folHlink>
        <a:srgbClr val="FF0000"/>
      </a:folHlink>
    </a:clrScheme>
    <a:fontScheme name="Plantilla_BTA2p0">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Plantilla_BTA2p0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lantilla_BTA2p0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lantilla_BTA2p0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lantilla_BTA2p0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lantilla_BTA2p0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lantilla_BTA2p0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lantilla_BTA2p0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lantilla_BTA2p0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lantilla_BTA2p0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lantilla_BTA2p0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lantilla_BTA2p0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lantilla_BTA2p0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Plantilla_BTA2p0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CC"/>
        </a:hlink>
        <a:folHlink>
          <a:srgbClr val="FF00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ción1" id="{10CDCF99-C9AD-4DAE-9F44-D542F4A4A48F}" vid="{1F5CE1C3-3D51-41F8-A276-CB72790A1530}"/>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Plantilla 2021</Template>
  <TotalTime>14086</TotalTime>
  <Words>3570</Words>
  <Application>Microsoft Office PowerPoint</Application>
  <PresentationFormat>Presentación en pantalla (4:3)</PresentationFormat>
  <Paragraphs>317</Paragraphs>
  <Slides>24</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24</vt:i4>
      </vt:variant>
    </vt:vector>
  </HeadingPairs>
  <TitlesOfParts>
    <vt:vector size="32" baseType="lpstr">
      <vt:lpstr>Arial</vt:lpstr>
      <vt:lpstr>Arial Narrow</vt:lpstr>
      <vt:lpstr>Baskerville Old Face</vt:lpstr>
      <vt:lpstr>Calibri</vt:lpstr>
      <vt:lpstr>Symbol</vt:lpstr>
      <vt:lpstr>Times New Roman</vt:lpstr>
      <vt:lpstr>Wingdings</vt:lpstr>
      <vt:lpstr>BTA2p0_Plantilla</vt:lpstr>
      <vt:lpstr>Tratamiento de los trastornos comunes durante el embarazo  BTA 2.0  2022;(37)2  </vt:lpstr>
      <vt:lpstr>Presentación de PowerPoint</vt:lpstr>
      <vt:lpstr>Uso de fármacos durante el embarazo</vt:lpstr>
      <vt:lpstr>Náuseas, vómitos e hiperémesis gravídica</vt:lpstr>
      <vt:lpstr>Presentación de PowerPoint</vt:lpstr>
      <vt:lpstr>Pirosis y ardor epigástrico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Puntos clave</vt:lpstr>
      <vt:lpstr>Bibliografía recomendada:</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Polimedicación y deprescripción: recomendaciones prácticas  BTA 2.0   2021; (01)</dc:title>
  <dc:creator>CADIME</dc:creator>
  <cp:lastModifiedBy>CADIME</cp:lastModifiedBy>
  <cp:revision>204</cp:revision>
  <dcterms:created xsi:type="dcterms:W3CDTF">2021-08-24T11:27:30Z</dcterms:created>
  <dcterms:modified xsi:type="dcterms:W3CDTF">2022-12-15T08:42:37Z</dcterms:modified>
</cp:coreProperties>
</file>