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9" r:id="rId4"/>
    <p:sldId id="290" r:id="rId5"/>
    <p:sldId id="281" r:id="rId6"/>
    <p:sldId id="288" r:id="rId7"/>
    <p:sldId id="283" r:id="rId8"/>
    <p:sldId id="289" r:id="rId9"/>
    <p:sldId id="286" r:id="rId10"/>
    <p:sldId id="276" r:id="rId11"/>
    <p:sldId id="292" r:id="rId12"/>
    <p:sldId id="280" r:id="rId13"/>
    <p:sldId id="263" r:id="rId14"/>
    <p:sldId id="264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DIME" initials="CADIME" lastIdx="0" clrIdx="0">
    <p:extLst>
      <p:ext uri="{19B8F6BF-5375-455C-9EA6-DF929625EA0E}">
        <p15:presenceInfo xmlns:p15="http://schemas.microsoft.com/office/powerpoint/2012/main" userId="CAD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FC5C5"/>
    <a:srgbClr val="FFE1E1"/>
    <a:srgbClr val="70AD47"/>
    <a:srgbClr val="008000"/>
    <a:srgbClr val="EF3340"/>
    <a:srgbClr val="DAEFD1"/>
    <a:srgbClr val="CAE8BE"/>
    <a:srgbClr val="D4ECCA"/>
    <a:srgbClr val="B9E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>
      <p:cViewPr varScale="1">
        <p:scale>
          <a:sx n="111" d="100"/>
          <a:sy n="111" d="100"/>
        </p:scale>
        <p:origin x="4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BB497-DC6E-406F-8DCC-153A1AB5B9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062295-7B6C-4214-97F3-D7B11690358C}">
      <dgm:prSet phldrT="[Texto]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sz="2300" dirty="0">
              <a:solidFill>
                <a:srgbClr val="EF3340"/>
              </a:solidFill>
            </a:rPr>
            <a:t>Antirresortivos: inhiben los osteocastos</a:t>
          </a:r>
        </a:p>
      </dgm:t>
    </dgm:pt>
    <dgm:pt modelId="{A3E3ABF2-73EC-4407-A5E2-20523EBF03D7}" type="parTrans" cxnId="{9E6CA272-46B1-4F91-967F-F6A25E42B99B}">
      <dgm:prSet/>
      <dgm:spPr/>
      <dgm:t>
        <a:bodyPr/>
        <a:lstStyle/>
        <a:p>
          <a:endParaRPr lang="es-ES"/>
        </a:p>
      </dgm:t>
    </dgm:pt>
    <dgm:pt modelId="{A749ED07-C828-4D59-9F64-D9537EFF31E4}" type="sibTrans" cxnId="{9E6CA272-46B1-4F91-967F-F6A25E42B99B}">
      <dgm:prSet/>
      <dgm:spPr/>
      <dgm:t>
        <a:bodyPr/>
        <a:lstStyle/>
        <a:p>
          <a:endParaRPr lang="es-ES"/>
        </a:p>
      </dgm:t>
    </dgm:pt>
    <dgm:pt modelId="{C9DF54C3-D639-4382-8383-E4DC366788C4}">
      <dgm:prSet phldrT="[Texto]" custT="1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Bifosfonatos </a:t>
          </a:r>
          <a:r>
            <a:rPr lang="es-ES" sz="1400" dirty="0">
              <a:solidFill>
                <a:schemeClr val="tx1"/>
              </a:solidFill>
            </a:rPr>
            <a:t>(alendrónico, risedrónico, zoledrónico, ibandrónico)</a:t>
          </a:r>
        </a:p>
      </dgm:t>
    </dgm:pt>
    <dgm:pt modelId="{F3BD8324-8E33-4B40-BD7A-99145A007D6F}" type="parTrans" cxnId="{69791607-3B08-4C17-942F-8EC6DEC436F5}">
      <dgm:prSet/>
      <dgm:spPr/>
      <dgm:t>
        <a:bodyPr/>
        <a:lstStyle/>
        <a:p>
          <a:endParaRPr lang="es-ES"/>
        </a:p>
      </dgm:t>
    </dgm:pt>
    <dgm:pt modelId="{C8C3FB02-DBE9-4679-A191-59C5A5E855E6}" type="sibTrans" cxnId="{69791607-3B08-4C17-942F-8EC6DEC436F5}">
      <dgm:prSet/>
      <dgm:spPr/>
      <dgm:t>
        <a:bodyPr/>
        <a:lstStyle/>
        <a:p>
          <a:endParaRPr lang="es-ES"/>
        </a:p>
      </dgm:t>
    </dgm:pt>
    <dgm:pt modelId="{3C119CD1-B25D-4FCF-A057-D11815490043}">
      <dgm:prSet phldrT="[Texto]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dirty="0">
              <a:solidFill>
                <a:srgbClr val="EF3340"/>
              </a:solidFill>
            </a:rPr>
            <a:t>Anabólicos: estimulan los osteoblastos</a:t>
          </a:r>
        </a:p>
      </dgm:t>
    </dgm:pt>
    <dgm:pt modelId="{58CA0587-E761-4125-AFAF-52E8AF16D624}" type="parTrans" cxnId="{5F5406A5-58AA-440B-A798-3268D78AF61E}">
      <dgm:prSet/>
      <dgm:spPr/>
      <dgm:t>
        <a:bodyPr/>
        <a:lstStyle/>
        <a:p>
          <a:endParaRPr lang="es-ES"/>
        </a:p>
      </dgm:t>
    </dgm:pt>
    <dgm:pt modelId="{ECEEB097-B5B5-4C1C-8C6F-07059697063D}" type="sibTrans" cxnId="{5F5406A5-58AA-440B-A798-3268D78AF61E}">
      <dgm:prSet/>
      <dgm:spPr/>
      <dgm:t>
        <a:bodyPr/>
        <a:lstStyle/>
        <a:p>
          <a:endParaRPr lang="es-ES"/>
        </a:p>
      </dgm:t>
    </dgm:pt>
    <dgm:pt modelId="{272B308E-4724-4360-B8FF-E52B24972B35}">
      <dgm:prSet phldrT="[Texto]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Teriparatida</a:t>
          </a:r>
        </a:p>
      </dgm:t>
    </dgm:pt>
    <dgm:pt modelId="{6CBD6AA9-45E3-4720-BF98-4CC6AA60DDDA}" type="parTrans" cxnId="{F654B7D6-4269-493F-9386-9D4AF77E8A0C}">
      <dgm:prSet/>
      <dgm:spPr/>
      <dgm:t>
        <a:bodyPr/>
        <a:lstStyle/>
        <a:p>
          <a:endParaRPr lang="es-ES"/>
        </a:p>
      </dgm:t>
    </dgm:pt>
    <dgm:pt modelId="{4AD7B7EE-493E-469B-BBDE-CC22BE2A839A}" type="sibTrans" cxnId="{F654B7D6-4269-493F-9386-9D4AF77E8A0C}">
      <dgm:prSet/>
      <dgm:spPr/>
      <dgm:t>
        <a:bodyPr/>
        <a:lstStyle/>
        <a:p>
          <a:endParaRPr lang="es-ES"/>
        </a:p>
      </dgm:t>
    </dgm:pt>
    <dgm:pt modelId="{8687FBBA-8881-43EE-8607-C6C0B9D25FDD}">
      <dgm:prSet phldrT="[Texto]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dirty="0">
              <a:solidFill>
                <a:srgbClr val="EF3340"/>
              </a:solidFill>
            </a:rPr>
            <a:t>Mixtos: antirresortivos + anábólicos</a:t>
          </a:r>
        </a:p>
      </dgm:t>
    </dgm:pt>
    <dgm:pt modelId="{0875C094-36EE-42BD-BE4D-D874FFCBAA69}" type="parTrans" cxnId="{D30BE6E1-8CE1-4C46-A834-6B4D6A097BCF}">
      <dgm:prSet/>
      <dgm:spPr/>
      <dgm:t>
        <a:bodyPr/>
        <a:lstStyle/>
        <a:p>
          <a:endParaRPr lang="es-ES"/>
        </a:p>
      </dgm:t>
    </dgm:pt>
    <dgm:pt modelId="{7F2EF491-865B-4378-B56B-2980AE3012B6}" type="sibTrans" cxnId="{D30BE6E1-8CE1-4C46-A834-6B4D6A097BCF}">
      <dgm:prSet/>
      <dgm:spPr/>
      <dgm:t>
        <a:bodyPr/>
        <a:lstStyle/>
        <a:p>
          <a:endParaRPr lang="es-ES"/>
        </a:p>
      </dgm:t>
    </dgm:pt>
    <dgm:pt modelId="{3D48FD03-5371-4090-A091-295B2CADCC7A}">
      <dgm:prSet phldrT="[Texto]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Romosozumab</a:t>
          </a:r>
        </a:p>
      </dgm:t>
    </dgm:pt>
    <dgm:pt modelId="{5BC70C9C-7E77-45A7-856C-A1D48A9DA347}" type="parTrans" cxnId="{D3967312-369D-4BA1-9654-86FD2084B2CB}">
      <dgm:prSet/>
      <dgm:spPr/>
      <dgm:t>
        <a:bodyPr/>
        <a:lstStyle/>
        <a:p>
          <a:endParaRPr lang="es-ES"/>
        </a:p>
      </dgm:t>
    </dgm:pt>
    <dgm:pt modelId="{833C5DC3-1532-4EC1-B365-2E691E206B97}" type="sibTrans" cxnId="{D3967312-369D-4BA1-9654-86FD2084B2CB}">
      <dgm:prSet/>
      <dgm:spPr/>
      <dgm:t>
        <a:bodyPr/>
        <a:lstStyle/>
        <a:p>
          <a:endParaRPr lang="es-ES"/>
        </a:p>
      </dgm:t>
    </dgm:pt>
    <dgm:pt modelId="{A4054686-27E1-44D5-A2E4-D5AEA9F5F217}">
      <dgm:prSet phldrT="[Texto]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Denosumab</a:t>
          </a:r>
        </a:p>
      </dgm:t>
    </dgm:pt>
    <dgm:pt modelId="{84D9F9F0-6D6C-404F-A7D1-895CC9E0FA8F}" type="parTrans" cxnId="{235AC107-A54C-4B30-8B00-22F1AB3B5552}">
      <dgm:prSet/>
      <dgm:spPr/>
      <dgm:t>
        <a:bodyPr/>
        <a:lstStyle/>
        <a:p>
          <a:endParaRPr lang="es-ES"/>
        </a:p>
      </dgm:t>
    </dgm:pt>
    <dgm:pt modelId="{6C3EACC8-EB69-426D-B74A-6AB53F2F970B}" type="sibTrans" cxnId="{235AC107-A54C-4B30-8B00-22F1AB3B5552}">
      <dgm:prSet/>
      <dgm:spPr/>
      <dgm:t>
        <a:bodyPr/>
        <a:lstStyle/>
        <a:p>
          <a:endParaRPr lang="es-ES"/>
        </a:p>
      </dgm:t>
    </dgm:pt>
    <dgm:pt modelId="{68761011-039E-4391-A345-D766AEC77B76}">
      <dgm:prSet phldrT="[Texto]" custT="1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SERM </a:t>
          </a:r>
          <a:r>
            <a:rPr lang="es-ES" sz="1400" dirty="0">
              <a:solidFill>
                <a:schemeClr val="tx1"/>
              </a:solidFill>
            </a:rPr>
            <a:t>(raloxifeno, bazedoxifeno)</a:t>
          </a:r>
        </a:p>
      </dgm:t>
    </dgm:pt>
    <dgm:pt modelId="{0F8A6703-B1C2-4883-85B4-B79AD8E8CCF3}" type="parTrans" cxnId="{3B17AF4F-F1E5-4954-B9B7-7A1568EEE89D}">
      <dgm:prSet/>
      <dgm:spPr/>
      <dgm:t>
        <a:bodyPr/>
        <a:lstStyle/>
        <a:p>
          <a:endParaRPr lang="es-ES"/>
        </a:p>
      </dgm:t>
    </dgm:pt>
    <dgm:pt modelId="{5056C50B-FE96-40E9-B0EC-59520D80129C}" type="sibTrans" cxnId="{3B17AF4F-F1E5-4954-B9B7-7A1568EEE89D}">
      <dgm:prSet/>
      <dgm:spPr/>
      <dgm:t>
        <a:bodyPr/>
        <a:lstStyle/>
        <a:p>
          <a:endParaRPr lang="es-ES"/>
        </a:p>
      </dgm:t>
    </dgm:pt>
    <dgm:pt modelId="{C246F2C8-29D4-4349-B3E4-21323D2E23B3}">
      <dgm:prSet phldrT="[Texto]" custT="1"/>
      <dgm:spPr>
        <a:solidFill>
          <a:srgbClr val="E2F0D9"/>
        </a:solidFill>
        <a:ln>
          <a:solidFill>
            <a:srgbClr val="70AD47"/>
          </a:solidFill>
        </a:ln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Terapia hormonal sustitutiva </a:t>
          </a:r>
          <a:r>
            <a:rPr lang="es-ES" sz="1400" dirty="0">
              <a:solidFill>
                <a:schemeClr val="tx1"/>
              </a:solidFill>
            </a:rPr>
            <a:t>(estrógenos ± progestágenos)</a:t>
          </a:r>
        </a:p>
      </dgm:t>
    </dgm:pt>
    <dgm:pt modelId="{825C4785-79E1-4824-80F4-CF9F0DEDF3D7}" type="parTrans" cxnId="{1961039D-B189-4E6D-BEAC-68D1F3C7B3BC}">
      <dgm:prSet/>
      <dgm:spPr/>
      <dgm:t>
        <a:bodyPr/>
        <a:lstStyle/>
        <a:p>
          <a:endParaRPr lang="es-ES"/>
        </a:p>
      </dgm:t>
    </dgm:pt>
    <dgm:pt modelId="{8E2E5F04-8834-418C-890F-B87353619653}" type="sibTrans" cxnId="{1961039D-B189-4E6D-BEAC-68D1F3C7B3BC}">
      <dgm:prSet/>
      <dgm:spPr/>
      <dgm:t>
        <a:bodyPr/>
        <a:lstStyle/>
        <a:p>
          <a:endParaRPr lang="es-ES"/>
        </a:p>
      </dgm:t>
    </dgm:pt>
    <dgm:pt modelId="{8C20D994-0EF3-4B67-9D0E-85C89439A319}" type="pres">
      <dgm:prSet presAssocID="{CA8BB497-DC6E-406F-8DCC-153A1AB5B9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D7D26B-E5E7-453D-B655-301F79EF270D}" type="pres">
      <dgm:prSet presAssocID="{0D062295-7B6C-4214-97F3-D7B11690358C}" presName="comp" presStyleCnt="0"/>
      <dgm:spPr/>
    </dgm:pt>
    <dgm:pt modelId="{C80FFFD1-6FBA-4628-AB53-E27F7B1ADE80}" type="pres">
      <dgm:prSet presAssocID="{0D062295-7B6C-4214-97F3-D7B11690358C}" presName="box" presStyleLbl="node1" presStyleIdx="0" presStyleCnt="3" custScaleY="136786"/>
      <dgm:spPr/>
      <dgm:t>
        <a:bodyPr/>
        <a:lstStyle/>
        <a:p>
          <a:endParaRPr lang="es-ES"/>
        </a:p>
      </dgm:t>
    </dgm:pt>
    <dgm:pt modelId="{85273687-5BA6-4D98-A218-E02430D014DD}" type="pres">
      <dgm:prSet presAssocID="{0D062295-7B6C-4214-97F3-D7B11690358C}" presName="img" presStyleLbl="fgImgPlace1" presStyleIdx="0" presStyleCnt="3" custScaleX="62703" custScaleY="732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93179-F09C-4D8A-AFE4-21A1B017040F}" type="pres">
      <dgm:prSet presAssocID="{0D062295-7B6C-4214-97F3-D7B1169035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93742-5AEC-426A-8D58-3BE378D9D1CC}" type="pres">
      <dgm:prSet presAssocID="{A749ED07-C828-4D59-9F64-D9537EFF31E4}" presName="spacer" presStyleCnt="0"/>
      <dgm:spPr/>
    </dgm:pt>
    <dgm:pt modelId="{4B691C46-CC4B-40A1-A942-9FB19613293C}" type="pres">
      <dgm:prSet presAssocID="{3C119CD1-B25D-4FCF-A057-D11815490043}" presName="comp" presStyleCnt="0"/>
      <dgm:spPr/>
    </dgm:pt>
    <dgm:pt modelId="{A6B809F2-2975-4DD7-8AE2-13A460303DA3}" type="pres">
      <dgm:prSet presAssocID="{3C119CD1-B25D-4FCF-A057-D11815490043}" presName="box" presStyleLbl="node1" presStyleIdx="1" presStyleCnt="3" custScaleY="73980"/>
      <dgm:spPr/>
      <dgm:t>
        <a:bodyPr/>
        <a:lstStyle/>
        <a:p>
          <a:endParaRPr lang="es-ES"/>
        </a:p>
      </dgm:t>
    </dgm:pt>
    <dgm:pt modelId="{4B4BD14A-A151-4D15-B4B3-534662EFAD0E}" type="pres">
      <dgm:prSet presAssocID="{3C119CD1-B25D-4FCF-A057-D11815490043}" presName="img" presStyleLbl="fgImgPlace1" presStyleIdx="1" presStyleCnt="3" custScaleX="57665" custScaleY="73677" custLinFactNeighborX="2198" custLinFactNeighborY="21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7AE45EB-D868-445A-B577-D4E2D49F5761}" type="pres">
      <dgm:prSet presAssocID="{3C119CD1-B25D-4FCF-A057-D1181549004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CE0EF-F67A-4F15-8BCE-5DB085F05FEA}" type="pres">
      <dgm:prSet presAssocID="{ECEEB097-B5B5-4C1C-8C6F-07059697063D}" presName="spacer" presStyleCnt="0"/>
      <dgm:spPr/>
    </dgm:pt>
    <dgm:pt modelId="{A5800140-53A8-425E-9695-8023C7DB13DE}" type="pres">
      <dgm:prSet presAssocID="{8687FBBA-8881-43EE-8607-C6C0B9D25FDD}" presName="comp" presStyleCnt="0"/>
      <dgm:spPr/>
    </dgm:pt>
    <dgm:pt modelId="{5A25F4E8-51A8-4ADE-8C06-04E01B3A2583}" type="pres">
      <dgm:prSet presAssocID="{8687FBBA-8881-43EE-8607-C6C0B9D25FDD}" presName="box" presStyleLbl="node1" presStyleIdx="2" presStyleCnt="3" custScaleY="72080"/>
      <dgm:spPr/>
      <dgm:t>
        <a:bodyPr/>
        <a:lstStyle/>
        <a:p>
          <a:endParaRPr lang="es-ES"/>
        </a:p>
      </dgm:t>
    </dgm:pt>
    <dgm:pt modelId="{FFAA2635-28A8-41A6-AB80-FE261C129D22}" type="pres">
      <dgm:prSet presAssocID="{8687FBBA-8881-43EE-8607-C6C0B9D25FDD}" presName="img" presStyleLbl="fgImgPlace1" presStyleIdx="2" presStyleCnt="3" custScaleX="65221" custScaleY="66993" custLinFactNeighborX="2076" custLinFactNeighborY="-7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B5287A-B42C-4495-A560-BA1D12885032}" type="pres">
      <dgm:prSet presAssocID="{8687FBBA-8881-43EE-8607-C6C0B9D25FD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6022AA-FA5B-49DD-B977-A42F8B966D78}" type="presOf" srcId="{68761011-039E-4391-A345-D766AEC77B76}" destId="{C80FFFD1-6FBA-4628-AB53-E27F7B1ADE80}" srcOrd="0" destOrd="3" presId="urn:microsoft.com/office/officeart/2005/8/layout/vList4"/>
    <dgm:cxn modelId="{90321E98-4CB5-4BA7-BE7C-8C29A8A47EFA}" type="presOf" srcId="{3C119CD1-B25D-4FCF-A057-D11815490043}" destId="{77AE45EB-D868-445A-B577-D4E2D49F5761}" srcOrd="1" destOrd="0" presId="urn:microsoft.com/office/officeart/2005/8/layout/vList4"/>
    <dgm:cxn modelId="{5F5406A5-58AA-440B-A798-3268D78AF61E}" srcId="{CA8BB497-DC6E-406F-8DCC-153A1AB5B94A}" destId="{3C119CD1-B25D-4FCF-A057-D11815490043}" srcOrd="1" destOrd="0" parTransId="{58CA0587-E761-4125-AFAF-52E8AF16D624}" sibTransId="{ECEEB097-B5B5-4C1C-8C6F-07059697063D}"/>
    <dgm:cxn modelId="{0584266A-BF39-4C05-B338-3E0D50B97628}" type="presOf" srcId="{272B308E-4724-4360-B8FF-E52B24972B35}" destId="{A6B809F2-2975-4DD7-8AE2-13A460303DA3}" srcOrd="0" destOrd="1" presId="urn:microsoft.com/office/officeart/2005/8/layout/vList4"/>
    <dgm:cxn modelId="{DBC39800-C694-4777-AC29-5D8852638723}" type="presOf" srcId="{272B308E-4724-4360-B8FF-E52B24972B35}" destId="{77AE45EB-D868-445A-B577-D4E2D49F5761}" srcOrd="1" destOrd="1" presId="urn:microsoft.com/office/officeart/2005/8/layout/vList4"/>
    <dgm:cxn modelId="{3B17AF4F-F1E5-4954-B9B7-7A1568EEE89D}" srcId="{0D062295-7B6C-4214-97F3-D7B11690358C}" destId="{68761011-039E-4391-A345-D766AEC77B76}" srcOrd="2" destOrd="0" parTransId="{0F8A6703-B1C2-4883-85B4-B79AD8E8CCF3}" sibTransId="{5056C50B-FE96-40E9-B0EC-59520D80129C}"/>
    <dgm:cxn modelId="{D30BE6E1-8CE1-4C46-A834-6B4D6A097BCF}" srcId="{CA8BB497-DC6E-406F-8DCC-153A1AB5B94A}" destId="{8687FBBA-8881-43EE-8607-C6C0B9D25FDD}" srcOrd="2" destOrd="0" parTransId="{0875C094-36EE-42BD-BE4D-D874FFCBAA69}" sibTransId="{7F2EF491-865B-4378-B56B-2980AE3012B6}"/>
    <dgm:cxn modelId="{873EF89C-FEED-4482-802C-058AD74B4E1F}" type="presOf" srcId="{0D062295-7B6C-4214-97F3-D7B11690358C}" destId="{C80FFFD1-6FBA-4628-AB53-E27F7B1ADE80}" srcOrd="0" destOrd="0" presId="urn:microsoft.com/office/officeart/2005/8/layout/vList4"/>
    <dgm:cxn modelId="{69791607-3B08-4C17-942F-8EC6DEC436F5}" srcId="{0D062295-7B6C-4214-97F3-D7B11690358C}" destId="{C9DF54C3-D639-4382-8383-E4DC366788C4}" srcOrd="0" destOrd="0" parTransId="{F3BD8324-8E33-4B40-BD7A-99145A007D6F}" sibTransId="{C8C3FB02-DBE9-4679-A191-59C5A5E855E6}"/>
    <dgm:cxn modelId="{F654B7D6-4269-493F-9386-9D4AF77E8A0C}" srcId="{3C119CD1-B25D-4FCF-A057-D11815490043}" destId="{272B308E-4724-4360-B8FF-E52B24972B35}" srcOrd="0" destOrd="0" parTransId="{6CBD6AA9-45E3-4720-BF98-4CC6AA60DDDA}" sibTransId="{4AD7B7EE-493E-469B-BBDE-CC22BE2A839A}"/>
    <dgm:cxn modelId="{9E6CA272-46B1-4F91-967F-F6A25E42B99B}" srcId="{CA8BB497-DC6E-406F-8DCC-153A1AB5B94A}" destId="{0D062295-7B6C-4214-97F3-D7B11690358C}" srcOrd="0" destOrd="0" parTransId="{A3E3ABF2-73EC-4407-A5E2-20523EBF03D7}" sibTransId="{A749ED07-C828-4D59-9F64-D9537EFF31E4}"/>
    <dgm:cxn modelId="{235AC107-A54C-4B30-8B00-22F1AB3B5552}" srcId="{0D062295-7B6C-4214-97F3-D7B11690358C}" destId="{A4054686-27E1-44D5-A2E4-D5AEA9F5F217}" srcOrd="1" destOrd="0" parTransId="{84D9F9F0-6D6C-404F-A7D1-895CC9E0FA8F}" sibTransId="{6C3EACC8-EB69-426D-B74A-6AB53F2F970B}"/>
    <dgm:cxn modelId="{9F2EF50F-59FD-4015-826A-B3C5EE7452A8}" type="presOf" srcId="{3D48FD03-5371-4090-A091-295B2CADCC7A}" destId="{8AB5287A-B42C-4495-A560-BA1D12885032}" srcOrd="1" destOrd="1" presId="urn:microsoft.com/office/officeart/2005/8/layout/vList4"/>
    <dgm:cxn modelId="{FE767F93-E38C-4754-8C05-F37342C6A6FA}" type="presOf" srcId="{CA8BB497-DC6E-406F-8DCC-153A1AB5B94A}" destId="{8C20D994-0EF3-4B67-9D0E-85C89439A319}" srcOrd="0" destOrd="0" presId="urn:microsoft.com/office/officeart/2005/8/layout/vList4"/>
    <dgm:cxn modelId="{1961039D-B189-4E6D-BEAC-68D1F3C7B3BC}" srcId="{0D062295-7B6C-4214-97F3-D7B11690358C}" destId="{C246F2C8-29D4-4349-B3E4-21323D2E23B3}" srcOrd="3" destOrd="0" parTransId="{825C4785-79E1-4824-80F4-CF9F0DEDF3D7}" sibTransId="{8E2E5F04-8834-418C-890F-B87353619653}"/>
    <dgm:cxn modelId="{C6D7E16B-3FF3-46B2-8AC6-044F8B3E2E09}" type="presOf" srcId="{C9DF54C3-D639-4382-8383-E4DC366788C4}" destId="{0E293179-F09C-4D8A-AFE4-21A1B017040F}" srcOrd="1" destOrd="1" presId="urn:microsoft.com/office/officeart/2005/8/layout/vList4"/>
    <dgm:cxn modelId="{D3967312-369D-4BA1-9654-86FD2084B2CB}" srcId="{8687FBBA-8881-43EE-8607-C6C0B9D25FDD}" destId="{3D48FD03-5371-4090-A091-295B2CADCC7A}" srcOrd="0" destOrd="0" parTransId="{5BC70C9C-7E77-45A7-856C-A1D48A9DA347}" sibTransId="{833C5DC3-1532-4EC1-B365-2E691E206B97}"/>
    <dgm:cxn modelId="{936BA1B5-ECC2-4E17-A34F-BC7AD84FF95D}" type="presOf" srcId="{C246F2C8-29D4-4349-B3E4-21323D2E23B3}" destId="{C80FFFD1-6FBA-4628-AB53-E27F7B1ADE80}" srcOrd="0" destOrd="4" presId="urn:microsoft.com/office/officeart/2005/8/layout/vList4"/>
    <dgm:cxn modelId="{864E52E7-0F72-4AFE-8B4F-ABF4CD31CB98}" type="presOf" srcId="{8687FBBA-8881-43EE-8607-C6C0B9D25FDD}" destId="{8AB5287A-B42C-4495-A560-BA1D12885032}" srcOrd="1" destOrd="0" presId="urn:microsoft.com/office/officeart/2005/8/layout/vList4"/>
    <dgm:cxn modelId="{B88DE8CE-DC5D-46B9-AD11-55DD55BAA029}" type="presOf" srcId="{C246F2C8-29D4-4349-B3E4-21323D2E23B3}" destId="{0E293179-F09C-4D8A-AFE4-21A1B017040F}" srcOrd="1" destOrd="4" presId="urn:microsoft.com/office/officeart/2005/8/layout/vList4"/>
    <dgm:cxn modelId="{0E80777E-3713-4761-A4C2-3E77BD9E28E1}" type="presOf" srcId="{A4054686-27E1-44D5-A2E4-D5AEA9F5F217}" destId="{0E293179-F09C-4D8A-AFE4-21A1B017040F}" srcOrd="1" destOrd="2" presId="urn:microsoft.com/office/officeart/2005/8/layout/vList4"/>
    <dgm:cxn modelId="{0FDAC08A-F55C-4781-871C-42E304C1FA39}" type="presOf" srcId="{3D48FD03-5371-4090-A091-295B2CADCC7A}" destId="{5A25F4E8-51A8-4ADE-8C06-04E01B3A2583}" srcOrd="0" destOrd="1" presId="urn:microsoft.com/office/officeart/2005/8/layout/vList4"/>
    <dgm:cxn modelId="{408FEAC0-9AA7-428C-A858-B3832EA47C37}" type="presOf" srcId="{0D062295-7B6C-4214-97F3-D7B11690358C}" destId="{0E293179-F09C-4D8A-AFE4-21A1B017040F}" srcOrd="1" destOrd="0" presId="urn:microsoft.com/office/officeart/2005/8/layout/vList4"/>
    <dgm:cxn modelId="{398E0F97-8B73-4F41-BDB1-A3E3DF6B2881}" type="presOf" srcId="{68761011-039E-4391-A345-D766AEC77B76}" destId="{0E293179-F09C-4D8A-AFE4-21A1B017040F}" srcOrd="1" destOrd="3" presId="urn:microsoft.com/office/officeart/2005/8/layout/vList4"/>
    <dgm:cxn modelId="{54A55DD2-AD1A-43A2-9E6B-7734CD04085A}" type="presOf" srcId="{A4054686-27E1-44D5-A2E4-D5AEA9F5F217}" destId="{C80FFFD1-6FBA-4628-AB53-E27F7B1ADE80}" srcOrd="0" destOrd="2" presId="urn:microsoft.com/office/officeart/2005/8/layout/vList4"/>
    <dgm:cxn modelId="{F38973D4-B709-4000-B1BE-59DF679D086F}" type="presOf" srcId="{8687FBBA-8881-43EE-8607-C6C0B9D25FDD}" destId="{5A25F4E8-51A8-4ADE-8C06-04E01B3A2583}" srcOrd="0" destOrd="0" presId="urn:microsoft.com/office/officeart/2005/8/layout/vList4"/>
    <dgm:cxn modelId="{F1AF6CA1-776A-415E-A11B-23D3B92C0CE7}" type="presOf" srcId="{C9DF54C3-D639-4382-8383-E4DC366788C4}" destId="{C80FFFD1-6FBA-4628-AB53-E27F7B1ADE80}" srcOrd="0" destOrd="1" presId="urn:microsoft.com/office/officeart/2005/8/layout/vList4"/>
    <dgm:cxn modelId="{B158BA8F-52CD-49F5-BC39-13C873161B89}" type="presOf" srcId="{3C119CD1-B25D-4FCF-A057-D11815490043}" destId="{A6B809F2-2975-4DD7-8AE2-13A460303DA3}" srcOrd="0" destOrd="0" presId="urn:microsoft.com/office/officeart/2005/8/layout/vList4"/>
    <dgm:cxn modelId="{F1735508-D9A2-4028-9422-D74772F194E9}" type="presParOf" srcId="{8C20D994-0EF3-4B67-9D0E-85C89439A319}" destId="{6DD7D26B-E5E7-453D-B655-301F79EF270D}" srcOrd="0" destOrd="0" presId="urn:microsoft.com/office/officeart/2005/8/layout/vList4"/>
    <dgm:cxn modelId="{EE9C26AF-8CFA-4394-BC4E-F2E9FE7C872C}" type="presParOf" srcId="{6DD7D26B-E5E7-453D-B655-301F79EF270D}" destId="{C80FFFD1-6FBA-4628-AB53-E27F7B1ADE80}" srcOrd="0" destOrd="0" presId="urn:microsoft.com/office/officeart/2005/8/layout/vList4"/>
    <dgm:cxn modelId="{A3B7FF32-17EC-4658-A4FF-4A5768BCEE79}" type="presParOf" srcId="{6DD7D26B-E5E7-453D-B655-301F79EF270D}" destId="{85273687-5BA6-4D98-A218-E02430D014DD}" srcOrd="1" destOrd="0" presId="urn:microsoft.com/office/officeart/2005/8/layout/vList4"/>
    <dgm:cxn modelId="{86A95595-5A03-458B-8F77-37A53ED1E4B1}" type="presParOf" srcId="{6DD7D26B-E5E7-453D-B655-301F79EF270D}" destId="{0E293179-F09C-4D8A-AFE4-21A1B017040F}" srcOrd="2" destOrd="0" presId="urn:microsoft.com/office/officeart/2005/8/layout/vList4"/>
    <dgm:cxn modelId="{06A25C37-6192-44B6-ADE2-D2A58D0B5C0B}" type="presParOf" srcId="{8C20D994-0EF3-4B67-9D0E-85C89439A319}" destId="{82D93742-5AEC-426A-8D58-3BE378D9D1CC}" srcOrd="1" destOrd="0" presId="urn:microsoft.com/office/officeart/2005/8/layout/vList4"/>
    <dgm:cxn modelId="{1A6B787A-F2B9-46E6-A28C-A1AC76970C7C}" type="presParOf" srcId="{8C20D994-0EF3-4B67-9D0E-85C89439A319}" destId="{4B691C46-CC4B-40A1-A942-9FB19613293C}" srcOrd="2" destOrd="0" presId="urn:microsoft.com/office/officeart/2005/8/layout/vList4"/>
    <dgm:cxn modelId="{BAD18A88-3CE0-409B-82EA-AA01936E6BF3}" type="presParOf" srcId="{4B691C46-CC4B-40A1-A942-9FB19613293C}" destId="{A6B809F2-2975-4DD7-8AE2-13A460303DA3}" srcOrd="0" destOrd="0" presId="urn:microsoft.com/office/officeart/2005/8/layout/vList4"/>
    <dgm:cxn modelId="{66026BCE-66F9-49F1-8947-EE9C8751B4E8}" type="presParOf" srcId="{4B691C46-CC4B-40A1-A942-9FB19613293C}" destId="{4B4BD14A-A151-4D15-B4B3-534662EFAD0E}" srcOrd="1" destOrd="0" presId="urn:microsoft.com/office/officeart/2005/8/layout/vList4"/>
    <dgm:cxn modelId="{39CBB743-65F3-4756-8EC0-D465142641EB}" type="presParOf" srcId="{4B691C46-CC4B-40A1-A942-9FB19613293C}" destId="{77AE45EB-D868-445A-B577-D4E2D49F5761}" srcOrd="2" destOrd="0" presId="urn:microsoft.com/office/officeart/2005/8/layout/vList4"/>
    <dgm:cxn modelId="{218C8968-50CB-47F1-B384-D13CD8F543C6}" type="presParOf" srcId="{8C20D994-0EF3-4B67-9D0E-85C89439A319}" destId="{CC4CE0EF-F67A-4F15-8BCE-5DB085F05FEA}" srcOrd="3" destOrd="0" presId="urn:microsoft.com/office/officeart/2005/8/layout/vList4"/>
    <dgm:cxn modelId="{686EE2E1-33B8-435F-AA0D-0492A77FAD44}" type="presParOf" srcId="{8C20D994-0EF3-4B67-9D0E-85C89439A319}" destId="{A5800140-53A8-425E-9695-8023C7DB13DE}" srcOrd="4" destOrd="0" presId="urn:microsoft.com/office/officeart/2005/8/layout/vList4"/>
    <dgm:cxn modelId="{52A24227-2139-4E35-A19C-E94BCA3EABFF}" type="presParOf" srcId="{A5800140-53A8-425E-9695-8023C7DB13DE}" destId="{5A25F4E8-51A8-4ADE-8C06-04E01B3A2583}" srcOrd="0" destOrd="0" presId="urn:microsoft.com/office/officeart/2005/8/layout/vList4"/>
    <dgm:cxn modelId="{5A77B4C4-2385-44E4-A078-33430C1F3F4D}" type="presParOf" srcId="{A5800140-53A8-425E-9695-8023C7DB13DE}" destId="{FFAA2635-28A8-41A6-AB80-FE261C129D22}" srcOrd="1" destOrd="0" presId="urn:microsoft.com/office/officeart/2005/8/layout/vList4"/>
    <dgm:cxn modelId="{09BA0896-6CB4-4CDF-9764-CE91784F7DDF}" type="presParOf" srcId="{A5800140-53A8-425E-9695-8023C7DB13DE}" destId="{8AB5287A-B42C-4495-A560-BA1D1288503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FFFD1-6FBA-4628-AB53-E27F7B1ADE80}">
      <dsp:nvSpPr>
        <dsp:cNvPr id="0" name=""/>
        <dsp:cNvSpPr/>
      </dsp:nvSpPr>
      <dsp:spPr>
        <a:xfrm>
          <a:off x="0" y="0"/>
          <a:ext cx="7632848" cy="2015722"/>
        </a:xfrm>
        <a:prstGeom prst="roundRect">
          <a:avLst>
            <a:gd name="adj" fmla="val 10000"/>
          </a:avLst>
        </a:prstGeom>
        <a:solidFill>
          <a:srgbClr val="E2F0D9"/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EF3340"/>
              </a:solidFill>
            </a:rPr>
            <a:t>Antirresortivos: inhiben los osteocastos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chemeClr val="tx1"/>
              </a:solidFill>
            </a:rPr>
            <a:t>Bifosfonatos </a:t>
          </a:r>
          <a:r>
            <a:rPr lang="es-ES" sz="1400" kern="1200" dirty="0">
              <a:solidFill>
                <a:schemeClr val="tx1"/>
              </a:solidFill>
            </a:rPr>
            <a:t>(alendrónico, risedrónico, zoledrónico, ibandrónico)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chemeClr val="tx1"/>
              </a:solidFill>
            </a:rPr>
            <a:t>Denosumab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chemeClr val="tx1"/>
              </a:solidFill>
            </a:rPr>
            <a:t>SERM </a:t>
          </a:r>
          <a:r>
            <a:rPr lang="es-ES" sz="1400" kern="1200" dirty="0">
              <a:solidFill>
                <a:schemeClr val="tx1"/>
              </a:solidFill>
            </a:rPr>
            <a:t>(raloxifeno, bazedoxifeno)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chemeClr val="tx1"/>
              </a:solidFill>
            </a:rPr>
            <a:t>Terapia hormonal sustitutiva </a:t>
          </a:r>
          <a:r>
            <a:rPr lang="es-ES" sz="1400" kern="1200" dirty="0">
              <a:solidFill>
                <a:schemeClr val="tx1"/>
              </a:solidFill>
            </a:rPr>
            <a:t>(estrógenos ± progestágenos)</a:t>
          </a:r>
        </a:p>
      </dsp:txBody>
      <dsp:txXfrm>
        <a:off x="1673932" y="0"/>
        <a:ext cx="5958915" cy="2015722"/>
      </dsp:txXfrm>
    </dsp:sp>
    <dsp:sp modelId="{85273687-5BA6-4D98-A218-E02430D014DD}">
      <dsp:nvSpPr>
        <dsp:cNvPr id="0" name=""/>
        <dsp:cNvSpPr/>
      </dsp:nvSpPr>
      <dsp:spPr>
        <a:xfrm>
          <a:off x="432045" y="576063"/>
          <a:ext cx="957204" cy="8635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809F2-2975-4DD7-8AE2-13A460303DA3}">
      <dsp:nvSpPr>
        <dsp:cNvPr id="0" name=""/>
        <dsp:cNvSpPr/>
      </dsp:nvSpPr>
      <dsp:spPr>
        <a:xfrm>
          <a:off x="0" y="2163086"/>
          <a:ext cx="7632848" cy="1090193"/>
        </a:xfrm>
        <a:prstGeom prst="roundRect">
          <a:avLst>
            <a:gd name="adj" fmla="val 10000"/>
          </a:avLst>
        </a:prstGeom>
        <a:solidFill>
          <a:srgbClr val="E2F0D9"/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rgbClr val="EF3340"/>
              </a:solidFill>
            </a:rPr>
            <a:t>Anabólicos: estimulan los osteoblastos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chemeClr val="tx1"/>
              </a:solidFill>
            </a:rPr>
            <a:t>Teriparatida</a:t>
          </a:r>
        </a:p>
      </dsp:txBody>
      <dsp:txXfrm>
        <a:off x="1673932" y="2163086"/>
        <a:ext cx="5958915" cy="1090193"/>
      </dsp:txXfrm>
    </dsp:sp>
    <dsp:sp modelId="{4B4BD14A-A151-4D15-B4B3-534662EFAD0E}">
      <dsp:nvSpPr>
        <dsp:cNvPr id="0" name=""/>
        <dsp:cNvSpPr/>
      </dsp:nvSpPr>
      <dsp:spPr>
        <a:xfrm>
          <a:off x="504053" y="2299768"/>
          <a:ext cx="880296" cy="8685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5F4E8-51A8-4ADE-8C06-04E01B3A2583}">
      <dsp:nvSpPr>
        <dsp:cNvPr id="0" name=""/>
        <dsp:cNvSpPr/>
      </dsp:nvSpPr>
      <dsp:spPr>
        <a:xfrm>
          <a:off x="0" y="3400642"/>
          <a:ext cx="7632848" cy="1062194"/>
        </a:xfrm>
        <a:prstGeom prst="roundRect">
          <a:avLst>
            <a:gd name="adj" fmla="val 10000"/>
          </a:avLst>
        </a:prstGeom>
        <a:solidFill>
          <a:srgbClr val="E2F0D9"/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rgbClr val="EF3340"/>
              </a:solidFill>
            </a:rPr>
            <a:t>Mixtos: antirresortivos + anábólicos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solidFill>
                <a:schemeClr val="tx1"/>
              </a:solidFill>
            </a:rPr>
            <a:t>Romosozumab</a:t>
          </a:r>
        </a:p>
      </dsp:txBody>
      <dsp:txXfrm>
        <a:off x="1673932" y="3400642"/>
        <a:ext cx="5958915" cy="1062194"/>
      </dsp:txXfrm>
    </dsp:sp>
    <dsp:sp modelId="{FFAA2635-28A8-41A6-AB80-FE261C129D22}">
      <dsp:nvSpPr>
        <dsp:cNvPr id="0" name=""/>
        <dsp:cNvSpPr/>
      </dsp:nvSpPr>
      <dsp:spPr>
        <a:xfrm>
          <a:off x="444517" y="3528394"/>
          <a:ext cx="995643" cy="7897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09/02/2023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09/02/2023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dirty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" y="5902424"/>
            <a:ext cx="983470" cy="736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4448749/" TargetMode="External"/><Relationship Id="rId3" Type="http://schemas.openxmlformats.org/officeDocument/2006/relationships/hyperlink" Target="https://www.ser.es/wp-content/uploads/2018/03/Recomendaciones_OP_DEF.pdf" TargetMode="External"/><Relationship Id="rId7" Type="http://schemas.openxmlformats.org/officeDocument/2006/relationships/hyperlink" Target="https://www.semfyc.es/wp-content/uploads/2016/03/Libro_Osteoporosis14_Def.pdf" TargetMode="External"/><Relationship Id="rId2" Type="http://schemas.openxmlformats.org/officeDocument/2006/relationships/hyperlink" Target="https://www.sign.ac.uk/media/1812/sign-142-osteoporosis-v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8492856/" TargetMode="External"/><Relationship Id="rId5" Type="http://schemas.openxmlformats.org/officeDocument/2006/relationships/hyperlink" Target="https://www.nogg.org.uk/full-guideline" TargetMode="External"/><Relationship Id="rId4" Type="http://schemas.openxmlformats.org/officeDocument/2006/relationships/hyperlink" Target="https://academic.oup.com/jcem/article/104/5/1595/5418884" TargetMode="External"/><Relationship Id="rId9" Type="http://schemas.openxmlformats.org/officeDocument/2006/relationships/hyperlink" Target="https://pubmed.ncbi.nlm.nih.gov/3032441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 dirty="0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046816" y="1052736"/>
            <a:ext cx="4824412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>
                <a:solidFill>
                  <a:srgbClr val="EF3340"/>
                </a:solidFill>
              </a:rPr>
              <a:t>Osteoporosis: actualización</a:t>
            </a:r>
            <a:r>
              <a:rPr lang="es-ES" altLang="es-ES" sz="4400" dirty="0">
                <a:solidFill>
                  <a:srgbClr val="CC0000"/>
                </a:solidFill>
              </a:rPr>
              <a:t/>
            </a:r>
            <a:br>
              <a:rPr lang="es-ES" altLang="es-ES" sz="4400" dirty="0">
                <a:solidFill>
                  <a:srgbClr val="CC0000"/>
                </a:solidFill>
              </a:rPr>
            </a:br>
            <a:r>
              <a:rPr lang="es-ES" altLang="es-ES" sz="4400" dirty="0">
                <a:solidFill>
                  <a:srgbClr val="CC0000"/>
                </a:solidFill>
              </a:rPr>
              <a:t> </a:t>
            </a:r>
            <a:r>
              <a:rPr lang="es-ES" altLang="es-ES" sz="3200" i="1" dirty="0">
                <a:solidFill>
                  <a:schemeClr val="tx1"/>
                </a:solidFill>
              </a:rPr>
              <a:t>BTA 2.0   </a:t>
            </a:r>
            <a:r>
              <a:rPr lang="es-ES" altLang="es-ES" sz="3200" dirty="0">
                <a:solidFill>
                  <a:schemeClr val="tx1"/>
                </a:solidFill>
              </a:rPr>
              <a:t>2022; (01)</a:t>
            </a:r>
            <a:r>
              <a:rPr lang="es-ES" altLang="es-ES" sz="4400" dirty="0"/>
              <a:t>  </a:t>
            </a:r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300788" y="981075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84198"/>
            <a:ext cx="2116475" cy="308021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5119" y="25603"/>
            <a:ext cx="3096344" cy="2304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600" b="1" dirty="0">
                <a:solidFill>
                  <a:srgbClr val="EF3340"/>
                </a:solidFill>
              </a:rPr>
              <a:t>Algoritmo: </a:t>
            </a:r>
            <a:br>
              <a:rPr lang="es-ES" altLang="es-ES" sz="3600" b="1" dirty="0">
                <a:solidFill>
                  <a:srgbClr val="EF3340"/>
                </a:solidFill>
              </a:rPr>
            </a:br>
            <a:r>
              <a:rPr lang="es-ES" altLang="es-ES" sz="3400" b="1" dirty="0">
                <a:solidFill>
                  <a:srgbClr val="EF3340"/>
                </a:solidFill>
              </a:rPr>
              <a:t>tratamiento de la osteoporosis</a:t>
            </a:r>
            <a:br>
              <a:rPr lang="es-ES" altLang="es-ES" sz="3400" b="1" dirty="0">
                <a:solidFill>
                  <a:srgbClr val="EF3340"/>
                </a:solidFill>
              </a:rPr>
            </a:br>
            <a:endParaRPr lang="es-ES" altLang="es-ES" sz="3400" b="1" dirty="0">
              <a:solidFill>
                <a:srgbClr val="EF334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854084" cy="27114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36" y="0"/>
            <a:ext cx="471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54304" y="116632"/>
            <a:ext cx="7882192" cy="165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Bifosfonatos: </a:t>
            </a:r>
            <a:r>
              <a:rPr lang="es-ES" altLang="es-ES" sz="3400" b="1" dirty="0">
                <a:solidFill>
                  <a:srgbClr val="EF3340"/>
                </a:solidFill>
              </a:rPr>
              <a:t>duración de tratamiento y periodo de descanso</a:t>
            </a:r>
            <a:r>
              <a:rPr lang="es-ES" altLang="es-ES" sz="3600" b="1" dirty="0">
                <a:solidFill>
                  <a:srgbClr val="EF3340"/>
                </a:solidFill>
              </a:rPr>
              <a:t/>
            </a:r>
            <a:br>
              <a:rPr lang="es-ES" altLang="es-ES" sz="3600" b="1" dirty="0">
                <a:solidFill>
                  <a:srgbClr val="EF3340"/>
                </a:solidFill>
              </a:rPr>
            </a:br>
            <a:endParaRPr lang="es-ES" altLang="es-ES" sz="3600" b="1" dirty="0">
              <a:solidFill>
                <a:srgbClr val="EF334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3608" y="3212976"/>
            <a:ext cx="7843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Alendrónico ………… 5 años              o   hasta      10 años ………………….  1-2 años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Risedrónico ………… 5 años              o   hasta        7 años ………………….     1 año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Zoledrónico ………… 3 años              o   hasta        6 años …………………..    3 años</a:t>
            </a:r>
          </a:p>
        </p:txBody>
      </p:sp>
      <p:sp>
        <p:nvSpPr>
          <p:cNvPr id="3" name="Pentágono 2"/>
          <p:cNvSpPr/>
          <p:nvPr/>
        </p:nvSpPr>
        <p:spPr>
          <a:xfrm>
            <a:off x="2339752" y="1916832"/>
            <a:ext cx="2349428" cy="1008112"/>
          </a:xfrm>
          <a:prstGeom prst="homePlate">
            <a:avLst/>
          </a:prstGeom>
          <a:solidFill>
            <a:srgbClr val="FFE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Tratamiento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inicial</a:t>
            </a:r>
          </a:p>
        </p:txBody>
      </p:sp>
      <p:sp>
        <p:nvSpPr>
          <p:cNvPr id="4" name="Cheurón 3"/>
          <p:cNvSpPr/>
          <p:nvPr/>
        </p:nvSpPr>
        <p:spPr>
          <a:xfrm>
            <a:off x="4414566" y="1916832"/>
            <a:ext cx="2448272" cy="1008112"/>
          </a:xfrm>
          <a:prstGeom prst="chevron">
            <a:avLst>
              <a:gd name="adj" fmla="val 49244"/>
            </a:avLst>
          </a:prstGeom>
          <a:solidFill>
            <a:srgbClr val="FFC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Tratamiento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prolongado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(riesgo elevado de fractura)</a:t>
            </a:r>
          </a:p>
        </p:txBody>
      </p:sp>
      <p:sp>
        <p:nvSpPr>
          <p:cNvPr id="6" name="Cheurón 5"/>
          <p:cNvSpPr/>
          <p:nvPr/>
        </p:nvSpPr>
        <p:spPr>
          <a:xfrm>
            <a:off x="6588224" y="1916832"/>
            <a:ext cx="2448272" cy="1008112"/>
          </a:xfrm>
          <a:prstGeom prst="chevron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Vacaciones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terapéuticas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4392488" cy="25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6632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Puntos clave</a:t>
            </a:r>
            <a:endParaRPr lang="es-ES" altLang="es-ES" sz="2800" b="1" dirty="0">
              <a:solidFill>
                <a:srgbClr val="EF334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15616" y="1052736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s-ES" sz="1200" dirty="0"/>
              <a:t>El </a:t>
            </a:r>
            <a:r>
              <a:rPr lang="es-ES" sz="1200" b="1" dirty="0"/>
              <a:t>diagnóstico</a:t>
            </a:r>
            <a:r>
              <a:rPr lang="es-ES" sz="1200" dirty="0"/>
              <a:t> de la osteoporosis se basa en dos aspectos fundamentales: la detección de riesgos de fractura (escala </a:t>
            </a:r>
            <a:r>
              <a:rPr lang="es-ES" sz="1200" i="1" dirty="0"/>
              <a:t>FRAX</a:t>
            </a:r>
            <a:r>
              <a:rPr lang="es-ES" sz="1200" dirty="0"/>
              <a:t>) y la densitometría ósea (</a:t>
            </a:r>
            <a:r>
              <a:rPr lang="es-ES" sz="1200" i="1" dirty="0"/>
              <a:t>DXA</a:t>
            </a:r>
            <a:r>
              <a:rPr lang="es-ES" sz="1200" dirty="0"/>
              <a:t>), enfocada a medir la densidad mineral ósea (DMO).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/>
              <a:t>Se diferencian osteoporosis primaria, debida a la pérdida ósea en hombres y en mujeres (postmenopáusica),              con cifras de DMO de T-score ≤ -2,5 DE; y osteoporosis secundaria, causada por ciertas patologías o medicamentos, siendo la osteoporosis inducida por glucocorticoides la más frecuente (diagnóstico: cifras de DMO de T-score ≤ -1,5 DE).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/>
              <a:t>El tratamiento de la osteoporosis tiene como objetivo la </a:t>
            </a:r>
            <a:r>
              <a:rPr lang="es-ES" sz="1200" b="1" dirty="0"/>
              <a:t>prevención de fracturas por fragilidad </a:t>
            </a:r>
            <a:r>
              <a:rPr lang="es-ES" sz="1200" dirty="0"/>
              <a:t>(vertebrales, no vertebrales y de cadera), distinguiéndose prevención primaria (sin antecedentes de fracturas previas) y secundaria (en pacientes con fracturas previas).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/>
              <a:t>Los </a:t>
            </a:r>
            <a:r>
              <a:rPr lang="es-ES" sz="1200" b="1" dirty="0"/>
              <a:t>bifosfonatos</a:t>
            </a:r>
            <a:r>
              <a:rPr lang="es-ES" sz="1200" dirty="0"/>
              <a:t> son el tratamiento de elección de la osteoporosis, especialmente </a:t>
            </a:r>
            <a:r>
              <a:rPr lang="es-ES" sz="1200" b="1" dirty="0"/>
              <a:t>alendrónico</a:t>
            </a:r>
            <a:r>
              <a:rPr lang="es-ES" sz="1200" dirty="0"/>
              <a:t> y </a:t>
            </a:r>
            <a:r>
              <a:rPr lang="es-ES" sz="1200" b="1" dirty="0"/>
              <a:t>risedrónico</a:t>
            </a:r>
            <a:r>
              <a:rPr lang="es-ES" sz="1200" dirty="0"/>
              <a:t> orales. El </a:t>
            </a:r>
            <a:r>
              <a:rPr lang="es-ES" sz="1200" b="1" dirty="0"/>
              <a:t>zoledrónico</a:t>
            </a:r>
            <a:r>
              <a:rPr lang="es-ES" sz="1200" dirty="0"/>
              <a:t> IV supone una alternativa a los bifosfonatos orales en la mayoría de los casos, pero puede considerarse de elección en algunas situaciones (p. ej, en hombres).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b="1" dirty="0"/>
              <a:t>Denosumab</a:t>
            </a:r>
            <a:r>
              <a:rPr lang="es-ES" sz="1200" dirty="0"/>
              <a:t> es una alternativa cuando los bifosfonatos están contraindicados, no se toleran o no se puede cumplir el tratamiento, pero precisa de la instauración de un tratamiento antirresortivo (p. ej, un bifosfonato) cuando se suspende su administración.</a:t>
            </a:r>
          </a:p>
          <a:p>
            <a:pPr marL="171450" indent="-171450">
              <a:buFontTx/>
              <a:buChar char="-"/>
            </a:pPr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b="1" dirty="0"/>
              <a:t>Teriparatida</a:t>
            </a:r>
            <a:r>
              <a:rPr lang="es-ES" sz="1200" dirty="0"/>
              <a:t>, </a:t>
            </a:r>
            <a:r>
              <a:rPr lang="es-ES" sz="1200" dirty="0" smtClean="0"/>
              <a:t>es una alternativa en determinados casos de osteoporosis vertebral grave. Se </a:t>
            </a:r>
            <a:r>
              <a:rPr lang="es-ES" sz="1200" dirty="0"/>
              <a:t>administra por inyección </a:t>
            </a:r>
            <a:r>
              <a:rPr lang="es-ES" sz="1200" smtClean="0"/>
              <a:t>subcutánea diaria </a:t>
            </a:r>
            <a:r>
              <a:rPr lang="es-ES" sz="1200" dirty="0"/>
              <a:t>durante un máximo de 24 meses</a:t>
            </a:r>
            <a:r>
              <a:rPr lang="es-ES" sz="1200"/>
              <a:t>. </a:t>
            </a:r>
            <a:endParaRPr lang="es-ES" sz="1200" smtClean="0"/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b="1" dirty="0"/>
              <a:t>Romosozumab </a:t>
            </a:r>
            <a:r>
              <a:rPr lang="es-ES" sz="1200" dirty="0"/>
              <a:t>está indicado en osteoporosis postmenopáusica grave, pero no se financia por el Sistema Nacional de Salud por cuestiones de eficacia clínica y seguridad.</a:t>
            </a:r>
          </a:p>
        </p:txBody>
      </p:sp>
    </p:spTree>
    <p:extLst>
      <p:ext uri="{BB962C8B-B14F-4D97-AF65-F5344CB8AC3E}">
        <p14:creationId xmlns:p14="http://schemas.microsoft.com/office/powerpoint/2010/main" val="104253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6632"/>
            <a:ext cx="6156176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764332"/>
            <a:ext cx="7848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Pérez Venegas JJ et al. Recomendaciones para el uso racional del medicamento en el tratamiento farmacológico de las enfermedades reumáticas y musculoesqueléticas. Osteoporosis. Servicio Andaluz de Salud. 2022.</a:t>
            </a:r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Management of osteoporosis and the prevention of fragility fractures. </a:t>
            </a:r>
            <a:r>
              <a:rPr lang="en-US" sz="1400" u="sng" dirty="0">
                <a:hlinkClick r:id="rId2"/>
              </a:rPr>
              <a:t>SIGN 142. 2021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Recomendaciones SER sobre osteoporosis. </a:t>
            </a:r>
            <a:r>
              <a:rPr lang="es-ES" sz="1400" u="sng" dirty="0">
                <a:hlinkClick r:id="rId3"/>
              </a:rPr>
              <a:t>Sociedad Española de Reumatología (SER). 2020</a:t>
            </a:r>
            <a:r>
              <a:rPr lang="es-ES" sz="1400" dirty="0"/>
              <a:t>. </a:t>
            </a:r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Eastell R et al. </a:t>
            </a:r>
            <a:r>
              <a:rPr lang="en-US" sz="1400" dirty="0"/>
              <a:t>Pharmacological Management of Osteoporosis in Postmenopausal Women: An Endocrine Society Clinical Practice Guideline. </a:t>
            </a:r>
            <a:r>
              <a:rPr lang="en-US" sz="1400" u="sng" dirty="0">
                <a:hlinkClick r:id="rId4"/>
              </a:rPr>
              <a:t>J Clin Endocrinol Metabolism. 2019; 104(5):1595–1622</a:t>
            </a:r>
            <a:r>
              <a:rPr lang="en-US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Clinical guideline for the prevention and treatment of osteoporosis. </a:t>
            </a:r>
            <a:r>
              <a:rPr lang="en-US" sz="1400" u="sng" dirty="0">
                <a:hlinkClick r:id="rId5"/>
              </a:rPr>
              <a:t>NOGG. 2021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Qaseem A et al. Treatment of low bone density or osteoporosis to prevent fractures in men and women: A Clinical Practice Guideline Update from the American College of Physicians. </a:t>
            </a:r>
            <a:r>
              <a:rPr lang="en-US" sz="1400" u="sng" dirty="0">
                <a:hlinkClick r:id="rId6"/>
              </a:rPr>
              <a:t>Ann Intern Med. 2017; 166(11):818-39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Manejo: prevención, diagnóstico y tratamiento. Osteoporosis. </a:t>
            </a:r>
            <a:r>
              <a:rPr lang="en-US" sz="1400" u="sng" dirty="0">
                <a:hlinkClick r:id="rId7"/>
              </a:rPr>
              <a:t>Semfyc. Guías de actualización 13. 2014</a:t>
            </a:r>
            <a:r>
              <a:rPr lang="en-US" sz="1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Management of osteoporosis in postmenopausal women: the 2021 position statement of The North American Menopause Society. </a:t>
            </a:r>
            <a:r>
              <a:rPr lang="en-US" sz="1400" u="sng" dirty="0">
                <a:hlinkClick r:id="rId8"/>
              </a:rPr>
              <a:t>Menopause. 2021 Sep 1; 28(9):973-97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Kanis JA et al. European guidance for the diagnosis and management of osteoporosis in postmenopausal women. </a:t>
            </a:r>
            <a:r>
              <a:rPr lang="es-ES" sz="1400" u="sng" dirty="0">
                <a:hlinkClick r:id="rId9"/>
              </a:rPr>
              <a:t>Osteoporos Int. 2019; 30(1):3-44</a:t>
            </a:r>
            <a:r>
              <a:rPr lang="es-ES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/>
              <a:t> </a:t>
            </a:r>
          </a:p>
          <a:p>
            <a:pPr eaLnBrk="1" hangingPunct="1"/>
            <a:endParaRPr lang="es-ES" altLang="es-ES" i="1" dirty="0"/>
          </a:p>
          <a:p>
            <a:pPr eaLnBrk="1" hangingPunct="1">
              <a:buFontTx/>
              <a:buNone/>
            </a:pPr>
            <a:r>
              <a:rPr lang="es-ES" altLang="es-ES" i="1" dirty="0"/>
              <a:t>		Bol Ter Andal. 2022; 37(1)</a:t>
            </a:r>
          </a:p>
          <a:p>
            <a:pPr eaLnBrk="1" hangingPunct="1">
              <a:buFontTx/>
              <a:buNone/>
            </a:pPr>
            <a:r>
              <a:rPr lang="es-ES" altLang="es-ES" dirty="0"/>
              <a:t>		</a:t>
            </a:r>
            <a:r>
              <a:rPr lang="es-ES" altLang="es-ES" dirty="0">
                <a:hlinkClick r:id="rId2"/>
              </a:rPr>
              <a:t>http://www.cadime.es/</a:t>
            </a:r>
            <a:r>
              <a:rPr lang="es-ES" altLang="es-ES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129080"/>
            <a:ext cx="2967733" cy="336887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79500" y="332656"/>
            <a:ext cx="777686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Justificación: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s-ES" altLang="es-ES" sz="3000" i="1" dirty="0"/>
              <a:t>El aumento de prevalencia de fracturas por osteoporosis se asocia a pérdida de calidad de vida, mortalidad e importantes consecuencias socio-sanitarias.</a:t>
            </a:r>
            <a:endParaRPr lang="es-ES" altLang="es-ES" sz="3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0" y="3573016"/>
            <a:ext cx="8064500" cy="339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Objetivos:</a:t>
            </a:r>
            <a:r>
              <a:rPr lang="es-ES" altLang="es-ES" sz="3000" b="1" i="1" dirty="0">
                <a:solidFill>
                  <a:srgbClr val="EF3340"/>
                </a:solidFill>
              </a:rPr>
              <a:t>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s-ES" altLang="es-ES" sz="3000" i="1" dirty="0">
                <a:solidFill>
                  <a:srgbClr val="000000"/>
                </a:solidFill>
              </a:rPr>
              <a:t>Revisar las recomendaciones de diagnóstico y tratamiento recientes, para facilitar el uso racional de los medicamentos en esta situación clínica.</a:t>
            </a:r>
          </a:p>
          <a:p>
            <a:pPr eaLnBrk="1" hangingPunct="1">
              <a:spcBef>
                <a:spcPct val="20000"/>
              </a:spcBef>
            </a:pPr>
            <a:endParaRPr lang="es-ES" altLang="es-E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6632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Envejecimiento óseo: diferencias</a:t>
            </a:r>
            <a:endParaRPr lang="es-ES" altLang="es-ES" sz="2800" b="1" dirty="0">
              <a:solidFill>
                <a:srgbClr val="EF334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82" y="1340768"/>
            <a:ext cx="8072820" cy="44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6632"/>
            <a:ext cx="6156176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>
                <a:solidFill>
                  <a:srgbClr val="EF3340"/>
                </a:solidFill>
              </a:rPr>
              <a:t>Diagnóstico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15616" y="1196752"/>
            <a:ext cx="78843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n w="12700" cmpd="sng">
                  <a:solidFill>
                    <a:srgbClr val="EF3340"/>
                  </a:solidFill>
                  <a:prstDash val="solid"/>
                </a:ln>
                <a:solidFill>
                  <a:srgbClr val="FFC5C5"/>
                </a:solidFill>
              </a:rPr>
              <a:t>DIAGNÓSTICO INICIAL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Historia clínica o anamnesis, para la detección 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8000"/>
                </a:solidFill>
              </a:rPr>
              <a:t>Riesgos</a:t>
            </a:r>
            <a:r>
              <a:rPr lang="es-ES" dirty="0"/>
              <a:t> (modificables y no modificables): escala </a:t>
            </a:r>
            <a:r>
              <a:rPr lang="es-ES" i="1" dirty="0"/>
              <a:t>FRAX</a:t>
            </a:r>
            <a:r>
              <a:rPr lang="es-ES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Comorbilidades.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Tratamientos concomitantes.  </a:t>
            </a:r>
          </a:p>
          <a:p>
            <a:pPr lvl="1"/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Exploración física, que debe incluir: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Peso, talla e índice de masa corporal (IMC).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Movilidad de espalda y deformidades.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Disminución de la talla (˃3 cm/año).</a:t>
            </a:r>
          </a:p>
          <a:p>
            <a:pPr lvl="1"/>
            <a:r>
              <a:rPr lang="es-ES" sz="1600" dirty="0"/>
              <a:t>	</a:t>
            </a:r>
          </a:p>
          <a:p>
            <a:r>
              <a:rPr lang="es-ES" b="1" dirty="0">
                <a:ln w="12700" cmpd="sng">
                  <a:solidFill>
                    <a:srgbClr val="EF3340"/>
                  </a:solidFill>
                  <a:prstDash val="solid"/>
                </a:ln>
                <a:solidFill>
                  <a:srgbClr val="FFC5C5"/>
                </a:solidFill>
              </a:rPr>
              <a:t>PRUEBAS COMPLEMENTARIAS 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Pruebas de laboratorio: diagnóstico diferencial.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Radiografía convencional: diagnóstico de fracturas</a:t>
            </a:r>
          </a:p>
          <a:p>
            <a:r>
              <a:rPr lang="es-ES" dirty="0"/>
              <a:t>                                               ya establecidas.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8000"/>
                </a:solidFill>
              </a:rPr>
              <a:t>Densitometría ósea</a:t>
            </a:r>
            <a:r>
              <a:rPr lang="es-ES" dirty="0"/>
              <a:t> (</a:t>
            </a:r>
            <a:r>
              <a:rPr lang="es-ES" i="1" dirty="0"/>
              <a:t>DXA</a:t>
            </a:r>
            <a:r>
              <a:rPr lang="es-ES" dirty="0"/>
              <a:t>): medir la DMO.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0888"/>
            <a:ext cx="248376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6632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Factores de riesgo de fractura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24364"/>
              </p:ext>
            </p:extLst>
          </p:nvPr>
        </p:nvGraphicFramePr>
        <p:xfrm>
          <a:off x="1259632" y="1052736"/>
          <a:ext cx="7488832" cy="5284026"/>
        </p:xfrm>
        <a:graphic>
          <a:graphicData uri="http://schemas.openxmlformats.org/drawingml/2006/table">
            <a:tbl>
              <a:tblPr firstRow="1" firstCol="1" bandRow="1"/>
              <a:tblGrid>
                <a:gridCol w="2398932">
                  <a:extLst>
                    <a:ext uri="{9D8B030D-6E8A-4147-A177-3AD203B41FA5}">
                      <a16:colId xmlns:a16="http://schemas.microsoft.com/office/drawing/2014/main" val="3438097811"/>
                    </a:ext>
                  </a:extLst>
                </a:gridCol>
                <a:gridCol w="5089900">
                  <a:extLst>
                    <a:ext uri="{9D8B030D-6E8A-4147-A177-3AD203B41FA5}">
                      <a16:colId xmlns:a16="http://schemas.microsoft.com/office/drawing/2014/main" val="40263730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Categoría del riesgo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 causal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4681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Factores de riesgo no modificables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Fractura previa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1178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Antecedentes familiares de osteoporosis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990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Menopausia precoz (antes de los 45 años)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2444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Factores de riesgo modificables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IMC &lt; 20 kg/m</a:t>
                      </a:r>
                      <a:r>
                        <a:rPr lang="es-ES" sz="1200" baseline="30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348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Consumo de tabaco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930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Baja DMO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908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Consumo de alcohol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87528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Enfermedades coexistentes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8378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Enfermedades reumáticas inflamatorias (artritis reumatoide, lupus eritematoso sistémico)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576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 inflamatoria intestinal o malabsorción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4135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Pacientes institucionalizados con epilepsia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1632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Infección por VIH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9047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Hiperparatiroidismo primario y otras enfermedades endocrinas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554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 hepática crónica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5050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Enfermedades neurológicas (enf. Alzheimer, enf. Parkinson, esclerosis</a:t>
                      </a:r>
                      <a:r>
                        <a:rPr lang="es-ES" sz="1200" baseline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múltiple e ictus)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3391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 renal crónica de moderada a grave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44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552607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Tratamientos farmacológicos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Antidepresivos a largo plazo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48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Antiepilépticos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463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Inhibidores de la aromatasa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51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Acetato de medroxiprogesterona depot a largo plazo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2815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Agonistas de GnRH (en hombres con cáncer de próstata)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673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Inhibidores de la bomba de protones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226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Glucocorticoides orales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564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Antidiabéticos tiazolidindionas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32829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densidad mineral ósea; </a:t>
                      </a:r>
                      <a:r>
                        <a:rPr lang="es-E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GnRH</a:t>
                      </a: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hormona liberadora de gonadotropina; </a:t>
                      </a:r>
                      <a:r>
                        <a:rPr lang="es-E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IMC</a:t>
                      </a: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índice de masa corporal; </a:t>
                      </a:r>
                      <a:r>
                        <a:rPr lang="es-E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VIH</a:t>
                      </a: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virus de la inmunodeficiencia humana.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80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7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81" y="1855406"/>
            <a:ext cx="887184" cy="343166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6632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Densitometría ósea: medir DMO</a:t>
            </a:r>
            <a:endParaRPr lang="es-ES" altLang="es-ES" sz="2800" b="1" dirty="0">
              <a:solidFill>
                <a:srgbClr val="EF334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4940" y="2068403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Normal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714184" y="2204864"/>
            <a:ext cx="2016224" cy="0"/>
          </a:xfrm>
          <a:prstGeom prst="line">
            <a:avLst/>
          </a:prstGeom>
          <a:ln w="19050" cap="flat" cmpd="sng" algn="ctr">
            <a:solidFill>
              <a:srgbClr val="EF334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714184" y="3933056"/>
            <a:ext cx="2009944" cy="0"/>
          </a:xfrm>
          <a:prstGeom prst="line">
            <a:avLst/>
          </a:prstGeom>
          <a:ln w="19050" cap="flat" cmpd="sng" algn="ctr">
            <a:solidFill>
              <a:srgbClr val="EF334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707904" y="4869160"/>
            <a:ext cx="2016224" cy="0"/>
          </a:xfrm>
          <a:prstGeom prst="line">
            <a:avLst/>
          </a:prstGeom>
          <a:ln w="19050" cap="flat" cmpd="sng" algn="ctr">
            <a:solidFill>
              <a:srgbClr val="EF334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686904" y="2909387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Osteopenia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634811" y="3752466"/>
            <a:ext cx="1195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Osteoporosis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699791" y="4611268"/>
            <a:ext cx="1195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Osteoporosis</a:t>
            </a:r>
          </a:p>
          <a:p>
            <a:r>
              <a:rPr lang="es-ES" sz="1200" dirty="0"/>
              <a:t>  establecida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978230" y="2081480"/>
            <a:ext cx="1161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≥ -1,0 DE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957107" y="3774566"/>
            <a:ext cx="100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EF3340"/>
                </a:solidFill>
              </a:rPr>
              <a:t>≤ -2,5 DE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936230" y="462161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EF3340"/>
                </a:solidFill>
              </a:rPr>
              <a:t>≤ -2,5 DE + 1 o más fracturas por fragilidad</a:t>
            </a:r>
          </a:p>
        </p:txBody>
      </p:sp>
      <p:sp>
        <p:nvSpPr>
          <p:cNvPr id="22" name="Cerrar llave 21"/>
          <p:cNvSpPr/>
          <p:nvPr/>
        </p:nvSpPr>
        <p:spPr>
          <a:xfrm>
            <a:off x="5796137" y="2217831"/>
            <a:ext cx="118270" cy="1710624"/>
          </a:xfrm>
          <a:prstGeom prst="rightBrace">
            <a:avLst>
              <a:gd name="adj1" fmla="val 8333"/>
              <a:gd name="adj2" fmla="val 50504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5945551" y="2928023"/>
            <a:ext cx="2039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≥ -1,0 DE y ≤ -2,5 DE 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3707904" y="3064417"/>
            <a:ext cx="2016224" cy="0"/>
          </a:xfrm>
          <a:prstGeom prst="line">
            <a:avLst/>
          </a:prstGeom>
          <a:ln w="19050" cap="flat" cmpd="sng" algn="ctr">
            <a:solidFill>
              <a:srgbClr val="EF334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2476480" y="1356645"/>
            <a:ext cx="1512168" cy="523220"/>
          </a:xfrm>
          <a:prstGeom prst="rect">
            <a:avLst/>
          </a:prstGeom>
          <a:solidFill>
            <a:srgbClr val="EF3340"/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s-ES" sz="1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Diagnóstico </a:t>
            </a:r>
          </a:p>
          <a:p>
            <a:r>
              <a:rPr lang="es-ES" sz="1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densitométrico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979979" y="1399063"/>
            <a:ext cx="1224136" cy="456343"/>
          </a:xfrm>
          <a:prstGeom prst="rect">
            <a:avLst/>
          </a:prstGeom>
          <a:solidFill>
            <a:srgbClr val="EF3340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es-ES" sz="1400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T-score</a:t>
            </a:r>
          </a:p>
        </p:txBody>
      </p:sp>
    </p:spTree>
    <p:extLst>
      <p:ext uri="{BB962C8B-B14F-4D97-AF65-F5344CB8AC3E}">
        <p14:creationId xmlns:p14="http://schemas.microsoft.com/office/powerpoint/2010/main" val="113753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6632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Indicación de densitometría según factores de riesgo</a:t>
            </a:r>
            <a:endParaRPr lang="es-ES" altLang="es-ES" sz="2800" b="1" dirty="0">
              <a:solidFill>
                <a:srgbClr val="EF334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40430"/>
              </p:ext>
            </p:extLst>
          </p:nvPr>
        </p:nvGraphicFramePr>
        <p:xfrm>
          <a:off x="1367644" y="1484784"/>
          <a:ext cx="7488832" cy="4446198"/>
        </p:xfrm>
        <a:graphic>
          <a:graphicData uri="http://schemas.openxmlformats.org/drawingml/2006/table">
            <a:tbl>
              <a:tblPr firstRow="1" firstCol="1" bandRow="1"/>
              <a:tblGrid>
                <a:gridCol w="3744416">
                  <a:extLst>
                    <a:ext uri="{9D8B030D-6E8A-4147-A177-3AD203B41FA5}">
                      <a16:colId xmlns:a16="http://schemas.microsoft.com/office/drawing/2014/main" val="253706949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239683966"/>
                    </a:ext>
                  </a:extLst>
                </a:gridCol>
              </a:tblGrid>
              <a:tr h="228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Riesgo elevado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 anchor="ctr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Riesgo moderado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 anchor="ctr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97392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Edad &gt;70-80 años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Sexo mujer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574319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IMC &lt; 20-25 kg/m</a:t>
                      </a:r>
                      <a:r>
                        <a:rPr lang="es-E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 bajo peso corporal &lt; 40 kg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Consumo de tabaco ( sólo fumadores activos)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61533"/>
                  </a:ext>
                </a:extLst>
              </a:tr>
              <a:tr h="373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Pérdida de peso &gt;10% del peso habitual de joven o de adulto o pérdida de peso en los últimos años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Baja o nula exposición solar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5851"/>
                  </a:ext>
                </a:extLst>
              </a:tr>
              <a:tr h="373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Inactividad física: no realizar actividades físicas de forma regular como caminar, subir escaleras, llevar peso, realizar tareas domésticas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Antecedentes familiares de fractura osteoporótica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85325"/>
                  </a:ext>
                </a:extLst>
              </a:tr>
              <a:tr h="373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Corticoesteroides (excepto inhalados o tópicos)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Menopausia iatrogénica (producida por ooforectomía bilateral, radioterapia, quimioterapia o bloqueo hormonal)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47920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Tratamiento con anticonvulsivantes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Menopausia precoz (antes de los 45 años)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47819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Hiperparatiroidismo primario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Período fértil &lt; 30 años.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54661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 mellitus tipo 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Menarquia tardía (&gt;15 años)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43969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Anorexia nerviosa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lactancia natural.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583291"/>
                  </a:ext>
                </a:extLst>
              </a:tr>
              <a:tr h="20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Gastrectomía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Ingesta cálcica &lt; 500-800 mg/día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41668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Anemia perniciosa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Hiperparatiroidismo (no especificado) o Hipertiroidismo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759906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Fractura previa osteoporótica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 mellitus (tipo 2 o no especificada)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68985"/>
                  </a:ext>
                </a:extLst>
              </a:tr>
              <a:tr h="1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Artritis reumatoide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354186"/>
                  </a:ext>
                </a:extLst>
              </a:tr>
              <a:tr h="55984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Indicación de DXA: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 factores de riesgo elevado, 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1 factor de riesgo elevado y 2 de riesgo moderado, o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4 factores de riesgo moderado.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62" marR="67262" marT="0" marB="0">
                    <a:lnL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F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7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33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88640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Fármacos antiosteoporóticos</a:t>
            </a:r>
            <a:endParaRPr lang="es-ES" altLang="es-ES" sz="2800" b="1" dirty="0">
              <a:solidFill>
                <a:srgbClr val="EF334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90991742"/>
              </p:ext>
            </p:extLst>
          </p:nvPr>
        </p:nvGraphicFramePr>
        <p:xfrm>
          <a:off x="1259632" y="1700808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04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6632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Eficacia de los fármacos para reducir las fracturas</a:t>
            </a:r>
            <a:endParaRPr lang="es-ES" altLang="es-ES" sz="2800" b="1" dirty="0">
              <a:solidFill>
                <a:srgbClr val="EF334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20" y="4380214"/>
            <a:ext cx="7860872" cy="24331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3" y="1340768"/>
            <a:ext cx="8073142" cy="28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8901"/>
      </p:ext>
    </p:extLst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10CDCF99-C9AD-4DAE-9F44-D542F4A4A48F}" vid="{1F5CE1C3-3D51-41F8-A276-CB72790A15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2021</Template>
  <TotalTime>10644</TotalTime>
  <Words>1219</Words>
  <Application>Microsoft Office PowerPoint</Application>
  <PresentationFormat>Presentación en pantalla (4:3)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Baskerville Old Face</vt:lpstr>
      <vt:lpstr>Calibri</vt:lpstr>
      <vt:lpstr>Courier New</vt:lpstr>
      <vt:lpstr>Times New Roman</vt:lpstr>
      <vt:lpstr>Wingdings</vt:lpstr>
      <vt:lpstr>BTA2p0_Plantilla</vt:lpstr>
      <vt:lpstr>Osteoporosis: actualización  BTA 2.0   2022; (01)  </vt:lpstr>
      <vt:lpstr>Presentación de PowerPoint</vt:lpstr>
      <vt:lpstr>Envejecimiento óseo: diferencias</vt:lpstr>
      <vt:lpstr>Diagnóstico</vt:lpstr>
      <vt:lpstr>Factores de riesgo de fractura </vt:lpstr>
      <vt:lpstr>Densitometría ósea: medir DMO</vt:lpstr>
      <vt:lpstr>Indicación de densitometría según factores de riesgo</vt:lpstr>
      <vt:lpstr>Fármacos antiosteoporóticos</vt:lpstr>
      <vt:lpstr>Eficacia de los fármacos para reducir las fracturas</vt:lpstr>
      <vt:lpstr>Algoritmo:  tratamiento de la osteoporosis </vt:lpstr>
      <vt:lpstr>Bifosfonatos: duración de tratamiento y periodo de descanso 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Polimedicación y deprescripción: recomendaciones prácticas  BTA 2.0   2021; (01)</dc:title>
  <dc:creator>CADIME</dc:creator>
  <cp:lastModifiedBy>CADIME</cp:lastModifiedBy>
  <cp:revision>136</cp:revision>
  <dcterms:created xsi:type="dcterms:W3CDTF">2021-08-24T11:27:30Z</dcterms:created>
  <dcterms:modified xsi:type="dcterms:W3CDTF">2023-02-09T14:15:00Z</dcterms:modified>
</cp:coreProperties>
</file>