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78" r:id="rId5"/>
    <p:sldId id="276" r:id="rId6"/>
    <p:sldId id="261" r:id="rId7"/>
    <p:sldId id="270" r:id="rId8"/>
    <p:sldId id="265" r:id="rId9"/>
    <p:sldId id="271" r:id="rId10"/>
    <p:sldId id="267" r:id="rId11"/>
    <p:sldId id="272" r:id="rId12"/>
    <p:sldId id="268" r:id="rId13"/>
    <p:sldId id="269" r:id="rId14"/>
    <p:sldId id="275" r:id="rId15"/>
    <p:sldId id="274" r:id="rId16"/>
    <p:sldId id="266" r:id="rId17"/>
    <p:sldId id="262" r:id="rId18"/>
    <p:sldId id="263" r:id="rId19"/>
    <p:sldId id="264" r:id="rId20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997"/>
    <a:srgbClr val="FF3300"/>
    <a:srgbClr val="1D42E1"/>
    <a:srgbClr val="0000FF"/>
    <a:srgbClr val="DAEFC3"/>
    <a:srgbClr val="C2E49C"/>
    <a:srgbClr val="00421E"/>
    <a:srgbClr val="006C31"/>
    <a:srgbClr val="DFF1CB"/>
    <a:srgbClr val="FEE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32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367005" cy="6858000"/>
            <a:chOff x="0" y="0"/>
            <a:chExt cx="663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mtClean="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555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 smtClean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 smtClean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" y="5902424"/>
            <a:ext cx="983470" cy="736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ime.es/es/boletines_publicados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ima.aemps.es/cima/dochtml/ft/72752/FT_72752.html" TargetMode="External"/><Relationship Id="rId13" Type="http://schemas.openxmlformats.org/officeDocument/2006/relationships/hyperlink" Target="https://cima.aemps.es/cima/dochtml/ft/70934/FT_70934.html" TargetMode="External"/><Relationship Id="rId3" Type="http://schemas.openxmlformats.org/officeDocument/2006/relationships/hyperlink" Target="https://cima.aemps.es/cima/dochtml/ft/00129001/FT_00129001.html" TargetMode="External"/><Relationship Id="rId7" Type="http://schemas.openxmlformats.org/officeDocument/2006/relationships/hyperlink" Target="https://cima.aemps.es/cima/dochtml/ft/77776/FT_77776.html" TargetMode="External"/><Relationship Id="rId12" Type="http://schemas.openxmlformats.org/officeDocument/2006/relationships/hyperlink" Target="https://cima.aemps.es/cima/dochtml/ft/77144/FT_77144.html" TargetMode="External"/><Relationship Id="rId17" Type="http://schemas.openxmlformats.org/officeDocument/2006/relationships/hyperlink" Target="https://cima.aemps.es/cima/dochtml/ft/58154/FT_58154.html" TargetMode="External"/><Relationship Id="rId2" Type="http://schemas.openxmlformats.org/officeDocument/2006/relationships/hyperlink" Target="https://cima.aemps.es/cima/dochtml/ft/24408/FT_24408.html" TargetMode="External"/><Relationship Id="rId16" Type="http://schemas.openxmlformats.org/officeDocument/2006/relationships/hyperlink" Target="https://cima.aemps.es/cima/dochtml/ft/83406/FT_8340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ma.aemps.es/cima/dochtml/ft/60651/FT_60651.html" TargetMode="External"/><Relationship Id="rId11" Type="http://schemas.openxmlformats.org/officeDocument/2006/relationships/hyperlink" Target="https://cima.aemps.es/cima/dochtml/ft/71405/FT_71405.html" TargetMode="External"/><Relationship Id="rId5" Type="http://schemas.openxmlformats.org/officeDocument/2006/relationships/hyperlink" Target="https://cima.aemps.es/cima/dochtml/ft/79856/FT_79856.html" TargetMode="External"/><Relationship Id="rId15" Type="http://schemas.openxmlformats.org/officeDocument/2006/relationships/hyperlink" Target="https://cima.aemps.es/cima/dochtml/ft/83283/FT_83283.html" TargetMode="External"/><Relationship Id="rId10" Type="http://schemas.openxmlformats.org/officeDocument/2006/relationships/hyperlink" Target="https://cima.aemps.es/cima/dochtml/ft/62010/FT_62010.html" TargetMode="External"/><Relationship Id="rId4" Type="http://schemas.openxmlformats.org/officeDocument/2006/relationships/hyperlink" Target="https://cima.aemps.es/cima/dochtml/ft/80098/FT_80098.html" TargetMode="External"/><Relationship Id="rId9" Type="http://schemas.openxmlformats.org/officeDocument/2006/relationships/hyperlink" Target="https://cima.aemps.es/cima/dochtml/ft/61225/FT_61225.html" TargetMode="External"/><Relationship Id="rId14" Type="http://schemas.openxmlformats.org/officeDocument/2006/relationships/hyperlink" Target="https://cima.aemps.es/cima/dochtml/ft/80888/FT_80888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ima.aemps.es/cima/dochtml/ft/106340004/FT_106340004.html" TargetMode="External"/><Relationship Id="rId13" Type="http://schemas.openxmlformats.org/officeDocument/2006/relationships/hyperlink" Target="https://cima.aemps.es/cima/dochtml/ft/08482001/FT_08482001.html" TargetMode="External"/><Relationship Id="rId18" Type="http://schemas.openxmlformats.org/officeDocument/2006/relationships/hyperlink" Target="https://cima.aemps.es/cima/dochtml/ft/77780/FT_77780.html" TargetMode="External"/><Relationship Id="rId3" Type="http://schemas.openxmlformats.org/officeDocument/2006/relationships/hyperlink" Target="https://cima.aemps.es/cima/dochtml/ft/83560/FT_83560.html" TargetMode="External"/><Relationship Id="rId21" Type="http://schemas.openxmlformats.org/officeDocument/2006/relationships/hyperlink" Target="https://cima.aemps.es/cima/dochtml/ft/78599/FT_78599.html" TargetMode="External"/><Relationship Id="rId7" Type="http://schemas.openxmlformats.org/officeDocument/2006/relationships/hyperlink" Target="https://cima.aemps.es/cima/dochtml/ft/74792/FT_74792.html" TargetMode="External"/><Relationship Id="rId12" Type="http://schemas.openxmlformats.org/officeDocument/2006/relationships/hyperlink" Target="https://cima.aemps.es/cima/dochtml/ft/80037/FT_80037.html" TargetMode="External"/><Relationship Id="rId17" Type="http://schemas.openxmlformats.org/officeDocument/2006/relationships/hyperlink" Target="https://cima.aemps.es/cima/dochtml/ft/79101/FT_79101.html" TargetMode="External"/><Relationship Id="rId25" Type="http://schemas.openxmlformats.org/officeDocument/2006/relationships/hyperlink" Target="https://cima.aemps.es/cima/dochtml/ft/114933001/FT_114933001.html" TargetMode="External"/><Relationship Id="rId2" Type="http://schemas.openxmlformats.org/officeDocument/2006/relationships/hyperlink" Target="https://cima.aemps.es/cima/dochtml/ft/76208/FT_76208.html" TargetMode="External"/><Relationship Id="rId16" Type="http://schemas.openxmlformats.org/officeDocument/2006/relationships/hyperlink" Target="https://cima.aemps.es/cima/dochtml/ft/74610/FT_74610.html" TargetMode="External"/><Relationship Id="rId20" Type="http://schemas.openxmlformats.org/officeDocument/2006/relationships/hyperlink" Target="https://cima.aemps.es/cima/dochtml/ft/74906/FT_7490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ma.aemps.es/cima/dochtml/ft/78435/FT_78435.html" TargetMode="External"/><Relationship Id="rId11" Type="http://schemas.openxmlformats.org/officeDocument/2006/relationships/hyperlink" Target="https://cima.aemps.es/cima/dochtml/ft/82256/FT_82256.html" TargetMode="External"/><Relationship Id="rId24" Type="http://schemas.openxmlformats.org/officeDocument/2006/relationships/hyperlink" Target="https://cima.aemps.es/cima/dochtml/ft/67438/FT_67438.html" TargetMode="External"/><Relationship Id="rId5" Type="http://schemas.openxmlformats.org/officeDocument/2006/relationships/hyperlink" Target="https://cima.aemps.es/cima/dochtml/ft/64187/FT_64187.html" TargetMode="External"/><Relationship Id="rId15" Type="http://schemas.openxmlformats.org/officeDocument/2006/relationships/hyperlink" Target="https://cima.aemps.es/cima/dochtml/ft/79544/FT_79544.html" TargetMode="External"/><Relationship Id="rId23" Type="http://schemas.openxmlformats.org/officeDocument/2006/relationships/hyperlink" Target="https://cima.aemps.es/cima/dochtml/ft/77386/FT_77386.html" TargetMode="External"/><Relationship Id="rId10" Type="http://schemas.openxmlformats.org/officeDocument/2006/relationships/hyperlink" Target="https://cima.aemps.es/cima/dochtml/ft/06338001/FT_06338001.html" TargetMode="External"/><Relationship Id="rId19" Type="http://schemas.openxmlformats.org/officeDocument/2006/relationships/hyperlink" Target="https://cima.aemps.es/cima/dochtml/ft/82086/FT_82086.html" TargetMode="External"/><Relationship Id="rId4" Type="http://schemas.openxmlformats.org/officeDocument/2006/relationships/hyperlink" Target="https://cima.aemps.es/cima/dochtml/ft/79542/FT_79542.html" TargetMode="External"/><Relationship Id="rId9" Type="http://schemas.openxmlformats.org/officeDocument/2006/relationships/hyperlink" Target="https://cima.aemps.es/cima/dochtml/ft/06340001/FT_06340001.html" TargetMode="External"/><Relationship Id="rId14" Type="http://schemas.openxmlformats.org/officeDocument/2006/relationships/hyperlink" Target="https://cima.aemps.es/cima/dochtml/ft/83389/FT_83389.html" TargetMode="External"/><Relationship Id="rId22" Type="http://schemas.openxmlformats.org/officeDocument/2006/relationships/hyperlink" Target="https://cima.aemps.es/cima/dochtml/ft/74690/FT_74690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i.nih.gov/learn-about-eye-health/en-espanol/el-glaucoma" TargetMode="External"/><Relationship Id="rId2" Type="http://schemas.openxmlformats.org/officeDocument/2006/relationships/hyperlink" Target="https://www.sign.ac.uk/media/1173/pat14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skadi.eus/contenidos/informacion/ibotika_fitxak/eu_def/adjuntos/ibotika_15_KOLIRIOAK.pdf" TargetMode="External"/><Relationship Id="rId4" Type="http://schemas.openxmlformats.org/officeDocument/2006/relationships/hyperlink" Target="https://www.uptodate.com/contents/es-419/open-angle-glaucoma-the-basic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guiasalud.es/gpc/glaucoma-angulo-abierto/" TargetMode="External"/><Relationship Id="rId2" Type="http://schemas.openxmlformats.org/officeDocument/2006/relationships/hyperlink" Target="https://www.aao.org/preferred-practice-pattern/primary-open-angle-glaucoma-pp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7391108/" TargetMode="External"/><Relationship Id="rId4" Type="http://schemas.openxmlformats.org/officeDocument/2006/relationships/hyperlink" Target="https://bjo.bmj.com/content/101/6/130.lo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cima.aemps.es/cima/dochtml/ft/75717/FT_75717.html" TargetMode="External"/><Relationship Id="rId18" Type="http://schemas.openxmlformats.org/officeDocument/2006/relationships/hyperlink" Target="https://cima.aemps.es/cima/dochtml/ft/79302/FT_79302.html" TargetMode="External"/><Relationship Id="rId26" Type="http://schemas.openxmlformats.org/officeDocument/2006/relationships/hyperlink" Target="https://cima.aemps.es/cima/dochtml/ft/55236/FT_55236.html" TargetMode="External"/><Relationship Id="rId3" Type="http://schemas.openxmlformats.org/officeDocument/2006/relationships/hyperlink" Target="https://cima.aemps.es/cima/dochtml/ft/73959/FT_73959.html" TargetMode="External"/><Relationship Id="rId21" Type="http://schemas.openxmlformats.org/officeDocument/2006/relationships/hyperlink" Target="https://cima.aemps.es/cima/dochtml/ft/82673/FT_82673.html" TargetMode="External"/><Relationship Id="rId7" Type="http://schemas.openxmlformats.org/officeDocument/2006/relationships/hyperlink" Target="https://cima.aemps.es/cima/dochtml/ft/71098/FT_71098.html" TargetMode="External"/><Relationship Id="rId12" Type="http://schemas.openxmlformats.org/officeDocument/2006/relationships/hyperlink" Target="https://cima.aemps.es/cima/dochtml/ft/75539/FT_75539.html" TargetMode="External"/><Relationship Id="rId17" Type="http://schemas.openxmlformats.org/officeDocument/2006/relationships/hyperlink" Target="https://cima.aemps.es/cima/dochtml/ft/01199001/FT_01199001.html" TargetMode="External"/><Relationship Id="rId25" Type="http://schemas.openxmlformats.org/officeDocument/2006/relationships/hyperlink" Target="https://cima.aemps.es/cima/dochtml/ft/55808/FT_55808.html" TargetMode="External"/><Relationship Id="rId33" Type="http://schemas.openxmlformats.org/officeDocument/2006/relationships/hyperlink" Target="https://cima.aemps.es/cima/dochtml/ft/59039/FT_59039.html" TargetMode="External"/><Relationship Id="rId2" Type="http://schemas.openxmlformats.org/officeDocument/2006/relationships/hyperlink" Target="https://cima.aemps.es/cima/dochtml/ft/72964/FT_72964.html" TargetMode="External"/><Relationship Id="rId16" Type="http://schemas.openxmlformats.org/officeDocument/2006/relationships/hyperlink" Target="https://cima.aemps.es/cima/dochtml/ft/82267/FT_82267.html" TargetMode="External"/><Relationship Id="rId20" Type="http://schemas.openxmlformats.org/officeDocument/2006/relationships/hyperlink" Target="https://cima.aemps.es/cima/dochtml/ft/81831/FT_81831.html" TargetMode="External"/><Relationship Id="rId29" Type="http://schemas.openxmlformats.org/officeDocument/2006/relationships/hyperlink" Target="https://cima.aemps.es/cima/dochtml/ft/61015/FT_6101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ma.aemps.es/cima/dochtml/ft/61756/FT_61756.html" TargetMode="External"/><Relationship Id="rId11" Type="http://schemas.openxmlformats.org/officeDocument/2006/relationships/hyperlink" Target="https://cima.aemps.es/cima/dochtml/ft/71101/FT_71101.html" TargetMode="External"/><Relationship Id="rId24" Type="http://schemas.openxmlformats.org/officeDocument/2006/relationships/hyperlink" Target="https://cima.aemps.es/cima/dochtml/ft/70063/FT_70063.html" TargetMode="External"/><Relationship Id="rId32" Type="http://schemas.openxmlformats.org/officeDocument/2006/relationships/hyperlink" Target="https://cima.aemps.es/cima/dochtml/ft/71070/FT_71070.html" TargetMode="External"/><Relationship Id="rId5" Type="http://schemas.openxmlformats.org/officeDocument/2006/relationships/hyperlink" Target="https://cima.aemps.es/cima/dochtml/ft/76616/FT_76616.html" TargetMode="External"/><Relationship Id="rId15" Type="http://schemas.openxmlformats.org/officeDocument/2006/relationships/hyperlink" Target="https://cima.aemps.es/cima/dochtml/ft/102205006/FT_102205006.html" TargetMode="External"/><Relationship Id="rId23" Type="http://schemas.openxmlformats.org/officeDocument/2006/relationships/hyperlink" Target="https://cima.aemps.es/cima/dochtml/ft/79134/FT_79134.html" TargetMode="External"/><Relationship Id="rId28" Type="http://schemas.openxmlformats.org/officeDocument/2006/relationships/hyperlink" Target="https://cima.aemps.es/cima/dochtml/ft/56375/FT_56375.html" TargetMode="External"/><Relationship Id="rId10" Type="http://schemas.openxmlformats.org/officeDocument/2006/relationships/hyperlink" Target="https://cima.aemps.es/cima/dochtml/ft/74843/FT_74843.html" TargetMode="External"/><Relationship Id="rId19" Type="http://schemas.openxmlformats.org/officeDocument/2006/relationships/hyperlink" Target="https://cima.aemps.es/cima/dochtml/ft/79133/FT_79133.html" TargetMode="External"/><Relationship Id="rId31" Type="http://schemas.openxmlformats.org/officeDocument/2006/relationships/hyperlink" Target="https://cima.aemps.es/cima/dochtml/ft/66366/FT_66366.html" TargetMode="External"/><Relationship Id="rId4" Type="http://schemas.openxmlformats.org/officeDocument/2006/relationships/hyperlink" Target="https://cima.aemps.es/cima/dochtml/ft/71103/FT_71103.html" TargetMode="External"/><Relationship Id="rId9" Type="http://schemas.openxmlformats.org/officeDocument/2006/relationships/hyperlink" Target="https://cima.aemps.es/cima/dochtml/ft/71102/FT_71102.html" TargetMode="External"/><Relationship Id="rId14" Type="http://schemas.openxmlformats.org/officeDocument/2006/relationships/hyperlink" Target="https://cima.aemps.es/cima/dochtml/ft/02205003/FT_02205003.html" TargetMode="External"/><Relationship Id="rId22" Type="http://schemas.openxmlformats.org/officeDocument/2006/relationships/hyperlink" Target="https://cima.aemps.es/cima/dochtml/ft/79222/FT_79222.html" TargetMode="External"/><Relationship Id="rId27" Type="http://schemas.openxmlformats.org/officeDocument/2006/relationships/hyperlink" Target="https://cima.aemps.es/cima/dochtml/ft/65150/FT_65150.html" TargetMode="External"/><Relationship Id="rId30" Type="http://schemas.openxmlformats.org/officeDocument/2006/relationships/hyperlink" Target="https://cima.aemps.es/cima/dochtml/ft/66383/FT_66383.html" TargetMode="External"/><Relationship Id="rId8" Type="http://schemas.openxmlformats.org/officeDocument/2006/relationships/hyperlink" Target="https://cima.aemps.es/cima/dochtml/ft/75082/FT_7508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042988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 dirty="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827584" y="1099261"/>
            <a:ext cx="5616624" cy="339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Tratamiento farmacológico </a:t>
            </a:r>
            <a:br>
              <a:rPr lang="es-ES" sz="36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del </a:t>
            </a:r>
            <a:r>
              <a:rPr lang="es-ES" sz="36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glaucoma de ángulo abierto: actualización </a:t>
            </a:r>
            <a:r>
              <a:rPr lang="es-ES" altLang="es-ES" sz="4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4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4400" dirty="0" smtClean="0">
                <a:solidFill>
                  <a:srgbClr val="CC0000"/>
                </a:solidFill>
                <a:cs typeface="Arial" panose="020B0604020202020204" pitchFamily="34" charset="0"/>
              </a:rPr>
              <a:t> </a:t>
            </a:r>
            <a:r>
              <a:rPr lang="es-ES" altLang="es-ES" sz="36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BTA 2.0   </a:t>
            </a:r>
            <a:r>
              <a:rPr lang="es-ES" altLang="es-ES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2021; </a:t>
            </a:r>
            <a:r>
              <a:rPr lang="es-ES" altLang="es-ES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(3</a:t>
            </a:r>
            <a:r>
              <a:rPr lang="es-ES" altLang="es-ES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es-ES" altLang="es-ES" sz="3600" dirty="0" smtClean="0"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053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6498799" y="1354790"/>
            <a:ext cx="2233612" cy="26955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27379"/>
            <a:ext cx="2181545" cy="2366927"/>
          </a:xfrm>
          <a:prstGeom prst="rect">
            <a:avLst/>
          </a:prstGeom>
          <a:ln w="15875">
            <a:solidFill>
              <a:schemeClr val="tx1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8620"/>
            <a:ext cx="8098260" cy="1080120"/>
          </a:xfrm>
        </p:spPr>
        <p:txBody>
          <a:bodyPr/>
          <a:lstStyle/>
          <a:p>
            <a:r>
              <a:rPr lang="es-E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Fármacos </a:t>
            </a:r>
            <a:r>
              <a:rPr lang="es-ES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segunda línea </a:t>
            </a:r>
            <a:r>
              <a:rPr lang="es-ES" sz="3600" b="1" dirty="0">
                <a:solidFill>
                  <a:srgbClr val="9E126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ES" sz="3600" b="1" dirty="0">
                <a:solidFill>
                  <a:srgbClr val="9E126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sz="3600" dirty="0">
              <a:solidFill>
                <a:srgbClr val="9E12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7584" y="836712"/>
            <a:ext cx="7704856" cy="792088"/>
          </a:xfrm>
          <a:solidFill>
            <a:srgbClr val="FFF5D5"/>
          </a:solidFill>
        </p:spPr>
        <p:txBody>
          <a:bodyPr/>
          <a:lstStyle/>
          <a:p>
            <a:pPr algn="just" ea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Consiguen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reducciones menores de PIO y presentan importantes efectos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adversos.</a:t>
            </a:r>
          </a:p>
          <a:p>
            <a:pPr algn="just" ea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Suelen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utilizarse en combinación con los de primera elección y con menos frecuencia como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alternativa.</a:t>
            </a:r>
          </a:p>
          <a:p>
            <a:pPr algn="just" ea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971600" y="1772816"/>
            <a:ext cx="7992888" cy="49685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9E7800"/>
              </a:buClr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rgbClr val="9E7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Inhibidores de </a:t>
            </a:r>
            <a:r>
              <a:rPr lang="es-ES" sz="1600" b="1" dirty="0" err="1" smtClean="0">
                <a:solidFill>
                  <a:srgbClr val="9E7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anhidrasa</a:t>
            </a:r>
            <a:r>
              <a:rPr lang="es-ES" sz="1600" b="1" dirty="0" smtClean="0">
                <a:solidFill>
                  <a:srgbClr val="9E7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carbónica</a:t>
            </a:r>
            <a:r>
              <a:rPr lang="es-ES" sz="1400" b="1" dirty="0" smtClean="0">
                <a:solidFill>
                  <a:srgbClr val="9E7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acetazolamida</a:t>
            </a:r>
            <a:r>
              <a:rPr lang="es-E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dorzolamida</a:t>
            </a:r>
            <a:r>
              <a:rPr lang="es-E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brinzolamida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895350" indent="-357188" algn="just" ea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Reducen la producción del humor acuoso. </a:t>
            </a:r>
          </a:p>
          <a:p>
            <a:pPr marL="895350" indent="-357188" algn="just" ea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Acetazolamida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Edemox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®, comprimidos 250 mg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comercializado sólo para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uso sistémico por vía oral. Es muy potente pero al presentar muchos efectos adversos se utiliza solo para casos especiales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39750" indent="-357188" algn="just" ea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s-ES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rgbClr val="9840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Simpaticomiméticos</a:t>
            </a:r>
            <a:r>
              <a:rPr lang="es-ES" sz="1400" b="1" dirty="0" smtClean="0">
                <a:solidFill>
                  <a:srgbClr val="CA563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(agonistas alfa-2 adrenérgicos): </a:t>
            </a:r>
            <a:r>
              <a:rPr lang="es-E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brimonidina</a:t>
            </a:r>
            <a:r>
              <a:rPr lang="es-E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5350" algn="just" ea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Disminuyen la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producción y aumentan el flujo de salida </a:t>
            </a:r>
            <a:r>
              <a:rPr lang="es-E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uveoescleral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humor acuoso.</a:t>
            </a:r>
          </a:p>
          <a:p>
            <a:pPr marL="895350" algn="just" ea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Brimonidina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algunos estudios han mostrado cierto efecto </a:t>
            </a:r>
            <a:r>
              <a:rPr lang="es-E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neuroprotector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relentizando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daño del nervio óptico y la pérdida del campo visual; no obstante, es necesaria la confirmación de estos resultados.</a:t>
            </a:r>
          </a:p>
          <a:p>
            <a:pPr marL="0" indent="0" algn="just" ea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s-E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600" b="1" dirty="0" err="1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Parasimpáticomiméticos</a:t>
            </a:r>
            <a:r>
              <a:rPr lang="es-ES" sz="1400" b="1" dirty="0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acetilcolina y pilocarpina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895350" algn="just" ea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Aumentan el drenaje trabecular del humor acuoso. </a:t>
            </a:r>
          </a:p>
          <a:p>
            <a:pPr marL="895350" algn="just" ea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tan eficaces como los betabloqueantes pero con más efectos secundarios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oculares.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95350" algn="just" ea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Acetilcolina: uso hospitalario.</a:t>
            </a:r>
          </a:p>
          <a:p>
            <a:pPr marL="895350" algn="just" ea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Pilocarpina: se asocia con una elevada incidencia de efectos adversos, y se administra de 3 a 4 veces al día, por lo que resulta poco utilizada.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86700" cy="720080"/>
          </a:xfrm>
        </p:spPr>
        <p:txBody>
          <a:bodyPr/>
          <a:lstStyle/>
          <a:p>
            <a:pPr algn="l"/>
            <a:r>
              <a:rPr lang="es-ES_tradnl" sz="2800" b="1" dirty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Medicamentos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segunda línea </a:t>
            </a:r>
            <a:r>
              <a:rPr lang="es-ES_tradnl" sz="2800" b="1" dirty="0" smtClean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disponibles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23398"/>
              </p:ext>
            </p:extLst>
          </p:nvPr>
        </p:nvGraphicFramePr>
        <p:xfrm>
          <a:off x="1115615" y="908722"/>
          <a:ext cx="7560841" cy="5741997"/>
        </p:xfrm>
        <a:graphic>
          <a:graphicData uri="http://schemas.openxmlformats.org/drawingml/2006/table">
            <a:tbl>
              <a:tblPr firstRow="1" firstCol="1" bandRow="1"/>
              <a:tblGrid>
                <a:gridCol w="872405">
                  <a:extLst>
                    <a:ext uri="{9D8B030D-6E8A-4147-A177-3AD203B41FA5}">
                      <a16:colId xmlns:a16="http://schemas.microsoft.com/office/drawing/2014/main" val="4192944304"/>
                    </a:ext>
                  </a:extLst>
                </a:gridCol>
                <a:gridCol w="3141470">
                  <a:extLst>
                    <a:ext uri="{9D8B030D-6E8A-4147-A177-3AD203B41FA5}">
                      <a16:colId xmlns:a16="http://schemas.microsoft.com/office/drawing/2014/main" val="3194282163"/>
                    </a:ext>
                  </a:extLst>
                </a:gridCol>
                <a:gridCol w="2272686">
                  <a:extLst>
                    <a:ext uri="{9D8B030D-6E8A-4147-A177-3AD203B41FA5}">
                      <a16:colId xmlns:a16="http://schemas.microsoft.com/office/drawing/2014/main" val="361293886"/>
                    </a:ext>
                  </a:extLst>
                </a:gridCol>
                <a:gridCol w="1274280">
                  <a:extLst>
                    <a:ext uri="{9D8B030D-6E8A-4147-A177-3AD203B41FA5}">
                      <a16:colId xmlns:a16="http://schemas.microsoft.com/office/drawing/2014/main" val="3253690294"/>
                    </a:ext>
                  </a:extLst>
                </a:gridCol>
              </a:tblGrid>
              <a:tr h="2954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MEDICAMENTO (*)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PRINCIPIO ACTIVO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654706"/>
                  </a:ext>
                </a:extLst>
              </a:tr>
              <a:tr h="353705">
                <a:tc rowSpan="20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MONOTERAPIA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INHIBIDORES DE ANHIDRASA CARBÓNICA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78100"/>
                  </a:ext>
                </a:extLst>
              </a:tr>
              <a:tr h="2169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Edemox 250 mg comprimidos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Administración oral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Acetazolamida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815065"/>
                  </a:ext>
                </a:extLst>
              </a:tr>
              <a:tr h="383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Azopt 10 mg/ml 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Colirio en suspensión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</a:t>
                      </a:r>
                      <a:r>
                        <a:rPr lang="es-ES" sz="1000" b="1" i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benzalconio</a:t>
                      </a: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Brinzolamida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40731"/>
                  </a:ext>
                </a:extLst>
              </a:tr>
              <a:tr h="3364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Brinzolamida Cinfa 10 mg/ml 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Colirio en suspensión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Brinzolamida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592494"/>
                  </a:ext>
                </a:extLst>
              </a:tr>
              <a:tr h="3345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Brinzolamida</a:t>
                      </a:r>
                      <a:r>
                        <a:rPr lang="es-ES" sz="10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 </a:t>
                      </a:r>
                      <a:r>
                        <a:rPr lang="es-ES" sz="10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Stada</a:t>
                      </a:r>
                      <a:r>
                        <a:rPr lang="es-ES" sz="10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 10 mg/ml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Colirio en suspensión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</a:t>
                      </a:r>
                      <a:r>
                        <a:rPr lang="es-ES" sz="1000" b="1" i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benzalconio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Brinzolamida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24362"/>
                  </a:ext>
                </a:extLst>
              </a:tr>
              <a:tr h="2122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6"/>
                        </a:rPr>
                        <a:t>Trusopt 20 mg/ml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71615"/>
                  </a:ext>
                </a:extLst>
              </a:tr>
              <a:tr h="21536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7"/>
                        </a:rPr>
                        <a:t>Arzolan 20 mg/ml</a:t>
                      </a:r>
                      <a:r>
                        <a:rPr lang="es-ES" sz="1000" b="1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90856"/>
                  </a:ext>
                </a:extLst>
              </a:tr>
              <a:tr h="2185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8"/>
                        </a:rPr>
                        <a:t>Dorzolamida Aristo 20 mg/ml</a:t>
                      </a:r>
                      <a:r>
                        <a:rPr lang="es-ES" sz="100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24071"/>
                  </a:ext>
                </a:extLst>
              </a:tr>
              <a:tr h="3301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SIMPATICOMIMÉTICOS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F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828489"/>
                  </a:ext>
                </a:extLst>
              </a:tr>
              <a:tr h="22479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9"/>
                        </a:rPr>
                        <a:t>Iopimax (10 y 5 mg/ml)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Uso hospitalario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Apraclonidina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338798"/>
                  </a:ext>
                </a:extLst>
              </a:tr>
              <a:tr h="2169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Alphagan</a:t>
                      </a:r>
                      <a:r>
                        <a:rPr lang="es-ES" sz="1000" b="1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 </a:t>
                      </a: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2 mg/ml</a:t>
                      </a:r>
                      <a:r>
                        <a:rPr lang="es-ES" sz="1000" b="1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Brimonidina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21365"/>
                  </a:ext>
                </a:extLst>
              </a:tr>
              <a:tr h="2208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Brimonidina Cinfa 2 mg/ml</a:t>
                      </a:r>
                      <a:r>
                        <a:rPr lang="es-ES" sz="100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Brimonidina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68315"/>
                  </a:ext>
                </a:extLst>
              </a:tr>
              <a:tr h="2020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Abradel 2 mg/ml</a:t>
                      </a:r>
                      <a:r>
                        <a:rPr lang="es-ES" sz="1000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Brimonidina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33977"/>
                  </a:ext>
                </a:extLst>
              </a:tr>
              <a:tr h="2460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Brimonidina Mylan 2 mg/ml</a:t>
                      </a:r>
                      <a:r>
                        <a:rPr lang="es-ES" sz="100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Brimonidina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7999"/>
                  </a:ext>
                </a:extLst>
              </a:tr>
              <a:tr h="2161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Brimonidina Vir 2 mg/ml</a:t>
                      </a:r>
                      <a:r>
                        <a:rPr lang="es-ES" sz="1000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Brimonidina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29601"/>
                  </a:ext>
                </a:extLst>
              </a:tr>
              <a:tr h="2192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Brimvera 2 mg/ml</a:t>
                      </a:r>
                      <a:r>
                        <a:rPr lang="es-ES" sz="100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Envase unidosis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Brimonidina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96670"/>
                  </a:ext>
                </a:extLst>
              </a:tr>
              <a:tr h="2161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Bripio 2 mg/ml</a:t>
                      </a:r>
                      <a:r>
                        <a:rPr lang="es-ES" sz="1000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Envase unidosis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Brimonidina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0476"/>
                  </a:ext>
                </a:extLst>
              </a:tr>
              <a:tr h="2244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PARASIMPATICOMIMÉTICOS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560988"/>
                  </a:ext>
                </a:extLst>
              </a:tr>
              <a:tr h="2075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7"/>
                        </a:rPr>
                        <a:t>Acetilcolina Cusí 10mg/ml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Uso hospitalario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Acetilcolina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484571"/>
                  </a:ext>
                </a:extLst>
              </a:tr>
              <a:tr h="4040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Culircusi pilocarpina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 tiene ficha técnica)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Pilocarpina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06210"/>
                  </a:ext>
                </a:extLst>
              </a:tr>
              <a:tr h="24695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 Ficha técnica disponible pinchando el enlace.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4" marR="6166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85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2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133" y="-10590"/>
            <a:ext cx="8443342" cy="99131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" sz="3400" b="1" dirty="0" smtClean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Terapia combinada y</a:t>
            </a:r>
            <a:br>
              <a:rPr lang="es-ES" sz="3400" b="1" dirty="0" smtClean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3400" b="1" dirty="0" smtClean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asociaciones </a:t>
            </a:r>
            <a:r>
              <a:rPr lang="es-ES" sz="3400" b="1" dirty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dosis </a:t>
            </a:r>
            <a:r>
              <a:rPr lang="es-ES" sz="3400" b="1" dirty="0" smtClean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fijas</a:t>
            </a:r>
            <a:r>
              <a:rPr lang="es-ES" sz="3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sz="3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s-E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5508426"/>
          </a:xfrm>
        </p:spPr>
        <p:txBody>
          <a:bodyPr/>
          <a:lstStyle/>
          <a:p>
            <a:r>
              <a:rPr lang="es-ES" sz="1600" dirty="0" smtClean="0"/>
              <a:t>Si </a:t>
            </a:r>
            <a:r>
              <a:rPr lang="es-ES" sz="1600" dirty="0"/>
              <a:t>con la monoterapia no se alcanza el objetivo de </a:t>
            </a:r>
            <a:r>
              <a:rPr lang="es-ES" sz="1600" dirty="0" smtClean="0"/>
              <a:t>PIO y </a:t>
            </a:r>
            <a:r>
              <a:rPr lang="es-ES" sz="1600" dirty="0"/>
              <a:t>no se estabiliza la progresión de la enfermedad</a:t>
            </a:r>
            <a:r>
              <a:rPr lang="es-ES" sz="1600" dirty="0" smtClean="0"/>
              <a:t> </a:t>
            </a:r>
            <a:r>
              <a:rPr lang="es-ES" sz="1600" b="1" dirty="0"/>
              <a:t>s</a:t>
            </a:r>
            <a:r>
              <a:rPr lang="es-ES" sz="1600" b="1" dirty="0" smtClean="0"/>
              <a:t>e </a:t>
            </a:r>
            <a:r>
              <a:rPr lang="es-ES" sz="1600" b="1" dirty="0"/>
              <a:t>añade un segundo </a:t>
            </a:r>
            <a:r>
              <a:rPr lang="es-ES" sz="1600" b="1" dirty="0" smtClean="0"/>
              <a:t>medicamento</a:t>
            </a:r>
            <a:r>
              <a:rPr lang="es-ES" sz="1600" dirty="0" smtClean="0"/>
              <a:t>. </a:t>
            </a:r>
          </a:p>
          <a:p>
            <a:pPr marL="0" indent="0">
              <a:buNone/>
            </a:pPr>
            <a:endParaRPr lang="es-ES" sz="1600" dirty="0" smtClean="0"/>
          </a:p>
          <a:p>
            <a:r>
              <a:rPr lang="es-ES" sz="1600" dirty="0" smtClean="0"/>
              <a:t>Se </a:t>
            </a:r>
            <a:r>
              <a:rPr lang="es-ES" sz="1600" dirty="0"/>
              <a:t>recomienda </a:t>
            </a:r>
            <a:r>
              <a:rPr lang="es-ES" sz="1600" b="1" dirty="0"/>
              <a:t>combinar agentes terapéuticos con diferente </a:t>
            </a:r>
            <a:r>
              <a:rPr lang="es-ES" sz="1600" b="1" dirty="0" smtClean="0"/>
              <a:t>mecanismo </a:t>
            </a:r>
            <a:r>
              <a:rPr lang="es-ES" sz="1600" b="1" dirty="0"/>
              <a:t>de </a:t>
            </a:r>
            <a:r>
              <a:rPr lang="es-ES" sz="1600" b="1" dirty="0" smtClean="0"/>
              <a:t>acción,</a:t>
            </a:r>
            <a:r>
              <a:rPr lang="es-ES" sz="1600" b="1" dirty="0" smtClean="0">
                <a:solidFill>
                  <a:srgbClr val="00B0F0"/>
                </a:solidFill>
              </a:rPr>
              <a:t> </a:t>
            </a:r>
            <a:r>
              <a:rPr lang="es-ES" sz="1600" dirty="0"/>
              <a:t>con lo que se consigue mayor eficacia por su contribución complementaria a la reducción de la </a:t>
            </a:r>
            <a:r>
              <a:rPr lang="es-ES" sz="1600" dirty="0" smtClean="0"/>
              <a:t>PIO.</a:t>
            </a:r>
          </a:p>
          <a:p>
            <a:endParaRPr lang="es-ES" sz="1600" dirty="0"/>
          </a:p>
          <a:p>
            <a:r>
              <a:rPr lang="es-ES" sz="1600" dirty="0"/>
              <a:t>La terapia combinada con medicamentos en presentaciones </a:t>
            </a:r>
            <a:r>
              <a:rPr lang="es-ES" sz="1600" dirty="0" smtClean="0"/>
              <a:t>separadas </a:t>
            </a:r>
            <a:r>
              <a:rPr lang="es-ES" sz="1600" dirty="0"/>
              <a:t>puede suponer algunos </a:t>
            </a:r>
            <a:r>
              <a:rPr lang="es-ES" sz="1600" b="1" dirty="0"/>
              <a:t>inconvenientes: </a:t>
            </a:r>
          </a:p>
          <a:p>
            <a:pPr marL="628650">
              <a:buFont typeface="Courier New" panose="02070309020205020404" pitchFamily="49" charset="0"/>
              <a:buChar char="o"/>
            </a:pPr>
            <a:r>
              <a:rPr lang="es-ES" sz="1600" dirty="0" smtClean="0"/>
              <a:t>reducción </a:t>
            </a:r>
            <a:r>
              <a:rPr lang="es-ES" sz="1600" dirty="0"/>
              <a:t>de la eficacia por </a:t>
            </a:r>
            <a:r>
              <a:rPr lang="es-ES" sz="1600" dirty="0" smtClean="0"/>
              <a:t>efecto </a:t>
            </a:r>
            <a:r>
              <a:rPr lang="es-ES" sz="1600" dirty="0"/>
              <a:t>de lavado de la </a:t>
            </a:r>
            <a:r>
              <a:rPr lang="es-ES" sz="1600" dirty="0" smtClean="0"/>
              <a:t>segunda </a:t>
            </a:r>
            <a:r>
              <a:rPr lang="es-ES" sz="1600" dirty="0"/>
              <a:t>instilación sobre la primera.</a:t>
            </a:r>
          </a:p>
          <a:p>
            <a:pPr marL="628650">
              <a:buFont typeface="Courier New" panose="02070309020205020404" pitchFamily="49" charset="0"/>
              <a:buChar char="o"/>
            </a:pPr>
            <a:r>
              <a:rPr lang="es-ES" sz="1600" dirty="0" smtClean="0"/>
              <a:t>aumento </a:t>
            </a:r>
            <a:r>
              <a:rPr lang="es-ES" sz="1600" dirty="0"/>
              <a:t>de la exposición a </a:t>
            </a:r>
            <a:r>
              <a:rPr lang="es-ES" sz="1600" dirty="0" smtClean="0"/>
              <a:t>conservantes</a:t>
            </a:r>
            <a:r>
              <a:rPr lang="es-ES" sz="1600" dirty="0"/>
              <a:t>. </a:t>
            </a:r>
          </a:p>
          <a:p>
            <a:pPr marL="628650">
              <a:buFont typeface="Courier New" panose="02070309020205020404" pitchFamily="49" charset="0"/>
              <a:buChar char="o"/>
            </a:pPr>
            <a:r>
              <a:rPr lang="es-ES" sz="1600" dirty="0" smtClean="0"/>
              <a:t>posible </a:t>
            </a:r>
            <a:r>
              <a:rPr lang="es-ES" sz="1600" dirty="0"/>
              <a:t>disminución de la adherencia al complicarse el </a:t>
            </a:r>
            <a:r>
              <a:rPr lang="es-ES" sz="1600" dirty="0" smtClean="0"/>
              <a:t>tratamiento</a:t>
            </a:r>
            <a:r>
              <a:rPr lang="es-ES" sz="1600" dirty="0"/>
              <a:t>.</a:t>
            </a:r>
          </a:p>
          <a:p>
            <a:endParaRPr lang="es-ES" sz="1600" dirty="0"/>
          </a:p>
          <a:p>
            <a:r>
              <a:rPr lang="es-ES" sz="1600" dirty="0"/>
              <a:t>Para </a:t>
            </a:r>
            <a:r>
              <a:rPr lang="es-ES" sz="1600" dirty="0" smtClean="0"/>
              <a:t>minimizar </a:t>
            </a:r>
            <a:r>
              <a:rPr lang="es-ES" sz="1600" dirty="0"/>
              <a:t>estos problemas las guías </a:t>
            </a:r>
            <a:r>
              <a:rPr lang="es-ES" sz="1600" dirty="0" smtClean="0"/>
              <a:t>recomiendan </a:t>
            </a:r>
            <a:r>
              <a:rPr lang="es-ES" sz="1600" dirty="0"/>
              <a:t>la </a:t>
            </a:r>
            <a:r>
              <a:rPr lang="es-ES" sz="1600" b="1" dirty="0"/>
              <a:t>utilización de asociaciones </a:t>
            </a:r>
            <a:r>
              <a:rPr lang="es-ES" sz="1600" b="1" dirty="0" smtClean="0"/>
              <a:t>a dosis fijas: </a:t>
            </a:r>
            <a:r>
              <a:rPr lang="es-ES" sz="1600" dirty="0" smtClean="0"/>
              <a:t>simplificándose </a:t>
            </a:r>
            <a:r>
              <a:rPr lang="es-ES" sz="1600" dirty="0"/>
              <a:t>el </a:t>
            </a:r>
            <a:r>
              <a:rPr lang="es-ES" sz="1600" dirty="0" smtClean="0"/>
              <a:t>tratamiento y se reduce </a:t>
            </a:r>
            <a:r>
              <a:rPr lang="es-ES" sz="1600" dirty="0"/>
              <a:t>la exposición a los conservantes y sus efectos </a:t>
            </a:r>
            <a:r>
              <a:rPr lang="es-ES" sz="1600" dirty="0" smtClean="0"/>
              <a:t>adversos, </a:t>
            </a:r>
            <a:r>
              <a:rPr lang="es-ES" sz="1600" dirty="0"/>
              <a:t>pudiendo así mejorar la </a:t>
            </a:r>
            <a:r>
              <a:rPr lang="es-ES" sz="1600" dirty="0" smtClean="0"/>
              <a:t>adherencia.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503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86700" cy="687611"/>
          </a:xfrm>
        </p:spPr>
        <p:txBody>
          <a:bodyPr/>
          <a:lstStyle/>
          <a:p>
            <a:r>
              <a:rPr lang="es-ES" sz="3200" b="1" dirty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Asociaciones a dosis </a:t>
            </a:r>
            <a:r>
              <a:rPr lang="es-ES" sz="3200" b="1" dirty="0" smtClean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fijas disponibles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343053"/>
              </p:ext>
            </p:extLst>
          </p:nvPr>
        </p:nvGraphicFramePr>
        <p:xfrm>
          <a:off x="1187624" y="764704"/>
          <a:ext cx="7560837" cy="5996996"/>
        </p:xfrm>
        <a:graphic>
          <a:graphicData uri="http://schemas.openxmlformats.org/drawingml/2006/table">
            <a:tbl>
              <a:tblPr/>
              <a:tblGrid>
                <a:gridCol w="432046">
                  <a:extLst>
                    <a:ext uri="{9D8B030D-6E8A-4147-A177-3AD203B41FA5}">
                      <a16:colId xmlns:a16="http://schemas.microsoft.com/office/drawing/2014/main" val="1941612105"/>
                    </a:ext>
                  </a:extLst>
                </a:gridCol>
                <a:gridCol w="1311485">
                  <a:extLst>
                    <a:ext uri="{9D8B030D-6E8A-4147-A177-3AD203B41FA5}">
                      <a16:colId xmlns:a16="http://schemas.microsoft.com/office/drawing/2014/main" val="3334341484"/>
                    </a:ext>
                  </a:extLst>
                </a:gridCol>
                <a:gridCol w="682715">
                  <a:extLst>
                    <a:ext uri="{9D8B030D-6E8A-4147-A177-3AD203B41FA5}">
                      <a16:colId xmlns:a16="http://schemas.microsoft.com/office/drawing/2014/main" val="3319738196"/>
                    </a:ext>
                  </a:extLst>
                </a:gridCol>
                <a:gridCol w="1635482">
                  <a:extLst>
                    <a:ext uri="{9D8B030D-6E8A-4147-A177-3AD203B41FA5}">
                      <a16:colId xmlns:a16="http://schemas.microsoft.com/office/drawing/2014/main" val="4098443864"/>
                    </a:ext>
                  </a:extLst>
                </a:gridCol>
                <a:gridCol w="682715">
                  <a:extLst>
                    <a:ext uri="{9D8B030D-6E8A-4147-A177-3AD203B41FA5}">
                      <a16:colId xmlns:a16="http://schemas.microsoft.com/office/drawing/2014/main" val="3797826611"/>
                    </a:ext>
                  </a:extLst>
                </a:gridCol>
                <a:gridCol w="1635482">
                  <a:extLst>
                    <a:ext uri="{9D8B030D-6E8A-4147-A177-3AD203B41FA5}">
                      <a16:colId xmlns:a16="http://schemas.microsoft.com/office/drawing/2014/main" val="409070630"/>
                    </a:ext>
                  </a:extLst>
                </a:gridCol>
                <a:gridCol w="1180912">
                  <a:extLst>
                    <a:ext uri="{9D8B030D-6E8A-4147-A177-3AD203B41FA5}">
                      <a16:colId xmlns:a16="http://schemas.microsoft.com/office/drawing/2014/main" val="2535349185"/>
                    </a:ext>
                  </a:extLst>
                </a:gridCol>
              </a:tblGrid>
              <a:tr h="17927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MEDICAMENTO (*)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PRINCIPIOS ACTIVOS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447695"/>
                  </a:ext>
                </a:extLst>
              </a:tr>
              <a:tr h="174231">
                <a:tc rowSpan="27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1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TERAPIA    COMBINADA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ASOCIACIONES A DOSIS FIJAS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82145"/>
                  </a:ext>
                </a:extLst>
              </a:tr>
              <a:tr h="1659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Arucon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Latanoprost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7195"/>
                  </a:ext>
                </a:extLst>
              </a:tr>
              <a:tr h="179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Fixaprost</a:t>
                      </a:r>
                      <a:r>
                        <a:rPr lang="es-ES" sz="1000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unidosis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Envase unidosis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Latanoprost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992710"/>
                  </a:ext>
                </a:extLst>
              </a:tr>
              <a:tr h="26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Latanoprost/timolol Cinfa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Latanoprost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63156"/>
                  </a:ext>
                </a:extLst>
              </a:tr>
              <a:tr h="1659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Xalacom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Latanoprost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83719"/>
                  </a:ext>
                </a:extLst>
              </a:tr>
              <a:tr h="26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Latanoprost/timolol Rafarm</a:t>
                      </a: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Latanoprost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008775"/>
                  </a:ext>
                </a:extLst>
              </a:tr>
              <a:tr h="26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7"/>
                        </a:rPr>
                        <a:t>Latanoprost/timolol Stada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Latanoprost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88527"/>
                  </a:ext>
                </a:extLst>
              </a:tr>
              <a:tr h="179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Ganfort unidosis</a:t>
                      </a: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Envase unidosis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Bimatoprost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970776"/>
                  </a:ext>
                </a:extLst>
              </a:tr>
              <a:tr h="1659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Ganfort</a:t>
                      </a: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Bimatoprost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440496"/>
                  </a:ext>
                </a:extLst>
              </a:tr>
              <a:tr h="1659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0"/>
                        </a:rPr>
                        <a:t>Duotrav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Travoprost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593245"/>
                  </a:ext>
                </a:extLst>
              </a:tr>
              <a:tr h="26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1"/>
                        </a:rPr>
                        <a:t>Travoprost/Timolol Stada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Travoprost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68612"/>
                  </a:ext>
                </a:extLst>
              </a:tr>
              <a:tr h="1659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1"/>
                        </a:rPr>
                        <a:t>Kivicidiale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Travoprost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95215"/>
                  </a:ext>
                </a:extLst>
              </a:tr>
              <a:tr h="1659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2"/>
                        </a:rPr>
                        <a:t>Taptiqom</a:t>
                      </a:r>
                      <a:r>
                        <a:rPr lang="es-ES" sz="1000" dirty="0">
                          <a:solidFill>
                            <a:srgbClr val="4472C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Envase unidosis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Tafluprost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02416"/>
                  </a:ext>
                </a:extLst>
              </a:tr>
              <a:tr h="179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3"/>
                        </a:rPr>
                        <a:t>Azarga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Brinzolamida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65883"/>
                  </a:ext>
                </a:extLst>
              </a:tr>
              <a:tr h="179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4"/>
                        </a:rPr>
                        <a:t>Cosopt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53824"/>
                  </a:ext>
                </a:extLst>
              </a:tr>
              <a:tr h="179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Cosopt PF</a:t>
                      </a: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4692"/>
                  </a:ext>
                </a:extLst>
              </a:tr>
              <a:tr h="26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Dorzolamida/Timolol Cinfa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49453"/>
                  </a:ext>
                </a:extLst>
              </a:tr>
              <a:tr h="26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6"/>
                        </a:rPr>
                        <a:t>Dorzolamida/Timolol Stada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8319"/>
                  </a:ext>
                </a:extLst>
              </a:tr>
              <a:tr h="179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7"/>
                        </a:rPr>
                        <a:t>Duokopt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918421"/>
                  </a:ext>
                </a:extLst>
              </a:tr>
              <a:tr h="179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Azortim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244089"/>
                  </a:ext>
                </a:extLst>
              </a:tr>
              <a:tr h="179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/>
                        </a:rPr>
                        <a:t>Cosduo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815277"/>
                  </a:ext>
                </a:extLst>
              </a:tr>
              <a:tr h="26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0"/>
                        </a:rPr>
                        <a:t>Dorzolamida/Timolol Aurovitas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63117"/>
                  </a:ext>
                </a:extLst>
              </a:tr>
              <a:tr h="26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1"/>
                        </a:rPr>
                        <a:t>Dorzolamida/Timolol Meiji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743023"/>
                  </a:ext>
                </a:extLst>
              </a:tr>
              <a:tr h="26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2"/>
                        </a:rPr>
                        <a:t>Dorzolamida/Timolol Mylan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87294"/>
                  </a:ext>
                </a:extLst>
              </a:tr>
              <a:tr h="2689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3"/>
                        </a:rPr>
                        <a:t>Dorzolamida/Timolol Vir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09032"/>
                  </a:ext>
                </a:extLst>
              </a:tr>
              <a:tr h="179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4"/>
                        </a:rPr>
                        <a:t>Combigan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Brimonidina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459014"/>
                  </a:ext>
                </a:extLst>
              </a:tr>
              <a:tr h="1792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5"/>
                        </a:rPr>
                        <a:t>Simbriza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Brinzolamida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Brimonidina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26268"/>
                  </a:ext>
                </a:extLst>
              </a:tr>
              <a:tr h="165959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 Ficha técnica disponible pinchando el enlace.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69" marR="2906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4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0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echa a la derecha con muesca 35"/>
          <p:cNvSpPr/>
          <p:nvPr/>
        </p:nvSpPr>
        <p:spPr>
          <a:xfrm rot="5400000">
            <a:off x="6421281" y="3341639"/>
            <a:ext cx="1274589" cy="297184"/>
          </a:xfrm>
          <a:prstGeom prst="notchedRightArrow">
            <a:avLst>
              <a:gd name="adj1" fmla="val 34370"/>
              <a:gd name="adj2" fmla="val 50000"/>
            </a:avLst>
          </a:prstGeom>
          <a:solidFill>
            <a:schemeClr val="accent4">
              <a:lumMod val="50000"/>
              <a:lumOff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a la derecha con muesca 36"/>
          <p:cNvSpPr/>
          <p:nvPr/>
        </p:nvSpPr>
        <p:spPr>
          <a:xfrm rot="5400000">
            <a:off x="2571130" y="3352416"/>
            <a:ext cx="1274589" cy="297184"/>
          </a:xfrm>
          <a:prstGeom prst="notchedRightArrow">
            <a:avLst>
              <a:gd name="adj1" fmla="val 34370"/>
              <a:gd name="adj2" fmla="val 50000"/>
            </a:avLst>
          </a:prstGeom>
          <a:solidFill>
            <a:schemeClr val="accent4">
              <a:lumMod val="50000"/>
              <a:lumOff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302" y="-72008"/>
            <a:ext cx="8071378" cy="134076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_tradnl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Adherencia y persistencia </a:t>
            </a:r>
            <a:br>
              <a:rPr lang="es-ES_tradnl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_tradnl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el tratamiento</a:t>
            </a:r>
            <a:r>
              <a:rPr lang="es-ES_tradnl" sz="4000" b="1" dirty="0" smtClean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_tradnl" sz="4000" b="1" dirty="0" smtClean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sz="40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277196" y="1268760"/>
            <a:ext cx="7535124" cy="667727"/>
          </a:xfrm>
          <a:prstGeom prst="rect">
            <a:avLst/>
          </a:prstGeom>
          <a:solidFill>
            <a:srgbClr val="FFD9D9"/>
          </a:solidFill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Para alcanzar una reducción efectiva de la PIO y prevenir la progresión de la enfermedad y el deterioro del campo visual es necesaria la </a:t>
            </a:r>
            <a:r>
              <a:rPr lang="es-ES" sz="1600" b="1" dirty="0" smtClean="0">
                <a:latin typeface="Arial Narrow" panose="020B0606020202030204" pitchFamily="34" charset="0"/>
              </a:rPr>
              <a:t>cooperación del paciente: </a:t>
            </a: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adherencia y persistencia.</a:t>
            </a:r>
            <a:endParaRPr lang="es-ES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93220" y="4149080"/>
            <a:ext cx="3510828" cy="212501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Adherencia</a:t>
            </a:r>
          </a:p>
          <a:p>
            <a:pPr>
              <a:spcBef>
                <a:spcPts val="0"/>
              </a:spcBef>
            </a:pPr>
            <a:r>
              <a:rPr lang="es-ES" sz="1600" dirty="0" smtClean="0">
                <a:latin typeface="Arial Narrow" panose="020B0606020202030204" pitchFamily="34" charset="0"/>
              </a:rPr>
              <a:t>Cooperación </a:t>
            </a:r>
            <a:r>
              <a:rPr lang="es-ES" sz="1600" dirty="0">
                <a:latin typeface="Arial Narrow" panose="020B0606020202030204" pitchFamily="34" charset="0"/>
              </a:rPr>
              <a:t>del paciente con las 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pPr marL="357188" indent="0">
              <a:spcBef>
                <a:spcPts val="0"/>
              </a:spcBef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recomendaciones </a:t>
            </a:r>
            <a:r>
              <a:rPr lang="es-ES" sz="1600" dirty="0">
                <a:latin typeface="Arial Narrow" panose="020B0606020202030204" pitchFamily="34" charset="0"/>
              </a:rPr>
              <a:t>dadas por el </a:t>
            </a:r>
            <a:r>
              <a:rPr lang="es-ES" sz="1600" dirty="0" smtClean="0">
                <a:latin typeface="Arial Narrow" panose="020B0606020202030204" pitchFamily="34" charset="0"/>
              </a:rPr>
              <a:t>médico.</a:t>
            </a:r>
          </a:p>
          <a:p>
            <a:pPr>
              <a:spcBef>
                <a:spcPts val="0"/>
              </a:spcBef>
            </a:pPr>
            <a:endParaRPr lang="es-ES" sz="16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600" dirty="0" smtClean="0">
                <a:latin typeface="Arial Narrow" panose="020B0606020202030204" pitchFamily="34" charset="0"/>
              </a:rPr>
              <a:t>Implica </a:t>
            </a:r>
            <a:r>
              <a:rPr lang="es-ES" sz="1600" dirty="0">
                <a:latin typeface="Arial Narrow" panose="020B0606020202030204" pitchFamily="34" charset="0"/>
              </a:rPr>
              <a:t>la participación activa del paciente en el proceso ("estoy haciendo el tratamiento exactamente como acordamos"). 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s-ES" sz="16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s-ES" sz="1600" dirty="0" smtClean="0">
              <a:latin typeface="Arial Narrow" panose="020B060602020203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652120" y="4149080"/>
            <a:ext cx="3240360" cy="210209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Persistencia</a:t>
            </a:r>
          </a:p>
          <a:p>
            <a:pPr>
              <a:spcBef>
                <a:spcPts val="0"/>
              </a:spcBef>
            </a:pPr>
            <a:r>
              <a:rPr lang="es-ES" sz="1600" dirty="0" smtClean="0">
                <a:latin typeface="Arial Narrow" panose="020B0606020202030204" pitchFamily="34" charset="0"/>
              </a:rPr>
              <a:t>Tiempo </a:t>
            </a:r>
            <a:r>
              <a:rPr lang="es-ES" sz="1600" dirty="0">
                <a:latin typeface="Arial Narrow" panose="020B0606020202030204" pitchFamily="34" charset="0"/>
              </a:rPr>
              <a:t>durante el cual el paciente cumple con el tratamiento tal como se prescribió.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s-ES" sz="16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s-ES" sz="1600" dirty="0" smtClean="0">
              <a:latin typeface="Arial Narrow" panose="020B0606020202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651927" y="2483604"/>
            <a:ext cx="6912768" cy="646331"/>
          </a:xfrm>
          <a:prstGeom prst="rect">
            <a:avLst/>
          </a:prstGeom>
          <a:solidFill>
            <a:srgbClr val="DAEFC3">
              <a:alpha val="93725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Incluir la valoración </a:t>
            </a:r>
            <a:r>
              <a:rPr lang="es-ES" b="1" dirty="0" smtClean="0"/>
              <a:t>de </a:t>
            </a:r>
            <a:r>
              <a:rPr lang="es-ES" b="1" dirty="0"/>
              <a:t>adherencia </a:t>
            </a:r>
            <a:r>
              <a:rPr lang="es-ES" b="1" dirty="0" smtClean="0"/>
              <a:t>y persistencia en </a:t>
            </a:r>
            <a:r>
              <a:rPr lang="es-ES" b="1" dirty="0"/>
              <a:t>el seguimiento del paciente. </a:t>
            </a:r>
          </a:p>
        </p:txBody>
      </p:sp>
    </p:spTree>
    <p:extLst>
      <p:ext uri="{BB962C8B-B14F-4D97-AF65-F5344CB8AC3E}">
        <p14:creationId xmlns:p14="http://schemas.microsoft.com/office/powerpoint/2010/main" val="19027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"/>
            <a:ext cx="7886700" cy="62068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_tradnl" sz="3600" b="1" dirty="0" smtClean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Cómo mejorar la adherencia</a:t>
            </a:r>
            <a:r>
              <a:rPr lang="es-E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_tradnl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2204863"/>
            <a:ext cx="7886700" cy="4809331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s-ES_tradnl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712788" indent="-3556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945532" y="1729208"/>
            <a:ext cx="6984776" cy="95130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s-ES_tradnl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Simplificación de la </a:t>
            </a:r>
            <a:r>
              <a:rPr lang="es-ES_tradnl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terapia 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utilizando </a:t>
            </a: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asociaciones a dosis fijas en caso de ser necesario más de un medicamento.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945532" y="3315393"/>
            <a:ext cx="7056784" cy="3297164"/>
          </a:xfrm>
          <a:prstGeom prst="roundRect">
            <a:avLst/>
          </a:prstGeom>
          <a:solidFill>
            <a:srgbClr val="C2E49C">
              <a:alpha val="22000"/>
            </a:srgbClr>
          </a:solidFill>
          <a:ln>
            <a:solidFill>
              <a:srgbClr val="004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1" hangingPunct="1">
              <a:spcBef>
                <a:spcPct val="20000"/>
              </a:spcBef>
              <a:spcAft>
                <a:spcPts val="0"/>
              </a:spcAft>
            </a:pPr>
            <a:r>
              <a:rPr lang="es-ES_tradnl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Facilitar información </a:t>
            </a:r>
            <a:r>
              <a:rPr lang="es-ES_tradnl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paciente sobre la enfermedad:</a:t>
            </a:r>
          </a:p>
          <a:p>
            <a:pPr marL="990600" lvl="0" indent="-342900" algn="just" eaLnBrk="1" hangingPunct="1">
              <a:spcBef>
                <a:spcPct val="2000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s-ES_trad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glaucoma. </a:t>
            </a:r>
            <a:r>
              <a:rPr lang="es-ES_tradnl" sz="2000" i="1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SIGN</a:t>
            </a:r>
            <a:r>
              <a:rPr lang="es-ES_tradnl" sz="2000" i="1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990600" lvl="0" indent="-342900" algn="just" eaLnBrk="1" hangingPunct="1">
              <a:spcBef>
                <a:spcPct val="2000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Glaucoma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Referral and safe discharge. A booklet for patients, their families and </a:t>
            </a:r>
            <a:r>
              <a:rPr lang="en-US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_tradnl" sz="2000" i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i="1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National</a:t>
            </a:r>
            <a:r>
              <a:rPr lang="es-ES_tradnl" sz="2000" i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</a:t>
            </a:r>
            <a:r>
              <a:rPr lang="es-ES_tradnl" sz="2000" i="1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Eye</a:t>
            </a:r>
            <a:r>
              <a:rPr lang="es-ES_tradnl" sz="2000" i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</a:t>
            </a:r>
            <a:r>
              <a:rPr lang="es-ES_tradnl" sz="2000" i="1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Institute</a:t>
            </a:r>
            <a:r>
              <a:rPr lang="es-ES_tradnl" sz="2000" i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990600" lvl="0" indent="-342900" algn="just" eaLnBrk="1" hangingPunct="1">
              <a:spcBef>
                <a:spcPct val="2000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Educación para el paciente: Glaucoma de ángulo abierto (Conceptos Básicos). </a:t>
            </a:r>
            <a:r>
              <a:rPr lang="es-ES_tradnl" sz="2000" i="1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UpToDate</a:t>
            </a:r>
            <a:r>
              <a:rPr lang="es-ES_tradnl" sz="2000" i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990600" lvl="0" indent="-342900" algn="just" eaLnBrk="1" hangingPunct="1">
              <a:spcBef>
                <a:spcPct val="20000"/>
              </a:spcBef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usar bien los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colirios.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  <a:hlinkClick r:id="rId5"/>
              </a:rPr>
              <a:t>i-</a:t>
            </a:r>
            <a:r>
              <a:rPr lang="es-ES" sz="2000" dirty="0" err="1">
                <a:solidFill>
                  <a:srgbClr val="000000"/>
                </a:solidFill>
                <a:ea typeface="Calibri" panose="020F0502020204030204" pitchFamily="34" charset="0"/>
                <a:hlinkClick r:id="rId5"/>
              </a:rPr>
              <a:t>botika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  <a:hlinkClick r:id="rId5"/>
              </a:rPr>
              <a:t> 2014;15.</a:t>
            </a:r>
            <a:endParaRPr lang="es-E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16216" y="1036436"/>
            <a:ext cx="2880320" cy="369332"/>
          </a:xfrm>
          <a:prstGeom prst="rect">
            <a:avLst/>
          </a:prstGeom>
          <a:solidFill>
            <a:srgbClr val="DFF1CB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Las guías recomiendan: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403648" y="3933056"/>
            <a:ext cx="430887" cy="2534603"/>
          </a:xfrm>
          <a:prstGeom prst="rect">
            <a:avLst/>
          </a:prstGeom>
          <a:solidFill>
            <a:srgbClr val="92D050"/>
          </a:solidFill>
        </p:spPr>
        <p:txBody>
          <a:bodyPr vert="vert270" wrap="square" rtlCol="0">
            <a:spAutoFit/>
          </a:bodyPr>
          <a:lstStyle/>
          <a:p>
            <a:r>
              <a:rPr lang="es-ES" sz="1600" dirty="0" smtClean="0"/>
              <a:t>Se pueden descargar aquí</a:t>
            </a:r>
            <a:endParaRPr lang="es-ES" sz="1600" dirty="0"/>
          </a:p>
        </p:txBody>
      </p:sp>
      <p:sp>
        <p:nvSpPr>
          <p:cNvPr id="12" name="Flecha derecha 11"/>
          <p:cNvSpPr/>
          <p:nvPr/>
        </p:nvSpPr>
        <p:spPr>
          <a:xfrm>
            <a:off x="1835696" y="501317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1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971600" y="0"/>
            <a:ext cx="8172400" cy="11967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correcta de </a:t>
            </a:r>
            <a:br>
              <a:rPr lang="es-ES" altLang="es-E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instilación de colirios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5056"/>
          <a:stretch/>
        </p:blipFill>
        <p:spPr>
          <a:xfrm>
            <a:off x="971600" y="1340767"/>
            <a:ext cx="8172400" cy="551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577" y="-27384"/>
            <a:ext cx="8388424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600" b="1" dirty="0" smtClean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clave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43608" y="800120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810" lvl="0" indent="-28575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es-ES" sz="1600" dirty="0" smtClean="0">
                <a:ea typeface="Times New Roman" panose="02020603050405020304" pitchFamily="18" charset="0"/>
              </a:rPr>
              <a:t>El glaucoma es una </a:t>
            </a:r>
            <a:r>
              <a:rPr lang="es-ES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neuropatía óptica crónica y progresiva que provoca pérdida del campo visual. </a:t>
            </a:r>
            <a:r>
              <a:rPr lang="es-ES" sz="1600" dirty="0" smtClean="0">
                <a:ea typeface="Times New Roman" panose="02020603050405020304" pitchFamily="18" charset="0"/>
              </a:rPr>
              <a:t> </a:t>
            </a:r>
          </a:p>
          <a:p>
            <a:pPr marL="342900" marR="381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133985" algn="l"/>
              </a:tabLst>
            </a:pPr>
            <a:endParaRPr lang="es-ES" sz="1600" dirty="0" smtClean="0">
              <a:ea typeface="Times New Roman" panose="02020603050405020304" pitchFamily="18" charset="0"/>
            </a:endParaRPr>
          </a:p>
          <a:p>
            <a:pPr marL="285750" marR="3810" lvl="0" indent="-28575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es-ES" sz="1600" dirty="0" smtClean="0">
                <a:ea typeface="Times New Roman" panose="02020603050405020304" pitchFamily="18" charset="0"/>
              </a:rPr>
              <a:t>La</a:t>
            </a:r>
            <a:r>
              <a:rPr lang="es-ES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presión intraocular </a:t>
            </a:r>
            <a:r>
              <a:rPr lang="es-ES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(PIO) elevada (&gt;21 </a:t>
            </a:r>
            <a:r>
              <a:rPr lang="es-ES" sz="16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mmHg</a:t>
            </a:r>
            <a:r>
              <a:rPr lang="es-ES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) es el factor de riesgo más importante para el desarrollo de glaucoma</a:t>
            </a:r>
            <a:r>
              <a:rPr lang="es-ES" sz="1600" dirty="0" smtClean="0">
                <a:ea typeface="Times New Roman" panose="02020603050405020304" pitchFamily="18" charset="0"/>
              </a:rPr>
              <a:t>, que además es el único factor causal modificable. </a:t>
            </a:r>
          </a:p>
          <a:p>
            <a:pPr marL="285750" marR="3810" lvl="0" indent="-28575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133985" algn="l"/>
              </a:tabLst>
            </a:pPr>
            <a:endParaRPr lang="es-ES" sz="1600" dirty="0">
              <a:ea typeface="Times New Roman" panose="02020603050405020304" pitchFamily="18" charset="0"/>
            </a:endParaRPr>
          </a:p>
          <a:p>
            <a:pPr marL="285750" marR="3810" lvl="0" indent="-28575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es-ES" sz="1600" dirty="0" smtClean="0">
                <a:ea typeface="Times New Roman" panose="02020603050405020304" pitchFamily="18" charset="0"/>
              </a:rPr>
              <a:t>Otros factores de riesgo son: edad avanzada, antecedentes familiares, miopía, córnea delgada y comorbilidades como: diabetes, hipotiroidismo y enfermedad cardiovascular, ciertos medicamentos.</a:t>
            </a:r>
          </a:p>
          <a:p>
            <a:pPr marL="133985" marR="3810" algn="just">
              <a:spcAft>
                <a:spcPts val="0"/>
              </a:spcAft>
            </a:pPr>
            <a:r>
              <a:rPr lang="es-ES" sz="1600" dirty="0" smtClean="0">
                <a:ea typeface="Times New Roman" panose="02020603050405020304" pitchFamily="18" charset="0"/>
              </a:rPr>
              <a:t> </a:t>
            </a:r>
          </a:p>
          <a:p>
            <a:pPr marL="285750" marR="3810" lvl="0" indent="-28575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es-ES" sz="1600" dirty="0" smtClean="0">
                <a:ea typeface="Times New Roman" panose="02020603050405020304" pitchFamily="18" charset="0"/>
              </a:rPr>
              <a:t>El </a:t>
            </a:r>
            <a:r>
              <a:rPr lang="es-ES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único tratamiento probado del GAA es la reducción de la PIO</a:t>
            </a:r>
            <a:r>
              <a:rPr lang="es-ES" sz="1600" dirty="0" smtClean="0">
                <a:ea typeface="Times New Roman" panose="02020603050405020304" pitchFamily="18" charset="0"/>
              </a:rPr>
              <a:t>, que retrasa el comienzo y/o la progresión del glaucoma y la pérdida de campo visual.</a:t>
            </a:r>
          </a:p>
          <a:p>
            <a:pPr marL="133985" marR="3810" algn="just">
              <a:spcAft>
                <a:spcPts val="0"/>
              </a:spcAft>
            </a:pPr>
            <a:r>
              <a:rPr lang="es-ES" sz="1600" dirty="0" smtClean="0">
                <a:ea typeface="Times New Roman" panose="02020603050405020304" pitchFamily="18" charset="0"/>
              </a:rPr>
              <a:t> </a:t>
            </a:r>
          </a:p>
          <a:p>
            <a:pPr marL="285750" marR="3810" lvl="0" indent="-28575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es-ES" sz="1600" dirty="0" smtClean="0">
                <a:ea typeface="Times New Roman" panose="02020603050405020304" pitchFamily="18" charset="0"/>
              </a:rPr>
              <a:t>Las opciones disponibles para reducir la PIO son el tratamiento farmacológico, la cirugía y </a:t>
            </a:r>
            <a:r>
              <a:rPr lang="es-ES" sz="1600" dirty="0" err="1" smtClean="0">
                <a:ea typeface="Times New Roman" panose="02020603050405020304" pitchFamily="18" charset="0"/>
              </a:rPr>
              <a:t>trabeculoplastia</a:t>
            </a:r>
            <a:r>
              <a:rPr lang="es-ES" sz="1600" dirty="0" smtClean="0">
                <a:ea typeface="Times New Roman" panose="02020603050405020304" pitchFamily="18" charset="0"/>
              </a:rPr>
              <a:t> con láser. </a:t>
            </a:r>
          </a:p>
          <a:p>
            <a:pPr marL="133985" marR="3810" algn="just">
              <a:spcAft>
                <a:spcPts val="0"/>
              </a:spcAft>
            </a:pPr>
            <a:r>
              <a:rPr lang="es-ES" sz="1600" dirty="0" smtClean="0">
                <a:ea typeface="Times New Roman" panose="02020603050405020304" pitchFamily="18" charset="0"/>
              </a:rPr>
              <a:t> </a:t>
            </a:r>
          </a:p>
          <a:p>
            <a:pPr marL="285750" marR="3810" lvl="0" indent="-28575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es-ES" sz="1600" dirty="0" smtClean="0">
                <a:ea typeface="Times New Roman" panose="02020603050405020304" pitchFamily="18" charset="0"/>
              </a:rPr>
              <a:t>En ausencia de contraindicaciones, el </a:t>
            </a:r>
            <a:r>
              <a:rPr lang="es-ES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tratamiento inicial de elección </a:t>
            </a:r>
            <a:r>
              <a:rPr lang="es-ES" sz="1600" dirty="0" smtClean="0">
                <a:ea typeface="Times New Roman" panose="02020603050405020304" pitchFamily="18" charset="0"/>
              </a:rPr>
              <a:t>es el tratamiento farmacológico en monoterapia por vía tópica oftálmica.</a:t>
            </a:r>
          </a:p>
          <a:p>
            <a:pPr marL="133985" marR="3810" algn="just">
              <a:spcAft>
                <a:spcPts val="0"/>
              </a:spcAft>
            </a:pPr>
            <a:r>
              <a:rPr lang="es-ES" sz="1600" dirty="0" smtClean="0">
                <a:ea typeface="Times New Roman" panose="02020603050405020304" pitchFamily="18" charset="0"/>
              </a:rPr>
              <a:t> </a:t>
            </a:r>
          </a:p>
          <a:p>
            <a:pPr marL="285750" marR="3810" lvl="0" indent="-28575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es-ES" sz="1600" dirty="0" smtClean="0">
                <a:ea typeface="Times New Roman" panose="02020603050405020304" pitchFamily="18" charset="0"/>
              </a:rPr>
              <a:t>La cooperación del paciente (</a:t>
            </a:r>
            <a:r>
              <a:rPr lang="es-ES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adherencia y persistencia</a:t>
            </a:r>
            <a:r>
              <a:rPr lang="es-ES" sz="1600" dirty="0" smtClean="0">
                <a:ea typeface="Times New Roman" panose="02020603050405020304" pitchFamily="18" charset="0"/>
              </a:rPr>
              <a:t>) es necesaria para obtener una reducción efectiva de la PIO y prevenir la progresión del glaucoma. </a:t>
            </a:r>
            <a:endParaRPr lang="es-ES" sz="16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600" b="1" dirty="0" smtClean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 recomendada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40768" y="1556792"/>
            <a:ext cx="7776864" cy="4716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/>
              <a:t>Gedde</a:t>
            </a:r>
            <a:r>
              <a:rPr lang="en-US" sz="1600" dirty="0"/>
              <a:t> SJ et al. </a:t>
            </a:r>
            <a:r>
              <a:rPr lang="en-US" sz="1600" u="sng" dirty="0">
                <a:hlinkClick r:id="rId2"/>
              </a:rPr>
              <a:t>Primary Open-Angle Preferred Practice Pattern(®)</a:t>
            </a:r>
            <a:r>
              <a:rPr lang="en-US" sz="1600" dirty="0"/>
              <a:t>. </a:t>
            </a:r>
            <a:endParaRPr lang="en-US" sz="1600" dirty="0" smtClean="0"/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Grupo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de trabajo de la Guía de práctica clínica sobre el glaucoma de ángulo abierto. </a:t>
            </a:r>
            <a:r>
              <a:rPr lang="es-ES" sz="16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Guía de práctica clínica sobre el glaucoma de ángulo abierto. Ministerio de Sanidad, Servicios Sociales e Igualdad; 2017. Guías de Práctica Clínica en el SNS; 2017</a:t>
            </a:r>
            <a:r>
              <a:rPr lang="es-ES" sz="16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endParaRPr lang="es-ES" sz="1600" u="sng" dirty="0" smtClean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ea typeface="Calibri" panose="020F0502020204030204" pitchFamily="34" charset="0"/>
              </a:rPr>
              <a:t> European </a:t>
            </a:r>
            <a:r>
              <a:rPr lang="en-US" sz="1600" dirty="0">
                <a:ea typeface="Calibri" panose="020F0502020204030204" pitchFamily="34" charset="0"/>
              </a:rPr>
              <a:t>Glaucoma Society Terminology and Guidelines for Glaucoma, 5th Edition. </a:t>
            </a:r>
            <a:r>
              <a:rPr lang="en-US" sz="1600" dirty="0" smtClean="0">
                <a:ea typeface="Calibri" panose="020F0502020204030204" pitchFamily="34" charset="0"/>
              </a:rPr>
              <a:t>Treatment </a:t>
            </a:r>
            <a:r>
              <a:rPr lang="en-US" sz="1600" dirty="0">
                <a:ea typeface="Calibri" panose="020F0502020204030204" pitchFamily="34" charset="0"/>
              </a:rPr>
              <a:t>principles and options. </a:t>
            </a:r>
            <a:r>
              <a:rPr lang="es-ES" sz="16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Br J </a:t>
            </a:r>
            <a:r>
              <a:rPr lang="es-ES" sz="1600" u="sng" dirty="0" err="1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Ophthalmol</a:t>
            </a:r>
            <a:r>
              <a:rPr lang="es-ES" sz="16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. 2017 Jun;101(6):130-195</a:t>
            </a:r>
            <a:r>
              <a:rPr lang="es-ES" sz="1600" u="sng" dirty="0" smtClean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.</a:t>
            </a:r>
            <a:endParaRPr lang="es-ES" sz="1600" u="sng" dirty="0" smtClean="0">
              <a:solidFill>
                <a:srgbClr val="0563C1"/>
              </a:solidFill>
              <a:ea typeface="Calibri" panose="020F050202020403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 </a:t>
            </a:r>
            <a:r>
              <a:rPr lang="en-U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Cvenkel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 B, </a:t>
            </a:r>
            <a:r>
              <a:rPr lang="en-U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Kolko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 M. Current Medical Therapy and Future Trends in the Management of Glaucoma Treatment. </a:t>
            </a:r>
            <a:r>
              <a:rPr lang="en-US" sz="1600" u="sng" dirty="0">
                <a:solidFill>
                  <a:srgbClr val="000000"/>
                </a:solidFill>
                <a:ea typeface="Calibri" panose="020F0502020204030204" pitchFamily="34" charset="0"/>
                <a:hlinkClick r:id="rId5"/>
              </a:rPr>
              <a:t>J </a:t>
            </a:r>
            <a:r>
              <a:rPr lang="en-US" sz="1600" u="sng" dirty="0" err="1">
                <a:solidFill>
                  <a:srgbClr val="000000"/>
                </a:solidFill>
                <a:ea typeface="Calibri" panose="020F0502020204030204" pitchFamily="34" charset="0"/>
                <a:hlinkClick r:id="rId5"/>
              </a:rPr>
              <a:t>Ophthalmol</a:t>
            </a:r>
            <a:r>
              <a:rPr lang="en-US" sz="1600" u="sng" dirty="0">
                <a:solidFill>
                  <a:srgbClr val="000000"/>
                </a:solidFill>
                <a:ea typeface="Calibri" panose="020F0502020204030204" pitchFamily="34" charset="0"/>
                <a:hlinkClick r:id="rId5"/>
              </a:rPr>
              <a:t>. 2020 Jul 21;2020:6138132.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sz="1600" u="sng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 smtClean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 smtClean="0"/>
              <a:t> </a:t>
            </a:r>
          </a:p>
          <a:p>
            <a:pPr eaLnBrk="1" hangingPunct="1"/>
            <a:endParaRPr lang="es-ES" altLang="es-ES" i="1" dirty="0" smtClean="0"/>
          </a:p>
          <a:p>
            <a:pPr eaLnBrk="1" hangingPunct="1">
              <a:buFontTx/>
              <a:buNone/>
            </a:pPr>
            <a:r>
              <a:rPr lang="es-ES" altLang="es-ES" i="1" dirty="0" smtClean="0"/>
              <a:t>		Bol Ter </a:t>
            </a:r>
            <a:r>
              <a:rPr lang="es-ES" altLang="es-ES" i="1" dirty="0" err="1" smtClean="0"/>
              <a:t>Andal</a:t>
            </a:r>
            <a:r>
              <a:rPr lang="es-ES" altLang="es-ES" i="1" dirty="0" smtClean="0"/>
              <a:t>. </a:t>
            </a:r>
            <a:r>
              <a:rPr lang="es-ES" altLang="es-ES" i="1" dirty="0" smtClean="0"/>
              <a:t>2021; 36(03</a:t>
            </a:r>
            <a:r>
              <a:rPr lang="es-ES" altLang="es-ES" i="1" dirty="0" smtClean="0"/>
              <a:t>)</a:t>
            </a:r>
          </a:p>
          <a:p>
            <a:pPr eaLnBrk="1" hangingPunct="1">
              <a:buFontTx/>
              <a:buNone/>
            </a:pPr>
            <a:r>
              <a:rPr lang="es-ES" altLang="es-ES" dirty="0" smtClean="0"/>
              <a:t>		</a:t>
            </a:r>
            <a:r>
              <a:rPr lang="es-ES" altLang="es-ES" dirty="0" smtClean="0">
                <a:hlinkClick r:id="rId2"/>
              </a:rPr>
              <a:t>http://www.cadime.es/</a:t>
            </a:r>
            <a:r>
              <a:rPr lang="es-ES" altLang="es-ES" dirty="0" smtClean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3129080"/>
            <a:ext cx="2967733" cy="336887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83431" y="250936"/>
            <a:ext cx="8064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600" b="1" i="1" dirty="0" smtClean="0">
                <a:solidFill>
                  <a:srgbClr val="EF3340"/>
                </a:solidFill>
              </a:rPr>
              <a:t>Justificación:</a:t>
            </a:r>
            <a:endParaRPr lang="es-ES" altLang="es-ES" sz="3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15616" y="988594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ea typeface="Calibri" panose="020F0502020204030204" pitchFamily="34" charset="0"/>
              </a:rPr>
              <a:t>El glaucoma es una neuropatía óptica crónica y progresiva </a:t>
            </a:r>
            <a:r>
              <a:rPr lang="es-ES" sz="2400" i="1" dirty="0" smtClean="0">
                <a:ea typeface="Calibri" panose="020F0502020204030204" pitchFamily="34" charset="0"/>
              </a:rPr>
              <a:t>caracterizada </a:t>
            </a:r>
            <a:r>
              <a:rPr lang="es-ES" sz="2400" i="1" dirty="0">
                <a:ea typeface="Calibri" panose="020F0502020204030204" pitchFamily="34" charset="0"/>
              </a:rPr>
              <a:t>por </a:t>
            </a:r>
            <a:r>
              <a:rPr lang="es-ES" sz="2400" i="1" dirty="0" smtClean="0">
                <a:ea typeface="Calibri" panose="020F0502020204030204" pitchFamily="34" charset="0"/>
              </a:rPr>
              <a:t>pérdida </a:t>
            </a:r>
            <a:r>
              <a:rPr lang="es-ES" sz="2400" i="1" dirty="0">
                <a:ea typeface="Calibri" panose="020F0502020204030204" pitchFamily="34" charset="0"/>
              </a:rPr>
              <a:t>del campo visual </a:t>
            </a:r>
            <a:r>
              <a:rPr lang="es-ES" sz="2400" i="1" dirty="0" smtClean="0">
                <a:ea typeface="Calibri" panose="020F0502020204030204" pitchFamily="34" charset="0"/>
              </a:rPr>
              <a:t>que puede llegar </a:t>
            </a:r>
            <a:r>
              <a:rPr lang="es-ES" sz="2400" i="1" dirty="0">
                <a:ea typeface="Calibri" panose="020F0502020204030204" pitchFamily="34" charset="0"/>
              </a:rPr>
              <a:t>a </a:t>
            </a:r>
            <a:r>
              <a:rPr lang="es-ES" sz="2400" i="1" dirty="0" smtClean="0">
                <a:ea typeface="Calibri" panose="020F0502020204030204" pitchFamily="34" charset="0"/>
              </a:rPr>
              <a:t>producir ceguera. El </a:t>
            </a:r>
            <a:r>
              <a:rPr lang="es-ES" sz="2400" i="1" dirty="0">
                <a:ea typeface="Calibri" panose="020F0502020204030204" pitchFamily="34" charset="0"/>
              </a:rPr>
              <a:t>único tratamiento probado y generalmente aceptado del </a:t>
            </a:r>
            <a:r>
              <a:rPr lang="es-ES" sz="2400" i="1" dirty="0" smtClean="0">
                <a:ea typeface="Calibri" panose="020F0502020204030204" pitchFamily="34" charset="0"/>
              </a:rPr>
              <a:t>glaucoma de ángulo abierto </a:t>
            </a:r>
            <a:r>
              <a:rPr lang="es-ES" sz="2400" i="1" dirty="0">
                <a:ea typeface="Calibri" panose="020F0502020204030204" pitchFamily="34" charset="0"/>
              </a:rPr>
              <a:t>(</a:t>
            </a:r>
            <a:r>
              <a:rPr lang="es-ES" sz="2400" i="1" dirty="0" smtClean="0">
                <a:ea typeface="Calibri" panose="020F0502020204030204" pitchFamily="34" charset="0"/>
              </a:rPr>
              <a:t>GAA) </a:t>
            </a:r>
            <a:r>
              <a:rPr lang="es-ES" sz="2400" i="1" dirty="0">
                <a:ea typeface="Calibri" panose="020F0502020204030204" pitchFamily="34" charset="0"/>
              </a:rPr>
              <a:t>es la disminución de la </a:t>
            </a:r>
            <a:r>
              <a:rPr lang="es-ES" sz="2400" i="1" dirty="0" smtClean="0">
                <a:ea typeface="Calibri" panose="020F0502020204030204" pitchFamily="34" charset="0"/>
              </a:rPr>
              <a:t>presión intraocular (PIO). En </a:t>
            </a:r>
            <a:r>
              <a:rPr lang="es-ES" sz="2400" i="1" dirty="0">
                <a:ea typeface="Calibri" panose="020F0502020204030204" pitchFamily="34" charset="0"/>
              </a:rPr>
              <a:t>ausencia de contraindicaciones el tratamiento inicial de elección es el tratamiento </a:t>
            </a:r>
            <a:r>
              <a:rPr lang="es-ES" sz="2400" i="1" dirty="0" smtClean="0">
                <a:ea typeface="Calibri" panose="020F0502020204030204" pitchFamily="34" charset="0"/>
              </a:rPr>
              <a:t>farmacológico </a:t>
            </a:r>
            <a:r>
              <a:rPr lang="es-ES" sz="2400" i="1" dirty="0">
                <a:ea typeface="Calibri" panose="020F0502020204030204" pitchFamily="34" charset="0"/>
              </a:rPr>
              <a:t>por </a:t>
            </a:r>
            <a:r>
              <a:rPr lang="es-ES" sz="2400" b="1" i="1" dirty="0">
                <a:ea typeface="Calibri" panose="020F0502020204030204" pitchFamily="34" charset="0"/>
              </a:rPr>
              <a:t>vía tópica </a:t>
            </a:r>
            <a:r>
              <a:rPr lang="es-ES" sz="2400" b="1" i="1" dirty="0" smtClean="0">
                <a:ea typeface="Calibri" panose="020F0502020204030204" pitchFamily="34" charset="0"/>
              </a:rPr>
              <a:t>oftálmica</a:t>
            </a:r>
            <a:r>
              <a:rPr lang="es-ES" sz="3000" b="1" i="1" dirty="0" smtClean="0">
                <a:ea typeface="Calibri" panose="020F0502020204030204" pitchFamily="34" charset="0"/>
              </a:rPr>
              <a:t>.</a:t>
            </a:r>
            <a:endParaRPr lang="es-ES" sz="3000" b="1" i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4509120"/>
            <a:ext cx="79449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3" tIns="45683" rIns="91363" bIns="4568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57175" eaLnBrk="1" hangingPunct="1">
              <a:spcBef>
                <a:spcPct val="20000"/>
              </a:spcBef>
            </a:pPr>
            <a:r>
              <a:rPr lang="es-ES" altLang="es-ES" sz="3600" b="1" i="1" dirty="0" smtClean="0">
                <a:solidFill>
                  <a:srgbClr val="EF3340"/>
                </a:solidFill>
              </a:rPr>
              <a:t>Objetivo:</a:t>
            </a:r>
          </a:p>
          <a:p>
            <a:pPr indent="-257175" eaLnBrk="1" hangingPunct="1">
              <a:spcBef>
                <a:spcPct val="20000"/>
              </a:spcBef>
            </a:pPr>
            <a:r>
              <a:rPr lang="es-ES" altLang="es-ES" sz="4400" b="1" i="1" dirty="0" smtClean="0">
                <a:solidFill>
                  <a:srgbClr val="EF3340"/>
                </a:solidFill>
              </a:rPr>
              <a:t> </a:t>
            </a:r>
            <a:endParaRPr lang="es-ES" altLang="es-ES" sz="3200" dirty="0"/>
          </a:p>
          <a:p>
            <a:pPr eaLnBrk="1" hangingPunct="1">
              <a:spcBef>
                <a:spcPct val="20000"/>
              </a:spcBef>
            </a:pPr>
            <a:endParaRPr lang="es-ES" altLang="es-E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115616" y="5229200"/>
            <a:ext cx="792088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7175" eaLnBrk="1" hangingPunct="1">
              <a:spcBef>
                <a:spcPct val="20000"/>
              </a:spcBef>
            </a:pPr>
            <a:r>
              <a:rPr lang="es-ES" altLang="es-ES" sz="2400" i="1" dirty="0">
                <a:solidFill>
                  <a:srgbClr val="000000"/>
                </a:solidFill>
              </a:rPr>
              <a:t>Revisar el tratamiento farmacológico del </a:t>
            </a:r>
            <a:r>
              <a:rPr lang="es-ES" altLang="es-ES" sz="2400" i="1" dirty="0" smtClean="0">
                <a:solidFill>
                  <a:srgbClr val="000000"/>
                </a:solidFill>
              </a:rPr>
              <a:t>GAA </a:t>
            </a:r>
            <a:r>
              <a:rPr lang="es-ES_tradnl" sz="2400" i="1" dirty="0" smtClean="0">
                <a:solidFill>
                  <a:srgbClr val="000000"/>
                </a:solidFill>
              </a:rPr>
              <a:t>con </a:t>
            </a:r>
            <a:r>
              <a:rPr lang="es-ES_tradnl" sz="2400" i="1" dirty="0">
                <a:solidFill>
                  <a:srgbClr val="000000"/>
                </a:solidFill>
              </a:rPr>
              <a:t>un enfoque práctico en atención </a:t>
            </a:r>
            <a:r>
              <a:rPr lang="es-ES_tradnl" sz="2400" i="1" dirty="0" smtClean="0">
                <a:solidFill>
                  <a:srgbClr val="000000"/>
                </a:solidFill>
              </a:rPr>
              <a:t>primaria, para facilitar el uso adecuado de los medicamentos. </a:t>
            </a:r>
            <a:endParaRPr lang="es-ES" altLang="es-ES" sz="2400" i="1" dirty="0">
              <a:solidFill>
                <a:srgbClr val="000000"/>
              </a:solidFill>
            </a:endParaRPr>
          </a:p>
          <a:p>
            <a:pPr indent="-257175" eaLnBrk="1" hangingPunct="1">
              <a:spcBef>
                <a:spcPct val="20000"/>
              </a:spcBef>
            </a:pPr>
            <a:endParaRPr lang="es-ES" alt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0328"/>
            <a:ext cx="822960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Fisiopatología del glaucoma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51617" y="980728"/>
            <a:ext cx="3318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b="1" dirty="0">
                <a:solidFill>
                  <a:srgbClr val="FF0000"/>
                </a:solidFill>
                <a:ea typeface="Calibri" panose="020F0502020204030204" pitchFamily="34" charset="0"/>
              </a:rPr>
              <a:t>Humor acuoso. Fisiología</a:t>
            </a:r>
            <a:endParaRPr lang="es-E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027" y="1006972"/>
            <a:ext cx="4320480" cy="323018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644008" y="4232701"/>
            <a:ext cx="53285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dirty="0">
                <a:solidFill>
                  <a:srgbClr val="FF0000"/>
                </a:solidFill>
                <a:ea typeface="Calibri" panose="020F0502020204030204" pitchFamily="34" charset="0"/>
              </a:rPr>
              <a:t>1</a:t>
            </a: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s-ES" sz="1200" dirty="0">
                <a:solidFill>
                  <a:srgbClr val="000000"/>
                </a:solidFill>
                <a:ea typeface="Calibri" panose="020F0502020204030204" pitchFamily="34" charset="0"/>
              </a:rPr>
              <a:t>Malla trabecular, </a:t>
            </a:r>
            <a:r>
              <a:rPr lang="es-ES" sz="1200" dirty="0" smtClean="0">
                <a:solidFill>
                  <a:srgbClr val="FF0000"/>
                </a:solidFill>
                <a:ea typeface="Calibri" panose="020F0502020204030204" pitchFamily="34" charset="0"/>
              </a:rPr>
              <a:t>2</a:t>
            </a:r>
            <a:r>
              <a:rPr lang="es-ES" sz="12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s-ES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Canal </a:t>
            </a:r>
            <a:r>
              <a:rPr lang="es-ES" sz="1200" dirty="0">
                <a:solidFill>
                  <a:srgbClr val="000000"/>
                </a:solidFill>
                <a:ea typeface="Calibri" panose="020F0502020204030204" pitchFamily="34" charset="0"/>
              </a:rPr>
              <a:t>de </a:t>
            </a:r>
            <a:r>
              <a:rPr lang="es-ES" sz="12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Schlemm</a:t>
            </a:r>
            <a:r>
              <a:rPr lang="es-ES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s-ES" sz="1200" dirty="0" smtClean="0">
                <a:solidFill>
                  <a:srgbClr val="FF0000"/>
                </a:solidFill>
                <a:ea typeface="Calibri" panose="020F0502020204030204" pitchFamily="34" charset="0"/>
              </a:rPr>
              <a:t>3</a:t>
            </a:r>
            <a:r>
              <a:rPr lang="es-ES" sz="1200" dirty="0">
                <a:solidFill>
                  <a:srgbClr val="000000"/>
                </a:solidFill>
                <a:ea typeface="Calibri" panose="020F0502020204030204" pitchFamily="34" charset="0"/>
              </a:rPr>
              <a:t>: Venas acuosas, </a:t>
            </a:r>
            <a:endParaRPr lang="es-ES" sz="1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 smtClean="0">
                <a:solidFill>
                  <a:srgbClr val="FF0000"/>
                </a:solidFill>
                <a:ea typeface="Calibri" panose="020F0502020204030204" pitchFamily="34" charset="0"/>
              </a:rPr>
              <a:t>4</a:t>
            </a:r>
            <a:r>
              <a:rPr lang="es-ES" sz="1200" dirty="0">
                <a:solidFill>
                  <a:srgbClr val="000000"/>
                </a:solidFill>
                <a:ea typeface="Calibri" panose="020F0502020204030204" pitchFamily="34" charset="0"/>
              </a:rPr>
              <a:t>: Venas conjuntivales.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49102" y="5325015"/>
            <a:ext cx="7930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Se produce </a:t>
            </a:r>
            <a:r>
              <a:rPr lang="es-ES" dirty="0"/>
              <a:t>por disfunción de la malla </a:t>
            </a:r>
            <a:r>
              <a:rPr lang="es-ES" dirty="0" smtClean="0"/>
              <a:t>trabecular, que dificulta el drenaje del humor </a:t>
            </a:r>
            <a:r>
              <a:rPr lang="es-ES" dirty="0"/>
              <a:t>acuoso en la cámara </a:t>
            </a:r>
            <a:r>
              <a:rPr lang="es-ES" dirty="0" smtClean="0"/>
              <a:t>posterior, donde se </a:t>
            </a:r>
            <a:r>
              <a:rPr lang="es-ES" dirty="0"/>
              <a:t>acumula </a:t>
            </a:r>
            <a:r>
              <a:rPr lang="es-ES" dirty="0" smtClean="0"/>
              <a:t>y hace que aumente la PIO pudiendo dañar el nervio óptico y producirse pérdida del campo visual.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970087" y="1556792"/>
            <a:ext cx="3513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presión intraocular </a:t>
            </a:r>
            <a:r>
              <a:rPr lang="es-ES" dirty="0" smtClean="0"/>
              <a:t>(PIO), cuyo rango normal es: </a:t>
            </a:r>
            <a:r>
              <a:rPr lang="es-ES" dirty="0"/>
              <a:t>10-21 mm </a:t>
            </a:r>
            <a:r>
              <a:rPr lang="es-ES" dirty="0" smtClean="0"/>
              <a:t>Hg, </a:t>
            </a:r>
            <a:r>
              <a:rPr lang="es-ES" dirty="0"/>
              <a:t>depende del equilibrio entre la producción del humor acuoso y su </a:t>
            </a:r>
            <a:r>
              <a:rPr lang="es-ES" dirty="0" smtClean="0"/>
              <a:t>drenaje. Si </a:t>
            </a:r>
            <a:r>
              <a:rPr lang="es-ES" dirty="0"/>
              <a:t>aumenta </a:t>
            </a:r>
            <a:r>
              <a:rPr lang="es-ES" dirty="0" smtClean="0"/>
              <a:t>la  </a:t>
            </a:r>
            <a:r>
              <a:rPr lang="es-ES" dirty="0"/>
              <a:t>producción o se dificulta el </a:t>
            </a:r>
            <a:r>
              <a:rPr lang="es-ES" dirty="0" smtClean="0"/>
              <a:t>drenaje, el </a:t>
            </a:r>
            <a:r>
              <a:rPr lang="es-ES" dirty="0"/>
              <a:t>humor acuoso </a:t>
            </a:r>
            <a:r>
              <a:rPr lang="es-ES" dirty="0" smtClean="0"/>
              <a:t>se acumula produciéndose </a:t>
            </a:r>
            <a:r>
              <a:rPr lang="es-ES" dirty="0"/>
              <a:t>un aumento de la </a:t>
            </a:r>
            <a:r>
              <a:rPr lang="es-ES" dirty="0" smtClean="0"/>
              <a:t>PIO. 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49102" y="48290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sz="2000" b="1" dirty="0" smtClean="0">
                <a:solidFill>
                  <a:srgbClr val="FF0000"/>
                </a:solidFill>
              </a:rPr>
              <a:t>Glaucoma de ángulo abierto (GAA)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 derecha 10"/>
          <p:cNvSpPr/>
          <p:nvPr/>
        </p:nvSpPr>
        <p:spPr>
          <a:xfrm rot="5400000">
            <a:off x="6691075" y="3891891"/>
            <a:ext cx="73040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 rot="5400000">
            <a:off x="2618453" y="3779709"/>
            <a:ext cx="936104" cy="234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9144"/>
            <a:ext cx="8100392" cy="764704"/>
          </a:xfrm>
        </p:spPr>
        <p:txBody>
          <a:bodyPr/>
          <a:lstStyle/>
          <a:p>
            <a:pPr algn="l"/>
            <a:r>
              <a:rPr lang="es-E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afecta el glaucoma a la visión</a:t>
            </a:r>
            <a:endParaRPr lang="es-E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152"/>
          <a:stretch/>
        </p:blipFill>
        <p:spPr>
          <a:xfrm>
            <a:off x="5690992" y="4365104"/>
            <a:ext cx="2769439" cy="211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043608" y="900009"/>
            <a:ext cx="83529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La PIO elevada produce lesión del nervio óptico y pérdida </a:t>
            </a:r>
            <a:r>
              <a:rPr lang="es-ES_tradnl" sz="1600" dirty="0"/>
              <a:t>progresiva del </a:t>
            </a:r>
            <a:r>
              <a:rPr lang="es-ES_tradnl" sz="1600" b="1" dirty="0"/>
              <a:t>campo </a:t>
            </a:r>
            <a:r>
              <a:rPr lang="es-ES_tradnl" sz="1600" b="1" dirty="0" smtClean="0"/>
              <a:t>visual</a:t>
            </a:r>
            <a:r>
              <a:rPr lang="es-ES_tradnl" sz="1600" dirty="0" smtClean="0"/>
              <a:t>.</a:t>
            </a:r>
            <a:r>
              <a:rPr lang="es-ES" sz="1600" dirty="0"/>
              <a:t> </a:t>
            </a:r>
            <a:r>
              <a:rPr lang="es-ES" sz="1600" dirty="0" smtClean="0"/>
              <a:t>La afectación </a:t>
            </a:r>
            <a:r>
              <a:rPr lang="es-ES" sz="1600" dirty="0"/>
              <a:t>del campo </a:t>
            </a:r>
            <a:r>
              <a:rPr lang="es-ES" sz="1600" dirty="0" smtClean="0"/>
              <a:t>visual, </a:t>
            </a:r>
            <a:r>
              <a:rPr lang="es-ES" sz="1600" dirty="0"/>
              <a:t>puede llegar a causar visión en </a:t>
            </a:r>
            <a:r>
              <a:rPr lang="es-ES" sz="1600" dirty="0" smtClean="0"/>
              <a:t>túnel, comienza </a:t>
            </a:r>
            <a:r>
              <a:rPr lang="es-ES" sz="1600" dirty="0"/>
              <a:t>por la visión </a:t>
            </a:r>
            <a:r>
              <a:rPr lang="es-ES" sz="1600" dirty="0" smtClean="0"/>
              <a:t>periférica, siendo la </a:t>
            </a:r>
            <a:r>
              <a:rPr lang="es-ES" sz="1600" dirty="0"/>
              <a:t>visión central </a:t>
            </a:r>
            <a:r>
              <a:rPr lang="es-ES" sz="1600" dirty="0" smtClean="0"/>
              <a:t>la </a:t>
            </a:r>
            <a:r>
              <a:rPr lang="es-ES" sz="1600" dirty="0"/>
              <a:t>última en </a:t>
            </a:r>
            <a:r>
              <a:rPr lang="es-ES" sz="1600" dirty="0" smtClean="0"/>
              <a:t>afectarse. </a:t>
            </a:r>
            <a:endParaRPr lang="es-ES" sz="1600" dirty="0"/>
          </a:p>
        </p:txBody>
      </p:sp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 r="18675" b="48213"/>
          <a:stretch/>
        </p:blipFill>
        <p:spPr bwMode="auto">
          <a:xfrm>
            <a:off x="1691680" y="2060848"/>
            <a:ext cx="2808312" cy="1573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442" y="2016272"/>
            <a:ext cx="3115006" cy="1608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120" y="4365104"/>
            <a:ext cx="2559153" cy="211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7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59475"/>
            <a:ext cx="8316416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600" b="1" dirty="0" smtClean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 de GAA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88184" y="836712"/>
            <a:ext cx="784887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rtlCol="0">
            <a:spAutoFit/>
          </a:bodyPr>
          <a:lstStyle>
            <a:defPPr>
              <a:defRPr lang="es-ES"/>
            </a:defPPr>
            <a:lvl1pPr marL="285750" algn="just">
              <a:defRPr b="1">
                <a:solidFill>
                  <a:srgbClr val="AE3012"/>
                </a:solidFill>
              </a:defRPr>
            </a:lvl1pPr>
          </a:lstStyle>
          <a:p>
            <a:r>
              <a:rPr lang="es-ES" sz="1600" dirty="0" smtClean="0"/>
              <a:t>PIO elevada por </a:t>
            </a:r>
            <a:r>
              <a:rPr lang="es-ES" sz="1600" dirty="0"/>
              <a:t>encima </a:t>
            </a:r>
            <a:r>
              <a:rPr lang="es-ES" sz="1600" dirty="0" smtClean="0"/>
              <a:t>de </a:t>
            </a:r>
            <a:r>
              <a:rPr lang="es-ES" sz="1600" dirty="0"/>
              <a:t>21 mm Hg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/>
              <a:t>Principal </a:t>
            </a:r>
            <a:r>
              <a:rPr lang="es-ES" sz="1600" dirty="0"/>
              <a:t>factor de riesgo.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Único </a:t>
            </a:r>
            <a:r>
              <a:rPr lang="es-ES" sz="1600" b="1" dirty="0"/>
              <a:t>modificable</a:t>
            </a:r>
            <a:r>
              <a:rPr lang="es-ES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Reducir la PIO ralentiza el comienzo y la progresión del glaucoma y la pérdida de campo visual</a:t>
            </a:r>
            <a:r>
              <a:rPr lang="es-ES" sz="1600" dirty="0" smtClean="0"/>
              <a:t>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071040" y="3088119"/>
            <a:ext cx="7821440" cy="2523768"/>
          </a:xfrm>
          <a:custGeom>
            <a:avLst/>
            <a:gdLst>
              <a:gd name="connsiteX0" fmla="*/ 0 w 7956376"/>
              <a:gd name="connsiteY0" fmla="*/ 0 h 3970318"/>
              <a:gd name="connsiteX1" fmla="*/ 7956376 w 7956376"/>
              <a:gd name="connsiteY1" fmla="*/ 0 h 3970318"/>
              <a:gd name="connsiteX2" fmla="*/ 7956376 w 7956376"/>
              <a:gd name="connsiteY2" fmla="*/ 3970318 h 3970318"/>
              <a:gd name="connsiteX3" fmla="*/ 0 w 7956376"/>
              <a:gd name="connsiteY3" fmla="*/ 3970318 h 3970318"/>
              <a:gd name="connsiteX4" fmla="*/ 0 w 7956376"/>
              <a:gd name="connsiteY4" fmla="*/ 0 h 3970318"/>
              <a:gd name="connsiteX0" fmla="*/ 4064 w 7960440"/>
              <a:gd name="connsiteY0" fmla="*/ 0 h 3970318"/>
              <a:gd name="connsiteX1" fmla="*/ 7960440 w 7960440"/>
              <a:gd name="connsiteY1" fmla="*/ 0 h 3970318"/>
              <a:gd name="connsiteX2" fmla="*/ 7960440 w 7960440"/>
              <a:gd name="connsiteY2" fmla="*/ 3970318 h 3970318"/>
              <a:gd name="connsiteX3" fmla="*/ 4064 w 7960440"/>
              <a:gd name="connsiteY3" fmla="*/ 3970318 h 3970318"/>
              <a:gd name="connsiteX4" fmla="*/ 4064 w 7960440"/>
              <a:gd name="connsiteY4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0440" h="3970318">
                <a:moveTo>
                  <a:pt x="4064" y="0"/>
                </a:moveTo>
                <a:lnTo>
                  <a:pt x="7960440" y="0"/>
                </a:lnTo>
                <a:lnTo>
                  <a:pt x="7960440" y="3970318"/>
                </a:lnTo>
                <a:lnTo>
                  <a:pt x="4064" y="3970318"/>
                </a:lnTo>
                <a:cubicBezTo>
                  <a:pt x="4064" y="2646879"/>
                  <a:pt x="-5080" y="1350871"/>
                  <a:pt x="4064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txBody>
          <a:bodyPr wrap="square" lIns="0" rtlCol="0">
            <a:spAutoFit/>
          </a:bodyPr>
          <a:lstStyle>
            <a:defPPr>
              <a:defRPr lang="es-ES"/>
            </a:defPPr>
            <a:lvl1pPr marL="285750" algn="just">
              <a:defRPr sz="1600" b="1">
                <a:solidFill>
                  <a:srgbClr val="AE3012"/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1600" b="1"/>
            </a:lvl2pPr>
          </a:lstStyle>
          <a:p>
            <a:r>
              <a:rPr lang="es-ES" sz="1400" dirty="0"/>
              <a:t>Edad avanzada: </a:t>
            </a:r>
            <a:r>
              <a:rPr lang="es-ES" sz="1400" b="0" dirty="0">
                <a:solidFill>
                  <a:schemeClr val="tx1"/>
                </a:solidFill>
              </a:rPr>
              <a:t>el mayor factor </a:t>
            </a:r>
            <a:r>
              <a:rPr lang="es-ES" sz="1400" b="0" dirty="0" smtClean="0">
                <a:solidFill>
                  <a:schemeClr val="tx1"/>
                </a:solidFill>
              </a:rPr>
              <a:t>de </a:t>
            </a:r>
            <a:r>
              <a:rPr lang="es-ES" sz="1400" b="0" dirty="0">
                <a:solidFill>
                  <a:schemeClr val="tx1"/>
                </a:solidFill>
              </a:rPr>
              <a:t>riesgo junto a </a:t>
            </a:r>
            <a:r>
              <a:rPr lang="es-ES" sz="1400" b="0" dirty="0" smtClean="0">
                <a:solidFill>
                  <a:schemeClr val="tx1"/>
                </a:solidFill>
              </a:rPr>
              <a:t>PIO. </a:t>
            </a:r>
            <a:endParaRPr lang="es-ES" sz="1400" b="0" dirty="0">
              <a:solidFill>
                <a:schemeClr val="tx1"/>
              </a:solidFill>
            </a:endParaRPr>
          </a:p>
          <a:p>
            <a:r>
              <a:rPr lang="es-ES" sz="1400" dirty="0" smtClean="0"/>
              <a:t>Etnia</a:t>
            </a:r>
            <a:r>
              <a:rPr lang="es-ES" sz="1400" dirty="0"/>
              <a:t>: </a:t>
            </a:r>
            <a:r>
              <a:rPr lang="es-ES" sz="1400" b="0" dirty="0">
                <a:solidFill>
                  <a:schemeClr val="tx1"/>
                </a:solidFill>
              </a:rPr>
              <a:t>menor prevalencia en </a:t>
            </a:r>
            <a:r>
              <a:rPr lang="es-ES" sz="1400" b="0" dirty="0" smtClean="0">
                <a:solidFill>
                  <a:schemeClr val="tx1"/>
                </a:solidFill>
              </a:rPr>
              <a:t>etnia </a:t>
            </a:r>
            <a:r>
              <a:rPr lang="es-ES" sz="1400" b="0" dirty="0">
                <a:solidFill>
                  <a:schemeClr val="tx1"/>
                </a:solidFill>
              </a:rPr>
              <a:t>caucásica que en </a:t>
            </a:r>
            <a:r>
              <a:rPr lang="es-ES" sz="1400" b="0" dirty="0" smtClean="0">
                <a:solidFill>
                  <a:schemeClr val="tx1"/>
                </a:solidFill>
              </a:rPr>
              <a:t>negra</a:t>
            </a:r>
            <a:r>
              <a:rPr lang="es-ES" sz="1400" b="0" dirty="0">
                <a:solidFill>
                  <a:schemeClr val="tx1"/>
                </a:solidFill>
              </a:rPr>
              <a:t>, asiática y </a:t>
            </a:r>
            <a:r>
              <a:rPr lang="es-ES" sz="1400" b="0" dirty="0" smtClean="0">
                <a:solidFill>
                  <a:schemeClr val="tx1"/>
                </a:solidFill>
              </a:rPr>
              <a:t>en latinos </a:t>
            </a:r>
            <a:r>
              <a:rPr lang="es-ES" sz="1400" b="0" dirty="0">
                <a:solidFill>
                  <a:schemeClr val="tx1"/>
                </a:solidFill>
              </a:rPr>
              <a:t>o hispanos.</a:t>
            </a:r>
          </a:p>
          <a:p>
            <a:r>
              <a:rPr lang="es-ES" sz="1400" dirty="0"/>
              <a:t>Antecedentes familiares: </a:t>
            </a:r>
            <a:r>
              <a:rPr lang="es-ES" sz="1400" b="0" dirty="0">
                <a:solidFill>
                  <a:schemeClr val="tx1"/>
                </a:solidFill>
              </a:rPr>
              <a:t>los familiares de primer grado de pacientes afectados por glaucoma tienen un riesgo 8 veces mayor que la población general.</a:t>
            </a:r>
          </a:p>
          <a:p>
            <a:r>
              <a:rPr lang="es-ES" sz="1400" dirty="0"/>
              <a:t>Factores oculares: </a:t>
            </a:r>
            <a:r>
              <a:rPr lang="es-ES" sz="1400" b="0" dirty="0">
                <a:solidFill>
                  <a:schemeClr val="tx1"/>
                </a:solidFill>
              </a:rPr>
              <a:t>miopía, cornea delgada….</a:t>
            </a:r>
          </a:p>
          <a:p>
            <a:r>
              <a:rPr lang="es-ES" sz="1400" dirty="0"/>
              <a:t>Patologías </a:t>
            </a:r>
            <a:r>
              <a:rPr lang="es-ES" sz="1400" b="0" dirty="0">
                <a:solidFill>
                  <a:schemeClr val="tx1"/>
                </a:solidFill>
              </a:rPr>
              <a:t>como diabetes, hipotiroidismo, enfermedad cardiovascular.</a:t>
            </a:r>
          </a:p>
          <a:p>
            <a:r>
              <a:rPr lang="es-ES" sz="1400" dirty="0"/>
              <a:t>Tratamientos con:	</a:t>
            </a:r>
          </a:p>
          <a:p>
            <a:r>
              <a:rPr lang="es-ES" sz="1200" dirty="0" err="1">
                <a:solidFill>
                  <a:srgbClr val="482997"/>
                </a:solidFill>
              </a:rPr>
              <a:t>Corticosteroides</a:t>
            </a:r>
            <a:r>
              <a:rPr lang="es-ES" sz="1200" dirty="0"/>
              <a:t> </a:t>
            </a:r>
            <a:r>
              <a:rPr lang="es-ES" sz="1200" b="0" dirty="0">
                <a:solidFill>
                  <a:schemeClr val="tx1"/>
                </a:solidFill>
              </a:rPr>
              <a:t>(por cualquier vía de administración).</a:t>
            </a:r>
          </a:p>
          <a:p>
            <a:r>
              <a:rPr lang="es-ES" sz="1200" dirty="0" err="1">
                <a:solidFill>
                  <a:srgbClr val="482997"/>
                </a:solidFill>
              </a:rPr>
              <a:t>Serotoninérgicos</a:t>
            </a:r>
            <a:r>
              <a:rPr lang="es-ES" sz="1200" dirty="0">
                <a:solidFill>
                  <a:srgbClr val="482997"/>
                </a:solidFill>
              </a:rPr>
              <a:t> </a:t>
            </a:r>
            <a:r>
              <a:rPr lang="es-ES" sz="1200" b="0" dirty="0">
                <a:solidFill>
                  <a:schemeClr val="tx1"/>
                </a:solidFill>
              </a:rPr>
              <a:t>(antidepresivos ISRS como </a:t>
            </a:r>
            <a:r>
              <a:rPr lang="es-ES" sz="1200" b="0" dirty="0" err="1">
                <a:solidFill>
                  <a:schemeClr val="tx1"/>
                </a:solidFill>
              </a:rPr>
              <a:t>venlafaxina</a:t>
            </a:r>
            <a:r>
              <a:rPr lang="es-ES" sz="1200" b="0" dirty="0">
                <a:solidFill>
                  <a:schemeClr val="tx1"/>
                </a:solidFill>
              </a:rPr>
              <a:t> y </a:t>
            </a:r>
            <a:r>
              <a:rPr lang="es-ES" sz="1200" b="0" dirty="0" err="1">
                <a:solidFill>
                  <a:schemeClr val="tx1"/>
                </a:solidFill>
              </a:rPr>
              <a:t>duloxetina</a:t>
            </a:r>
            <a:r>
              <a:rPr lang="es-ES" sz="1200" b="0" dirty="0">
                <a:solidFill>
                  <a:schemeClr val="tx1"/>
                </a:solidFill>
              </a:rPr>
              <a:t>; y otros fármacos con acción</a:t>
            </a:r>
            <a:r>
              <a:rPr lang="es-ES" sz="1200" dirty="0">
                <a:solidFill>
                  <a:srgbClr val="482997"/>
                </a:solidFill>
              </a:rPr>
              <a:t> </a:t>
            </a:r>
            <a:r>
              <a:rPr lang="es-ES" sz="1200" b="0" dirty="0" err="1">
                <a:solidFill>
                  <a:schemeClr val="tx1"/>
                </a:solidFill>
              </a:rPr>
              <a:t>serotoninérgica</a:t>
            </a:r>
            <a:r>
              <a:rPr lang="es-ES" sz="1200" b="0" dirty="0">
                <a:solidFill>
                  <a:schemeClr val="tx1"/>
                </a:solidFill>
              </a:rPr>
              <a:t>). </a:t>
            </a:r>
          </a:p>
          <a:p>
            <a:r>
              <a:rPr lang="es-ES" sz="1200" dirty="0" err="1">
                <a:solidFill>
                  <a:schemeClr val="accent2">
                    <a:lumMod val="75000"/>
                  </a:schemeClr>
                </a:solidFill>
              </a:rPr>
              <a:t>Topiramato</a:t>
            </a:r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</a:p>
          <a:p>
            <a:r>
              <a:rPr lang="es-ES" sz="1200" dirty="0">
                <a:solidFill>
                  <a:schemeClr val="tx1"/>
                </a:solidFill>
              </a:rPr>
              <a:t>Algunos antitumorales </a:t>
            </a:r>
            <a:r>
              <a:rPr lang="es-ES" sz="1200" b="0" dirty="0">
                <a:solidFill>
                  <a:schemeClr val="tx1"/>
                </a:solidFill>
              </a:rPr>
              <a:t>(en inyección </a:t>
            </a:r>
            <a:r>
              <a:rPr lang="es-ES" sz="1200" b="0" dirty="0" err="1">
                <a:solidFill>
                  <a:schemeClr val="tx1"/>
                </a:solidFill>
              </a:rPr>
              <a:t>intravitrea</a:t>
            </a:r>
            <a:r>
              <a:rPr lang="es-ES" sz="1200" b="0" dirty="0">
                <a:solidFill>
                  <a:schemeClr val="tx1"/>
                </a:solidFill>
              </a:rPr>
              <a:t>).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99592" y="2483604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algn="just"/>
            <a:r>
              <a:rPr lang="es-ES" b="1" dirty="0"/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13030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9672" y="17184"/>
            <a:ext cx="812432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es-ES" sz="3600" b="1" dirty="0" smtClean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Tratamiento: generalidades</a:t>
            </a:r>
            <a:endParaRPr lang="es-ES" altLang="es-ES" sz="3600" b="1" dirty="0" smtClean="0">
              <a:solidFill>
                <a:srgbClr val="EF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59632" y="1052736"/>
            <a:ext cx="7488832" cy="4401205"/>
          </a:xfrm>
          <a:prstGeom prst="rect">
            <a:avLst/>
          </a:prstGeom>
          <a:solidFill>
            <a:srgbClr val="BFFDBF">
              <a:alpha val="3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El </a:t>
            </a:r>
            <a:r>
              <a:rPr lang="es-ES" sz="2000" dirty="0"/>
              <a:t>único tratamiento probado y generalmente aceptado para el </a:t>
            </a:r>
            <a:r>
              <a:rPr lang="es-ES" sz="2000" dirty="0" smtClean="0"/>
              <a:t>GAA es la </a:t>
            </a:r>
            <a:r>
              <a:rPr lang="es-ES" sz="2000" b="1" dirty="0" smtClean="0"/>
              <a:t>disminución </a:t>
            </a:r>
            <a:r>
              <a:rPr lang="es-ES" sz="2000" b="1" dirty="0"/>
              <a:t>de la </a:t>
            </a:r>
            <a:r>
              <a:rPr lang="es-ES" sz="2000" b="1" dirty="0" smtClean="0"/>
              <a:t>PIO.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 smtClean="0"/>
              <a:t>Objetivo</a:t>
            </a:r>
            <a:r>
              <a:rPr lang="es-ES" sz="2000" dirty="0" smtClean="0"/>
              <a:t> principal: </a:t>
            </a:r>
            <a:r>
              <a:rPr lang="es-ES" sz="2000" dirty="0"/>
              <a:t>evitar o </a:t>
            </a:r>
            <a:r>
              <a:rPr lang="es-ES" sz="2000" dirty="0" smtClean="0"/>
              <a:t>ralentizar </a:t>
            </a:r>
            <a:r>
              <a:rPr lang="es-ES" sz="2000" dirty="0"/>
              <a:t>la progresión de la enfermedad </a:t>
            </a:r>
            <a:r>
              <a:rPr lang="es-ES" sz="2000" dirty="0" smtClean="0"/>
              <a:t>para prevenir el </a:t>
            </a:r>
            <a:r>
              <a:rPr lang="es-ES" sz="2000" dirty="0"/>
              <a:t>deterioro de la visión y </a:t>
            </a:r>
            <a:r>
              <a:rPr lang="es-ES" sz="2000" dirty="0" smtClean="0"/>
              <a:t>mantener </a:t>
            </a:r>
            <a:r>
              <a:rPr lang="es-ES" sz="2000" dirty="0"/>
              <a:t>la calidad de vida, </a:t>
            </a:r>
            <a:r>
              <a:rPr lang="es-ES" sz="2000" dirty="0" smtClean="0"/>
              <a:t>aunque no se puede </a:t>
            </a:r>
            <a:r>
              <a:rPr lang="es-ES" sz="2000" dirty="0"/>
              <a:t>recuperar la visión perdida.</a:t>
            </a:r>
          </a:p>
          <a:p>
            <a:pPr algn="just"/>
            <a:endParaRPr lang="es-ES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 smtClean="0"/>
              <a:t>Opciones</a:t>
            </a:r>
            <a:r>
              <a:rPr lang="es-ES" sz="2000" dirty="0" smtClean="0"/>
              <a:t> disponibles: tratamiento farmacológico</a:t>
            </a:r>
            <a:r>
              <a:rPr lang="es-ES" sz="2000" dirty="0"/>
              <a:t>, </a:t>
            </a:r>
            <a:r>
              <a:rPr lang="es-ES" sz="2000" dirty="0" smtClean="0"/>
              <a:t>cirugía </a:t>
            </a:r>
            <a:r>
              <a:rPr lang="es-ES" sz="2000" dirty="0"/>
              <a:t>y </a:t>
            </a:r>
            <a:r>
              <a:rPr lang="es-ES" sz="2000" dirty="0" err="1"/>
              <a:t>trabeculoplastia</a:t>
            </a:r>
            <a:r>
              <a:rPr lang="es-ES" sz="2000" dirty="0"/>
              <a:t> con láser. </a:t>
            </a:r>
            <a:endParaRPr lang="es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 smtClean="0"/>
              <a:t>Tratamiento </a:t>
            </a:r>
            <a:r>
              <a:rPr lang="es-ES" sz="2000" b="1" u="sng" dirty="0"/>
              <a:t>inicial de </a:t>
            </a:r>
            <a:r>
              <a:rPr lang="es-ES" sz="2000" b="1" u="sng" dirty="0" smtClean="0"/>
              <a:t>elección:</a:t>
            </a:r>
            <a:r>
              <a:rPr lang="es-ES" sz="2000" b="1" dirty="0" smtClean="0"/>
              <a:t> </a:t>
            </a:r>
          </a:p>
          <a:p>
            <a:pPr algn="just"/>
            <a:r>
              <a:rPr lang="es-ES" sz="2000" b="1" dirty="0" smtClean="0"/>
              <a:t>    tratamiento farmacológico</a:t>
            </a:r>
            <a:r>
              <a:rPr lang="es-ES" sz="2000" dirty="0" smtClean="0"/>
              <a:t>,</a:t>
            </a:r>
            <a:r>
              <a:rPr lang="es-ES" sz="2000" b="1" dirty="0" smtClean="0"/>
              <a:t> </a:t>
            </a:r>
            <a:r>
              <a:rPr lang="es-ES" sz="2000" dirty="0" smtClean="0"/>
              <a:t>comenzando </a:t>
            </a:r>
          </a:p>
          <a:p>
            <a:pPr algn="just"/>
            <a:r>
              <a:rPr lang="es-ES" sz="2000" dirty="0" smtClean="0"/>
              <a:t>    con monoterapia, </a:t>
            </a:r>
            <a:r>
              <a:rPr lang="es-ES" sz="2000" dirty="0"/>
              <a:t>por </a:t>
            </a:r>
            <a:r>
              <a:rPr lang="es-ES" sz="2000" b="1" dirty="0"/>
              <a:t>vía tópica </a:t>
            </a:r>
            <a:r>
              <a:rPr lang="es-ES" sz="2000" b="1" dirty="0" smtClean="0"/>
              <a:t>oftálmica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19" y="4365104"/>
            <a:ext cx="2082293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4624"/>
            <a:ext cx="9073008" cy="648072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s-ES_tradnl" sz="3300" b="1" dirty="0" smtClean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Algoritmo de tratamiento farmacológico</a:t>
            </a:r>
            <a:endParaRPr lang="es-E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0"/>
          <a:stretch/>
        </p:blipFill>
        <p:spPr>
          <a:xfrm>
            <a:off x="1907704" y="589289"/>
            <a:ext cx="5570665" cy="62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1043608" y="1916833"/>
            <a:ext cx="7886700" cy="18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3600" b="1" dirty="0">
                <a:solidFill>
                  <a:srgbClr val="9E126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600" b="1" dirty="0">
                <a:solidFill>
                  <a:srgbClr val="9E126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1043608" y="31887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Fármacos de primera línea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06877" y="835860"/>
            <a:ext cx="8105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ANÁLOGOS </a:t>
            </a:r>
            <a:r>
              <a:rPr lang="es-ES" b="1" dirty="0">
                <a:solidFill>
                  <a:schemeClr val="tx2"/>
                </a:solidFill>
              </a:rPr>
              <a:t>DE </a:t>
            </a:r>
            <a:r>
              <a:rPr lang="es-ES" b="1" dirty="0" smtClean="0">
                <a:solidFill>
                  <a:schemeClr val="tx2"/>
                </a:solidFill>
              </a:rPr>
              <a:t>PROSTAGLANDINAS </a:t>
            </a:r>
            <a:r>
              <a:rPr lang="es-ES" b="1" dirty="0" smtClean="0">
                <a:solidFill>
                  <a:srgbClr val="FF0000"/>
                </a:solidFill>
              </a:rPr>
              <a:t>(PRIMERA ELECCIÓN)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090526" y="1218242"/>
            <a:ext cx="7997442" cy="27868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62191" y="932600"/>
            <a:ext cx="8381809" cy="2736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s-ES" b="1" dirty="0">
              <a:ea typeface="Calibri" panose="020F0502020204030204" pitchFamily="34" charset="0"/>
            </a:endParaRPr>
          </a:p>
          <a:p>
            <a:pPr lvl="1"/>
            <a:r>
              <a:rPr lang="es-ES" sz="1600" b="1" dirty="0" err="1">
                <a:solidFill>
                  <a:srgbClr val="1D42E1"/>
                </a:solidFill>
              </a:rPr>
              <a:t>Latanoprost</a:t>
            </a:r>
            <a:r>
              <a:rPr lang="es-ES" sz="1600" dirty="0">
                <a:solidFill>
                  <a:srgbClr val="0070C0"/>
                </a:solidFill>
              </a:rPr>
              <a:t> </a:t>
            </a:r>
            <a:r>
              <a:rPr lang="es-ES" sz="1600" dirty="0"/>
              <a:t>(</a:t>
            </a:r>
            <a:r>
              <a:rPr lang="es-ES" sz="1600" i="1" dirty="0"/>
              <a:t>Mayor experiencia de uso), </a:t>
            </a:r>
            <a:r>
              <a:rPr lang="es-ES" sz="1600" b="1" i="1" dirty="0" err="1"/>
              <a:t>b</a:t>
            </a:r>
            <a:r>
              <a:rPr lang="es-ES" sz="1600" b="1" dirty="0" err="1"/>
              <a:t>imatoprost</a:t>
            </a:r>
            <a:r>
              <a:rPr lang="es-ES" sz="1600" b="1" dirty="0"/>
              <a:t>, </a:t>
            </a:r>
            <a:r>
              <a:rPr lang="es-ES" sz="1600" b="1" dirty="0" err="1"/>
              <a:t>tafluprost</a:t>
            </a:r>
            <a:r>
              <a:rPr lang="es-ES" sz="1600" b="1" dirty="0"/>
              <a:t>, </a:t>
            </a:r>
            <a:r>
              <a:rPr lang="es-ES" sz="1600" b="1" dirty="0" err="1"/>
              <a:t>travoprost</a:t>
            </a:r>
            <a:endParaRPr lang="es-ES" sz="1600" b="1" dirty="0"/>
          </a:p>
          <a:p>
            <a:pPr marL="733425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ea typeface="Calibri" panose="020F0502020204030204" pitchFamily="34" charset="0"/>
              </a:rPr>
              <a:t>Aumentan </a:t>
            </a:r>
            <a:r>
              <a:rPr lang="es-ES" sz="1600" dirty="0">
                <a:ea typeface="Calibri" panose="020F0502020204030204" pitchFamily="34" charset="0"/>
              </a:rPr>
              <a:t>el drenaje trabecular. </a:t>
            </a:r>
          </a:p>
          <a:p>
            <a:pPr marL="733425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a typeface="Calibri" panose="020F0502020204030204" pitchFamily="34" charset="0"/>
              </a:rPr>
              <a:t>Mayor eficacia en la reducción de la PIO con menos efectos secundarios sistémicos que betabloqueantes.</a:t>
            </a:r>
          </a:p>
          <a:p>
            <a:pPr marL="733425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ea typeface="Calibri" panose="020F0502020204030204" pitchFamily="34" charset="0"/>
              </a:rPr>
              <a:t>Se </a:t>
            </a:r>
            <a:r>
              <a:rPr lang="es-ES" sz="1600" dirty="0">
                <a:ea typeface="Calibri" panose="020F0502020204030204" pitchFamily="34" charset="0"/>
              </a:rPr>
              <a:t>administran una vez al día. </a:t>
            </a:r>
          </a:p>
          <a:p>
            <a:pPr marL="714375" lvl="0" indent="-2667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a typeface="Calibri" panose="020F0502020204030204" pitchFamily="34" charset="0"/>
              </a:rPr>
              <a:t>Importantes efectos adversos locales</a:t>
            </a:r>
            <a:r>
              <a:rPr lang="es-ES" sz="1600" dirty="0">
                <a:solidFill>
                  <a:srgbClr val="00B0F0"/>
                </a:solidFill>
                <a:ea typeface="Calibri" panose="020F0502020204030204" pitchFamily="34" charset="0"/>
              </a:rPr>
              <a:t>: </a:t>
            </a:r>
            <a:r>
              <a:rPr lang="es-ES" sz="1600" dirty="0">
                <a:ea typeface="Calibri" panose="020F0502020204030204" pitchFamily="34" charset="0"/>
              </a:rPr>
              <a:t>cambios irreversibles del color del iris, hiperemia, hipertricosis malar, crecimiento de pestañas, pigmentación cutánea </a:t>
            </a:r>
            <a:r>
              <a:rPr lang="es-ES" sz="1600" dirty="0" err="1">
                <a:ea typeface="Calibri" panose="020F0502020204030204" pitchFamily="34" charset="0"/>
              </a:rPr>
              <a:t>periocular</a:t>
            </a:r>
            <a:r>
              <a:rPr lang="es-ES" sz="1600" dirty="0">
                <a:ea typeface="Calibri" panose="020F050202020403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1206877" y="4083087"/>
            <a:ext cx="7881091" cy="1812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err="1">
                <a:solidFill>
                  <a:srgbClr val="1D42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Timolol</a:t>
            </a:r>
            <a:r>
              <a:rPr lang="es-ES" sz="1600" b="1" dirty="0">
                <a:solidFill>
                  <a:srgbClr val="2C4F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tx1"/>
                </a:solidFill>
              </a:rPr>
              <a:t>(Mayor experiencia de uso),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</a:rPr>
              <a:t>carteolol</a:t>
            </a:r>
            <a:r>
              <a:rPr lang="es-ES" sz="1600" b="1" dirty="0">
                <a:solidFill>
                  <a:schemeClr val="tx1"/>
                </a:solidFill>
              </a:rPr>
              <a:t>, </a:t>
            </a:r>
            <a:r>
              <a:rPr lang="es-ES" sz="1600" b="1" dirty="0" err="1">
                <a:solidFill>
                  <a:schemeClr val="tx1"/>
                </a:solidFill>
              </a:rPr>
              <a:t>b</a:t>
            </a:r>
            <a:r>
              <a:rPr lang="es-ES" sz="1600" b="1" dirty="0" err="1" smtClean="0">
                <a:solidFill>
                  <a:schemeClr val="tx1"/>
                </a:solidFill>
              </a:rPr>
              <a:t>etaxolol</a:t>
            </a:r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Terapia inicial en casos de intolerancia o contraindicación a análogos de prostaglandinas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Disminuyen la formación de humor acuoso.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Efectos adversos sistémicos.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Contraindicaciones cardiacas y pulmonares.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206877" y="37890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a typeface="Times New Roman" panose="02020603050405020304" pitchFamily="18" charset="0"/>
              </a:rPr>
              <a:t>BETABLOQUEANTES </a:t>
            </a:r>
            <a:r>
              <a:rPr lang="es-E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(</a:t>
            </a:r>
            <a:r>
              <a:rPr lang="es-ES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ALTERNATIVA </a:t>
            </a:r>
            <a:r>
              <a:rPr lang="es-ES" b="1" dirty="0">
                <a:solidFill>
                  <a:srgbClr val="FF0000"/>
                </a:solidFill>
                <a:ea typeface="Calibri" panose="020F0502020204030204" pitchFamily="34" charset="0"/>
              </a:rPr>
              <a:t>DE </a:t>
            </a:r>
            <a:r>
              <a:rPr lang="es-ES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ELECCIÓN)</a:t>
            </a:r>
            <a:r>
              <a:rPr lang="es-ES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928992" cy="64807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_tradnl" sz="2800" b="1" dirty="0" smtClean="0">
                <a:solidFill>
                  <a:srgbClr val="EF33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Medicamentos de primera línea disponibles</a:t>
            </a:r>
            <a:r>
              <a:rPr lang="es-ES" sz="3400" dirty="0">
                <a:ea typeface="Times New Roman" panose="02020603050405020304" pitchFamily="18" charset="0"/>
              </a:rPr>
              <a:t/>
            </a:r>
            <a:br>
              <a:rPr lang="es-ES" sz="3400" dirty="0">
                <a:ea typeface="Times New Roman" panose="02020603050405020304" pitchFamily="18" charset="0"/>
              </a:rPr>
            </a:br>
            <a:endParaRPr lang="es-ES" sz="34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694799"/>
              </p:ext>
            </p:extLst>
          </p:nvPr>
        </p:nvGraphicFramePr>
        <p:xfrm>
          <a:off x="1187624" y="908720"/>
          <a:ext cx="7632849" cy="5776426"/>
        </p:xfrm>
        <a:graphic>
          <a:graphicData uri="http://schemas.openxmlformats.org/drawingml/2006/table">
            <a:tbl>
              <a:tblPr firstRow="1" firstCol="1" bandRow="1"/>
              <a:tblGrid>
                <a:gridCol w="648072">
                  <a:extLst>
                    <a:ext uri="{9D8B030D-6E8A-4147-A177-3AD203B41FA5}">
                      <a16:colId xmlns:a16="http://schemas.microsoft.com/office/drawing/2014/main" val="2752125093"/>
                    </a:ext>
                  </a:extLst>
                </a:gridCol>
                <a:gridCol w="3535993">
                  <a:extLst>
                    <a:ext uri="{9D8B030D-6E8A-4147-A177-3AD203B41FA5}">
                      <a16:colId xmlns:a16="http://schemas.microsoft.com/office/drawing/2014/main" val="1731861347"/>
                    </a:ext>
                  </a:extLst>
                </a:gridCol>
                <a:gridCol w="2091675">
                  <a:extLst>
                    <a:ext uri="{9D8B030D-6E8A-4147-A177-3AD203B41FA5}">
                      <a16:colId xmlns:a16="http://schemas.microsoft.com/office/drawing/2014/main" val="3541006954"/>
                    </a:ext>
                  </a:extLst>
                </a:gridCol>
                <a:gridCol w="1357109">
                  <a:extLst>
                    <a:ext uri="{9D8B030D-6E8A-4147-A177-3AD203B41FA5}">
                      <a16:colId xmlns:a16="http://schemas.microsoft.com/office/drawing/2014/main" val="1477523399"/>
                    </a:ext>
                  </a:extLst>
                </a:gridCol>
              </a:tblGrid>
              <a:tr h="1129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MEDICAMENTO</a:t>
                      </a: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(*)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PRINCIPIO ACTIVO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38393"/>
                  </a:ext>
                </a:extLst>
              </a:tr>
              <a:tr h="125544">
                <a:tc rowSpan="3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MONOTERAPIA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ANÁLOGOS DE PROSTAGLANDINAS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63199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Arulatan</a:t>
                      </a:r>
                      <a:r>
                        <a:rPr lang="es-ES" sz="900" dirty="0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9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84586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Latanoprost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 </a:t>
                      </a: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Cinfa</a:t>
                      </a:r>
                      <a:r>
                        <a:rPr lang="es-ES" sz="900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50637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Latanoprost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 </a:t>
                      </a: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Stada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76027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Monoprost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 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Envase unidosis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364581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Xalatan</a:t>
                      </a:r>
                      <a:r>
                        <a:rPr lang="es-ES" sz="900" dirty="0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52734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Latanoprost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 </a:t>
                      </a: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Aurovitas</a:t>
                      </a:r>
                      <a:r>
                        <a:rPr lang="es-ES" sz="900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84227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Latanaprost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 </a:t>
                      </a: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Combix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308970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Latanoprost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 </a:t>
                      </a: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Mylan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 </a:t>
                      </a: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Pharmaceuticals</a:t>
                      </a:r>
                      <a:r>
                        <a:rPr lang="es-ES" sz="900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619075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Latanoprost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 </a:t>
                      </a: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Qualigen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433437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Latanaprost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 </a:t>
                      </a: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Ratiopharm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32987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Latanoprost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 </a:t>
                      </a: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Tarbis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395455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Latanoprost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 </a:t>
                      </a: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Vir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Latanoprost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69471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Lumigan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 0,1 mg/ml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Bimatoprost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456396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Lumigan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 0,3 mg/ml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Envase </a:t>
                      </a:r>
                      <a:r>
                        <a:rPr lang="es-ES" sz="900" b="1" i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unidosis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Bimatoprost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527641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Vizibim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 0,3 mg/ml</a:t>
                      </a: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Bimatoprost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17911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Travatan 40 microg/ml</a:t>
                      </a: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18689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Travoprost Abamed</a:t>
                      </a:r>
                      <a:r>
                        <a:rPr lang="es-ES" sz="90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367579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Travoprost Stada 40 microg/ml</a:t>
                      </a:r>
                      <a:r>
                        <a:rPr lang="es-ES" sz="900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Travoprost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992636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Vizitrav</a:t>
                      </a:r>
                      <a:r>
                        <a:rPr lang="es-ES" sz="900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Travoprost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637178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1"/>
                        </a:rPr>
                        <a:t>Sinetrav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Travoprost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64145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Travoprost Rafarm</a:t>
                      </a:r>
                      <a:r>
                        <a:rPr lang="es-ES" sz="900" b="1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 </a:t>
                      </a:r>
                      <a:r>
                        <a:rPr lang="es-ES" sz="900" b="1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4F81BD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Travoprost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855560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/>
                        </a:rPr>
                        <a:t>Travoprost Vir</a:t>
                      </a:r>
                      <a:r>
                        <a:rPr lang="es-ES" sz="900" b="1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Travoprost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82126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/>
                        </a:rPr>
                        <a:t>Saflutan</a:t>
                      </a:r>
                      <a:r>
                        <a:rPr lang="es-ES" sz="900" b="1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Tafluprost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576582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BETABLOQUEANTES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48835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5"/>
                        </a:rPr>
                        <a:t>Cusimolol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81582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6"/>
                        </a:rPr>
                        <a:t>Timoftol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6"/>
                        </a:rPr>
                        <a:t> 2,5  y 5 mg/ml</a:t>
                      </a:r>
                      <a:r>
                        <a:rPr lang="es-ES" sz="900" b="1" i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289286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7"/>
                        </a:rPr>
                        <a:t>Timabak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7"/>
                        </a:rPr>
                        <a:t> 2,5  y 5 mg/ml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48019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8"/>
                        </a:rPr>
                        <a:t>Timolol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8"/>
                        </a:rPr>
                        <a:t> </a:t>
                      </a: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8"/>
                        </a:rPr>
                        <a:t>Sandoz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8"/>
                        </a:rPr>
                        <a:t> 2,5  y 5 mg/ml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Timolol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137133"/>
                  </a:ext>
                </a:extLst>
              </a:tr>
              <a:tr h="1255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9"/>
                        </a:rPr>
                        <a:t>Beoptic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9"/>
                        </a:rPr>
                        <a:t> Suspensión 2,5 mg/ml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benzalconio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Betaxolol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64772"/>
                  </a:ext>
                </a:extLst>
              </a:tr>
              <a:tr h="2510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/>
                        </a:rPr>
                        <a:t>Arteoptic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/>
                        </a:rPr>
                        <a:t> 1%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</a:t>
                      </a:r>
                      <a:r>
                        <a:rPr lang="es-ES" sz="900" b="1" i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benzalconio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Liberación prolongada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Carteolol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51389"/>
                  </a:ext>
                </a:extLst>
              </a:tr>
              <a:tr h="2510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1"/>
                        </a:rPr>
                        <a:t>Arteoptic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1"/>
                        </a:rPr>
                        <a:t> 2%</a:t>
                      </a:r>
                      <a:r>
                        <a:rPr lang="es-ES" sz="900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</a:t>
                      </a:r>
                      <a:r>
                        <a:rPr lang="es-ES" sz="900" b="1" i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benzalconio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Liberación prolongada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Carteolol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86958"/>
                  </a:ext>
                </a:extLst>
              </a:tr>
              <a:tr h="2510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2"/>
                        </a:rPr>
                        <a:t>Arteoptic 20 mg/ml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Envase </a:t>
                      </a:r>
                      <a:r>
                        <a:rPr lang="es-ES" sz="900" b="1" i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unidosis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Liberación prolongada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Carteolol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70403"/>
                  </a:ext>
                </a:extLst>
              </a:tr>
              <a:tr h="1510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3"/>
                        </a:rPr>
                        <a:t>Elebloc</a:t>
                      </a:r>
                      <a:r>
                        <a:rPr lang="es-ES" sz="9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3"/>
                        </a:rPr>
                        <a:t> 20 mg/ml</a:t>
                      </a:r>
                      <a:r>
                        <a:rPr lang="es-ES" sz="900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Contiene cloruro de </a:t>
                      </a:r>
                      <a:r>
                        <a:rPr lang="es-ES" sz="900" b="1" i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benzalconio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Carteolol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85121"/>
                  </a:ext>
                </a:extLst>
              </a:tr>
              <a:tr h="1129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 Ficha técnica disponible pinchando el enlace.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17" marR="44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180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10CDCF99-C9AD-4DAE-9F44-D542F4A4A48F}" vid="{1F5CE1C3-3D51-41F8-A276-CB72790A153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2021</Template>
  <TotalTime>2335</TotalTime>
  <Words>1871</Words>
  <Application>Microsoft Office PowerPoint</Application>
  <PresentationFormat>Presentación en pantalla (4:3)</PresentationFormat>
  <Paragraphs>417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Baskerville Old Face</vt:lpstr>
      <vt:lpstr>Calibri</vt:lpstr>
      <vt:lpstr>Courier New</vt:lpstr>
      <vt:lpstr>Times New Roman</vt:lpstr>
      <vt:lpstr>Wingdings</vt:lpstr>
      <vt:lpstr>BTA2p0_Plantilla</vt:lpstr>
      <vt:lpstr>Tratamiento farmacológico  del glaucoma de ángulo abierto: actualización   BTA 2.0   2021; (3)  </vt:lpstr>
      <vt:lpstr>Presentación de PowerPoint</vt:lpstr>
      <vt:lpstr>Fisiopatología del glaucoma</vt:lpstr>
      <vt:lpstr>Cómo afecta el glaucoma a la visión</vt:lpstr>
      <vt:lpstr>Factores de riesgo de GAA</vt:lpstr>
      <vt:lpstr>Tratamiento: generalidades</vt:lpstr>
      <vt:lpstr>Algoritmo de tratamiento farmacológico</vt:lpstr>
      <vt:lpstr> </vt:lpstr>
      <vt:lpstr>     Medicamentos de primera línea disponibles </vt:lpstr>
      <vt:lpstr>Fármacos de segunda línea  </vt:lpstr>
      <vt:lpstr>Medicamentos de segunda línea disponibles</vt:lpstr>
      <vt:lpstr>Terapia combinada y  asociaciones a dosis fijas </vt:lpstr>
      <vt:lpstr>Asociaciones a dosis fijas disponibles</vt:lpstr>
      <vt:lpstr>Adherencia y persistencia  en el tratamiento  </vt:lpstr>
      <vt:lpstr>Cómo mejorar la adherencia   </vt:lpstr>
      <vt:lpstr>Técnica correcta de  instilación de colirios </vt:lpstr>
      <vt:lpstr>Puntos clave</vt:lpstr>
      <vt:lpstr>Bibliografía recomendada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BTA 2.0   2021; (xx)</dc:title>
  <dc:creator>CADIME</dc:creator>
  <cp:lastModifiedBy>CADIME</cp:lastModifiedBy>
  <cp:revision>170</cp:revision>
  <cp:lastPrinted>2021-11-17T11:06:46Z</cp:lastPrinted>
  <dcterms:created xsi:type="dcterms:W3CDTF">2021-09-09T11:51:28Z</dcterms:created>
  <dcterms:modified xsi:type="dcterms:W3CDTF">2021-11-24T08:39:01Z</dcterms:modified>
</cp:coreProperties>
</file>