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5" r:id="rId5"/>
    <p:sldId id="281" r:id="rId6"/>
    <p:sldId id="279" r:id="rId7"/>
    <p:sldId id="274" r:id="rId8"/>
    <p:sldId id="295" r:id="rId9"/>
    <p:sldId id="271" r:id="rId10"/>
    <p:sldId id="272" r:id="rId11"/>
    <p:sldId id="268" r:id="rId12"/>
    <p:sldId id="289" r:id="rId13"/>
    <p:sldId id="290" r:id="rId14"/>
    <p:sldId id="266" r:id="rId15"/>
    <p:sldId id="282" r:id="rId16"/>
    <p:sldId id="283" r:id="rId17"/>
    <p:sldId id="291" r:id="rId18"/>
    <p:sldId id="292" r:id="rId19"/>
    <p:sldId id="293" r:id="rId20"/>
    <p:sldId id="262" r:id="rId21"/>
    <p:sldId id="263" r:id="rId22"/>
    <p:sldId id="264" r:id="rId2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9900"/>
    <a:srgbClr val="EF3340"/>
    <a:srgbClr val="003366"/>
    <a:srgbClr val="0000FF"/>
    <a:srgbClr val="EDFBE9"/>
    <a:srgbClr val="00FF00"/>
    <a:srgbClr val="E7E6E6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26" autoAdjust="0"/>
  </p:normalViewPr>
  <p:slideViewPr>
    <p:cSldViewPr>
      <p:cViewPr varScale="1">
        <p:scale>
          <a:sx n="56" d="100"/>
          <a:sy n="56" d="100"/>
        </p:scale>
        <p:origin x="14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78"/>
    </p:cViewPr>
  </p:sorterViewPr>
  <p:notesViewPr>
    <p:cSldViewPr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94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60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3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34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5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06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67005" cy="6858000"/>
            <a:chOff x="0" y="0"/>
            <a:chExt cx="663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mtClean="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555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 smtClean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 smtClean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" y="5902424"/>
            <a:ext cx="983470" cy="736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ime.es/es/boletines_publicados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gsjournals.onlinelibrary.wiley.com/doi/epdf/10.1111/jgs.15767" TargetMode="External"/><Relationship Id="rId2" Type="http://schemas.openxmlformats.org/officeDocument/2006/relationships/hyperlink" Target="https://www.elsevier.es/es-revista-revista-espanola-geriatria-gerontologia-124-pdf-S0211139X090013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00sdv13.dmsas.sda.sas.junta-andalucia.es/index.php/grupo-de-trabajo" TargetMode="External"/><Relationship Id="rId5" Type="http://schemas.openxmlformats.org/officeDocument/2006/relationships/hyperlink" Target="https://tapermd.com/other-deprescribing-resources/" TargetMode="External"/><Relationship Id="rId4" Type="http://schemas.openxmlformats.org/officeDocument/2006/relationships/hyperlink" Target="https://www.nswtag.org.au/deprescribing-tool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ticholinergicscales.es/" TargetMode="External"/><Relationship Id="rId3" Type="http://schemas.openxmlformats.org/officeDocument/2006/relationships/hyperlink" Target="https://managemeds.scot.nhs.uk/for-healthcare-professionals/hot-topics/anticholinergics/" TargetMode="External"/><Relationship Id="rId7" Type="http://schemas.openxmlformats.org/officeDocument/2006/relationships/hyperlink" Target="https://westessexccg.nhs.uk/your-health/medicines-optimisation-and-pharmacy/clinical-guidelines-and-prescribing-formularies/04-central-nervous-system/61-anticholinergic-side-effects-and-prescribing-guidance/file" TargetMode="External"/><Relationship Id="rId2" Type="http://schemas.openxmlformats.org/officeDocument/2006/relationships/hyperlink" Target="https://www.euskadi.eus/contenidos/informacion/cevime_infac_2019/es_def/adjuntos/INFAC_Vol_27_5_carga%20anticolinergic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abs/pii/S1134207220300840" TargetMode="External"/><Relationship Id="rId5" Type="http://schemas.openxmlformats.org/officeDocument/2006/relationships/hyperlink" Target="https://tidsskriftet.no/en/2021/04/klinisk-oversikt/use-anticholinergic-drugs-older-patients" TargetMode="External"/><Relationship Id="rId10" Type="http://schemas.openxmlformats.org/officeDocument/2006/relationships/hyperlink" Target="https://web.sas.junta-andalucia.es/servicioandaluzdesalud/sites/default/files/sincfiles/wsas-media-mediafile_sasdocumento/2021/Polimedicado_Circuito_Revision_18032021.pdf" TargetMode="External"/><Relationship Id="rId4" Type="http://schemas.openxmlformats.org/officeDocument/2006/relationships/hyperlink" Target="http://medicaments.gencat.cat/web/.content/minisite/medicaments/professionals/butlletins/boletin_informacion_terapeutica/documents/arxius/bit-vol_29_n8-cast_Carga-anticolinergica.pdf" TargetMode="External"/><Relationship Id="rId9" Type="http://schemas.openxmlformats.org/officeDocument/2006/relationships/hyperlink" Target="https://cadime.es/bta/bta/851-polimedicaci%C3%B3n-y-deprescripci%C3%B3n-recomendaciones-pr%C3%A1cticas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icholinergicscales.es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042988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1412776"/>
            <a:ext cx="4824412" cy="29278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s-ES" sz="4000" b="1" dirty="0">
                <a:solidFill>
                  <a:srgbClr val="EF3340"/>
                </a:solidFill>
                <a:ea typeface="Times New Roman" panose="02020603050405020304" pitchFamily="18" charset="0"/>
              </a:rPr>
              <a:t>Carga anticolinérgica: </a:t>
            </a:r>
            <a:r>
              <a:rPr lang="es-ES" sz="4000" b="1" dirty="0" smtClean="0">
                <a:solidFill>
                  <a:srgbClr val="EF3340"/>
                </a:solidFill>
                <a:ea typeface="Times New Roman" panose="02020603050405020304" pitchFamily="18" charset="0"/>
              </a:rPr>
              <a:t>recomendaciones</a:t>
            </a:r>
            <a:r>
              <a:rPr lang="es-ES" altLang="es-ES" sz="3600" dirty="0" smtClean="0">
                <a:solidFill>
                  <a:srgbClr val="CC0000"/>
                </a:solidFill>
              </a:rPr>
              <a:t/>
            </a:r>
            <a:br>
              <a:rPr lang="es-ES" altLang="es-ES" sz="3600" dirty="0" smtClean="0">
                <a:solidFill>
                  <a:srgbClr val="CC0000"/>
                </a:solidFill>
              </a:rPr>
            </a:br>
            <a:r>
              <a:rPr lang="es-ES" altLang="es-ES" sz="4400" dirty="0" smtClean="0">
                <a:solidFill>
                  <a:srgbClr val="CC0000"/>
                </a:solidFill>
              </a:rPr>
              <a:t> </a:t>
            </a:r>
            <a:r>
              <a:rPr lang="es-ES" altLang="es-ES" sz="3200" i="1" dirty="0" smtClean="0">
                <a:solidFill>
                  <a:schemeClr val="tx1"/>
                </a:solidFill>
              </a:rPr>
              <a:t>BTA 2.0   </a:t>
            </a:r>
            <a:r>
              <a:rPr lang="es-ES" altLang="es-ES" sz="3200" dirty="0" smtClean="0">
                <a:solidFill>
                  <a:schemeClr val="tx1"/>
                </a:solidFill>
              </a:rPr>
              <a:t>2021; (02)</a:t>
            </a:r>
            <a:r>
              <a:rPr lang="es-ES" altLang="es-ES" sz="4400" dirty="0" smtClean="0"/>
              <a:t>  </a:t>
            </a:r>
          </a:p>
        </p:txBody>
      </p:sp>
      <p:pic>
        <p:nvPicPr>
          <p:cNvPr id="2053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076053" y="963240"/>
            <a:ext cx="2439996" cy="294464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87" y="3717032"/>
            <a:ext cx="2756617" cy="234312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755576" y="404664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3200" b="1" i="1" smtClean="0">
                <a:solidFill>
                  <a:srgbClr val="EF3340"/>
                </a:solidFill>
              </a:rPr>
              <a:t>Anticholinergic burden calculator</a:t>
            </a:r>
            <a:r>
              <a:rPr lang="es-ES" sz="3200" b="1" smtClean="0">
                <a:solidFill>
                  <a:srgbClr val="EF3340"/>
                </a:solidFill>
              </a:rPr>
              <a:t>: ejemplo 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pic>
        <p:nvPicPr>
          <p:cNvPr id="3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996" y="2877849"/>
            <a:ext cx="3590840" cy="23655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621" y="2821316"/>
            <a:ext cx="3844514" cy="3102889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2232396" y="4962038"/>
            <a:ext cx="0" cy="654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38996" y="5570146"/>
            <a:ext cx="1692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rgbClr val="FF0000"/>
                </a:solidFill>
                <a:latin typeface="Arial Narrow" panose="020B0606020202030204" pitchFamily="34" charset="0"/>
              </a:rPr>
              <a:t>Selección de fármacos</a:t>
            </a:r>
            <a:endParaRPr lang="es-ES" sz="14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377460" y="2551082"/>
            <a:ext cx="0" cy="518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867544" y="2243305"/>
            <a:ext cx="111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rgbClr val="FF0000"/>
                </a:solidFill>
                <a:latin typeface="Arial Narrow" panose="020B0606020202030204" pitchFamily="34" charset="0"/>
              </a:rPr>
              <a:t>Cálculo CA</a:t>
            </a:r>
            <a:endParaRPr lang="es-ES" sz="14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5898603" y="2330492"/>
            <a:ext cx="0" cy="49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364089" y="4750919"/>
            <a:ext cx="96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rgbClr val="FF0000"/>
                </a:solidFill>
                <a:latin typeface="Arial Narrow" panose="020B0606020202030204" pitchFamily="34" charset="0"/>
              </a:rPr>
              <a:t>Riego por colores</a:t>
            </a:r>
            <a:endParaRPr lang="es-ES" sz="14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08104" y="203416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rgbClr val="FF0000"/>
                </a:solidFill>
                <a:latin typeface="Arial Narrow" panose="020B0606020202030204" pitchFamily="34" charset="0"/>
              </a:rPr>
              <a:t>Resultados</a:t>
            </a:r>
            <a:endParaRPr lang="es-ES" sz="14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5868144" y="4293096"/>
            <a:ext cx="0" cy="524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6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00765"/>
            <a:ext cx="7797552" cy="1512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200" b="1" smtClean="0">
                <a:solidFill>
                  <a:srgbClr val="EF3340"/>
                </a:solidFill>
              </a:rPr>
              <a:t>Prescripción </a:t>
            </a:r>
            <a:r>
              <a:rPr lang="es-ES" altLang="es-ES" sz="3200" b="1">
                <a:solidFill>
                  <a:srgbClr val="EF3340"/>
                </a:solidFill>
              </a:rPr>
              <a:t>de anticolinérgicos en personas de edad </a:t>
            </a:r>
            <a:r>
              <a:rPr lang="es-ES" altLang="es-ES" sz="3200" b="1" smtClean="0">
                <a:solidFill>
                  <a:srgbClr val="EF3340"/>
                </a:solidFill>
              </a:rPr>
              <a:t>avanzada: recomendaciones </a:t>
            </a:r>
            <a:endParaRPr lang="es-ES" altLang="es-ES" sz="3200" b="1" dirty="0" smtClean="0">
              <a:solidFill>
                <a:srgbClr val="EF3340"/>
              </a:solidFill>
            </a:endParaRPr>
          </a:p>
        </p:txBody>
      </p:sp>
      <p:sp>
        <p:nvSpPr>
          <p:cNvPr id="3" name="Llamada rectangular 2"/>
          <p:cNvSpPr/>
          <p:nvPr/>
        </p:nvSpPr>
        <p:spPr>
          <a:xfrm>
            <a:off x="1168401" y="1772816"/>
            <a:ext cx="2191196" cy="1924079"/>
          </a:xfrm>
          <a:prstGeom prst="wedgeRectCallou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En </a:t>
            </a:r>
            <a:r>
              <a:rPr lang="pt-BR" sz="1600">
                <a:solidFill>
                  <a:prstClr val="white"/>
                </a:solidFill>
                <a:latin typeface="Arial Narrow" panose="020B0606020202030204" pitchFamily="34" charset="0"/>
              </a:rPr>
              <a:t>la medida de lo </a:t>
            </a:r>
            <a:r>
              <a:rPr lang="pt-BR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posible, e</a:t>
            </a:r>
            <a:r>
              <a:rPr lang="pt-BR" sz="1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vitar </a:t>
            </a:r>
            <a:r>
              <a:rPr lang="pt-BR" sz="1600" b="1">
                <a:solidFill>
                  <a:prstClr val="white"/>
                </a:solidFill>
                <a:latin typeface="Arial Narrow" panose="020B0606020202030204" pitchFamily="34" charset="0"/>
              </a:rPr>
              <a:t>o </a:t>
            </a:r>
            <a:r>
              <a:rPr lang="pt-BR" sz="1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minimizar</a:t>
            </a:r>
            <a:r>
              <a:rPr lang="pt-BR" sz="160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t-BR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(sobre todo uso concomitante), especialmente </a:t>
            </a:r>
            <a:r>
              <a:rPr lang="pt-BR" sz="1600">
                <a:solidFill>
                  <a:prstClr val="white"/>
                </a:solidFill>
                <a:latin typeface="Arial Narrow" panose="020B0606020202030204" pitchFamily="34" charset="0"/>
              </a:rPr>
              <a:t>en </a:t>
            </a:r>
            <a:r>
              <a:rPr lang="pt-BR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pacientes vulnerables</a:t>
            </a:r>
            <a:endParaRPr lang="es-ES" sz="16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6752927" y="1772817"/>
            <a:ext cx="2232249" cy="1924078"/>
          </a:xfrm>
          <a:prstGeom prst="wedgeRect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. Indicación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 clara y precisa</a:t>
            </a:r>
          </a:p>
          <a:p>
            <a:pPr lvl="0"/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. Dosis </a:t>
            </a:r>
            <a:r>
              <a:rPr lang="es-ES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bajas, 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el menor </a:t>
            </a:r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tiempo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 posible </a:t>
            </a:r>
          </a:p>
          <a:p>
            <a:pPr lvl="0"/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Priorizar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 los de actividad anticolinérgica baja 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2311939" y="4379433"/>
            <a:ext cx="2224584" cy="1951629"/>
          </a:xfrm>
          <a:prstGeom prst="wedgeRectCallo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Hacer seguimiento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 para detectar efectos adversos anticolinérgicos</a:t>
            </a:r>
          </a:p>
          <a:p>
            <a:pPr lvl="0"/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. Calcular </a:t>
            </a:r>
            <a:r>
              <a:rPr lang="es-ES" sz="1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carga anticolinérgica </a:t>
            </a:r>
            <a:r>
              <a:rPr lang="es-ES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antes 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y durante la prescripción</a:t>
            </a:r>
          </a:p>
        </p:txBody>
      </p:sp>
      <p:sp>
        <p:nvSpPr>
          <p:cNvPr id="6" name="Llamada rectangular 5"/>
          <p:cNvSpPr/>
          <p:nvPr/>
        </p:nvSpPr>
        <p:spPr>
          <a:xfrm>
            <a:off x="5436096" y="4379434"/>
            <a:ext cx="2224584" cy="1951629"/>
          </a:xfrm>
          <a:prstGeom prst="wedgeRectCallout">
            <a:avLst/>
          </a:prstGeom>
          <a:solidFill>
            <a:srgbClr val="B00058"/>
          </a:solidFill>
          <a:ln>
            <a:solidFill>
              <a:srgbClr val="B00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Valorar </a:t>
            </a:r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interacciones fármaco-fármaco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 y </a:t>
            </a:r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fármaco-enfermedad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;</a:t>
            </a:r>
            <a:r>
              <a:rPr lang="es-ES" sz="1600" b="1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s-ES" sz="1600">
                <a:solidFill>
                  <a:prstClr val="white"/>
                </a:solidFill>
                <a:latin typeface="Arial Narrow" panose="020B0606020202030204" pitchFamily="34" charset="0"/>
              </a:rPr>
              <a:t>especialmente en casos de demencia, deterioro cognitivo o caídas</a:t>
            </a:r>
          </a:p>
        </p:txBody>
      </p:sp>
      <p:sp>
        <p:nvSpPr>
          <p:cNvPr id="7" name="Llamada rectangular 6"/>
          <p:cNvSpPr/>
          <p:nvPr/>
        </p:nvSpPr>
        <p:spPr>
          <a:xfrm>
            <a:off x="3923928" y="1772816"/>
            <a:ext cx="2227932" cy="1924079"/>
          </a:xfrm>
          <a:prstGeom prst="wedgeRectCallou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  <a:r>
              <a:rPr lang="es-ES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 Identificar </a:t>
            </a:r>
            <a:r>
              <a:rPr lang="es-ES" sz="1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factores de riesgo</a:t>
            </a:r>
            <a:r>
              <a:rPr lang="es-ES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 y </a:t>
            </a:r>
            <a:r>
              <a:rPr lang="es-ES" sz="1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tratamientos previos</a:t>
            </a:r>
          </a:p>
          <a:p>
            <a:pPr lvl="0"/>
            <a:r>
              <a:rPr lang="es-ES" sz="1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  <a:r>
              <a:rPr lang="es-ES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Informar </a:t>
            </a:r>
            <a:r>
              <a:rPr lang="es-ES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a pacientes y sus familias</a:t>
            </a:r>
          </a:p>
          <a:p>
            <a:pPr lvl="0"/>
            <a:r>
              <a:rPr lang="es-ES" sz="1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  <a:r>
              <a:rPr lang="es-ES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 Valorar </a:t>
            </a:r>
            <a:r>
              <a:rPr lang="es-ES" sz="1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alternativas terapéuticas </a:t>
            </a:r>
            <a:r>
              <a:rPr lang="es-ES" sz="1600" smtClean="0">
                <a:solidFill>
                  <a:prstClr val="white"/>
                </a:solidFill>
                <a:latin typeface="Arial Narrow" panose="020B0606020202030204" pitchFamily="34" charset="0"/>
              </a:rPr>
              <a:t>más seguras</a:t>
            </a:r>
            <a:endParaRPr lang="es-ES" sz="16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894" y="167936"/>
            <a:ext cx="721114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200" b="1" smtClean="0">
                <a:solidFill>
                  <a:srgbClr val="EF3340"/>
                </a:solidFill>
              </a:rPr>
              <a:t>Deprescripción de anticolinérgicos: cuándo deprescribir</a:t>
            </a:r>
            <a:endParaRPr lang="es-ES" altLang="es-ES" sz="3200" b="1" dirty="0" smtClean="0">
              <a:solidFill>
                <a:srgbClr val="EF3340"/>
              </a:solidFill>
            </a:endParaRPr>
          </a:p>
        </p:txBody>
      </p:sp>
      <p:sp>
        <p:nvSpPr>
          <p:cNvPr id="3" name="Marcador de contenido 4"/>
          <p:cNvSpPr>
            <a:spLocks noGrp="1"/>
          </p:cNvSpPr>
          <p:nvPr>
            <p:ph idx="1"/>
          </p:nvPr>
        </p:nvSpPr>
        <p:spPr>
          <a:xfrm>
            <a:off x="1450926" y="2176985"/>
            <a:ext cx="2855768" cy="355791"/>
          </a:xfrm>
          <a:prstGeom prst="flowChartAlternate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ES" sz="16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Efectos adversos </a:t>
            </a:r>
            <a:r>
              <a:rPr lang="es-E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anticolinérgicos</a:t>
            </a:r>
            <a:endParaRPr lang="es-ES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5575762" y="2185602"/>
            <a:ext cx="3076276" cy="355793"/>
          </a:xfrm>
          <a:prstGeom prst="flowChartAlternateProcess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6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Carga anticolinérgica </a:t>
            </a:r>
            <a:r>
              <a:rPr lang="es-E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alta o muy alta</a:t>
            </a:r>
            <a:endParaRPr lang="es-ES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4"/>
          <p:cNvSpPr txBox="1">
            <a:spLocks/>
          </p:cNvSpPr>
          <p:nvPr/>
        </p:nvSpPr>
        <p:spPr>
          <a:xfrm>
            <a:off x="3470590" y="3045362"/>
            <a:ext cx="2909607" cy="788618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006600"/>
                </a:solidFill>
                <a:latin typeface="Arial Narrow" panose="020B0606020202030204" pitchFamily="34" charset="0"/>
              </a:rPr>
              <a:t>Evaluar</a:t>
            </a:r>
            <a:r>
              <a:rPr lang="es-E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 adecuación tratamiento</a:t>
            </a:r>
          </a:p>
          <a:p>
            <a:pPr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006600"/>
                </a:solidFill>
                <a:latin typeface="Arial Narrow" panose="020B0606020202030204" pitchFamily="34" charset="0"/>
              </a:rPr>
              <a:t>Optimizar</a:t>
            </a:r>
            <a:r>
              <a:rPr lang="es-E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 tratamiento</a:t>
            </a:r>
          </a:p>
          <a:p>
            <a:pPr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006600"/>
                </a:solidFill>
                <a:latin typeface="Arial Narrow" panose="020B0606020202030204" pitchFamily="34" charset="0"/>
              </a:rPr>
              <a:t>Reducir</a:t>
            </a:r>
            <a:r>
              <a:rPr lang="es-ES" sz="1600" smtClean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es-E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carga anticolinérgica</a:t>
            </a:r>
            <a:endParaRPr lang="es-ES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>
          <a:xfrm>
            <a:off x="3059832" y="4451647"/>
            <a:ext cx="3843429" cy="435642"/>
          </a:xfrm>
          <a:prstGeom prst="flowChartAlternateProcess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b="1" smtClean="0">
                <a:solidFill>
                  <a:srgbClr val="00FF00"/>
                </a:solidFill>
                <a:latin typeface="Arial Narrow" panose="020B0606020202030204" pitchFamily="34" charset="0"/>
              </a:rPr>
              <a:t>DEPRESCRIPCIÓN ANTICOLINÉRGICOS</a:t>
            </a:r>
            <a:endParaRPr lang="es-ES" sz="1600" b="1">
              <a:solidFill>
                <a:srgbClr val="00FF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Flecha izquierda, derecha y arriba 6"/>
          <p:cNvSpPr/>
          <p:nvPr/>
        </p:nvSpPr>
        <p:spPr>
          <a:xfrm flipV="1">
            <a:off x="4306694" y="2176983"/>
            <a:ext cx="1250068" cy="846526"/>
          </a:xfrm>
          <a:prstGeom prst="leftRightUpArrow">
            <a:avLst>
              <a:gd name="adj1" fmla="val 25000"/>
              <a:gd name="adj2" fmla="val 23754"/>
              <a:gd name="adj3" fmla="val 25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36685" y="2194222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y/o</a:t>
            </a:r>
            <a:endParaRPr lang="es-ES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4770631" y="3833980"/>
            <a:ext cx="309527" cy="597675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contenido 4"/>
          <p:cNvSpPr txBox="1">
            <a:spLocks/>
          </p:cNvSpPr>
          <p:nvPr/>
        </p:nvSpPr>
        <p:spPr>
          <a:xfrm>
            <a:off x="2376221" y="3853972"/>
            <a:ext cx="1878911" cy="412176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Clinicamente adecuado</a:t>
            </a:r>
            <a:endParaRPr lang="es-ES" sz="14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Marcador de contenido 4"/>
          <p:cNvSpPr txBox="1">
            <a:spLocks/>
          </p:cNvSpPr>
          <p:nvPr/>
        </p:nvSpPr>
        <p:spPr>
          <a:xfrm>
            <a:off x="5622196" y="3925812"/>
            <a:ext cx="2523260" cy="275359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Priorizar pacientes vulnerables</a:t>
            </a:r>
            <a:endParaRPr lang="es-ES" sz="14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5080158" y="4084456"/>
            <a:ext cx="67088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1115616" y="1335915"/>
            <a:ext cx="7920880" cy="553998"/>
          </a:xfrm>
          <a:prstGeom prst="rect">
            <a:avLst/>
          </a:prstGeom>
          <a:solidFill>
            <a:srgbClr val="EDFBE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500" smtClean="0">
                <a:latin typeface="Arial Narrow" panose="020B0606020202030204" pitchFamily="34" charset="0"/>
              </a:rPr>
              <a:t>En </a:t>
            </a:r>
            <a:r>
              <a:rPr lang="es-ES" sz="1500">
                <a:latin typeface="Arial Narrow" panose="020B0606020202030204" pitchFamily="34" charset="0"/>
              </a:rPr>
              <a:t>el Circuito Asistencial para la revisión de la medicación del paciente polimedicado del SAS</a:t>
            </a:r>
          </a:p>
          <a:p>
            <a:pPr algn="ctr"/>
            <a:r>
              <a:rPr lang="es-ES" sz="1500" b="1" smtClean="0">
                <a:latin typeface="Arial Narrow" panose="020B0606020202030204" pitchFamily="34" charset="0"/>
              </a:rPr>
              <a:t>los anticolinérgicos se incluyen entre los candidatos </a:t>
            </a:r>
            <a:r>
              <a:rPr lang="es-ES" sz="1500" b="1">
                <a:latin typeface="Arial Narrow" panose="020B0606020202030204" pitchFamily="34" charset="0"/>
              </a:rPr>
              <a:t>a </a:t>
            </a:r>
            <a:r>
              <a:rPr lang="es-ES" sz="1500" b="1" smtClean="0">
                <a:latin typeface="Arial Narrow" panose="020B0606020202030204" pitchFamily="34" charset="0"/>
              </a:rPr>
              <a:t>la deprescripción </a:t>
            </a:r>
            <a:r>
              <a:rPr lang="es-ES" sz="1500" b="1">
                <a:latin typeface="Arial Narrow" panose="020B0606020202030204" pitchFamily="34" charset="0"/>
              </a:rPr>
              <a:t>en pacientes </a:t>
            </a:r>
            <a:r>
              <a:rPr lang="es-ES" sz="1500" b="1" smtClean="0">
                <a:latin typeface="Arial Narrow" panose="020B0606020202030204" pitchFamily="34" charset="0"/>
              </a:rPr>
              <a:t>polimedicados</a:t>
            </a:r>
            <a:endParaRPr lang="es-ES" sz="1500" b="1">
              <a:latin typeface="Arial Narrow" panose="020B0606020202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18573" y="5401717"/>
            <a:ext cx="5645310" cy="1200329"/>
          </a:xfrm>
          <a:prstGeom prst="rect">
            <a:avLst/>
          </a:prstGeom>
          <a:solidFill>
            <a:srgbClr val="EDFBE9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Tener en cuenta que…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Muchos fármacos anticolinérgicos no siempre son identificables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Algunas patologías requieren la intervención de especialistas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Los síntomas pueden empeorar significativamente al suprimirlos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El paciente puede rechazala si no presenta síntomas anticolinérgicos obvios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 flipV="1">
            <a:off x="4183893" y="4084456"/>
            <a:ext cx="631439" cy="297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4925392" y="4889727"/>
            <a:ext cx="1" cy="51199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8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274638"/>
            <a:ext cx="721114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200" b="1" smtClean="0">
                <a:solidFill>
                  <a:srgbClr val="EF3340"/>
                </a:solidFill>
              </a:rPr>
              <a:t>Deprescripción de anticolinérgicos: cómo deprescribir</a:t>
            </a:r>
            <a:endParaRPr lang="es-ES" altLang="es-ES" sz="3200" b="1" dirty="0" smtClean="0">
              <a:solidFill>
                <a:srgbClr val="EF3340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 rot="2755403">
            <a:off x="2449776" y="3314684"/>
            <a:ext cx="5047615" cy="640718"/>
          </a:xfrm>
          <a:prstGeom prst="rightArrow">
            <a:avLst>
              <a:gd name="adj1" fmla="val 50000"/>
              <a:gd name="adj2" fmla="val 64554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DEPRESCRIPCIÓN  ANTICOLINÉRGICOS</a:t>
            </a:r>
          </a:p>
        </p:txBody>
      </p:sp>
      <p:sp>
        <p:nvSpPr>
          <p:cNvPr id="11" name="Llamada de flecha a la derecha 10"/>
          <p:cNvSpPr/>
          <p:nvPr/>
        </p:nvSpPr>
        <p:spPr>
          <a:xfrm>
            <a:off x="1404006" y="3491098"/>
            <a:ext cx="3449487" cy="1626413"/>
          </a:xfrm>
          <a:prstGeom prst="rightArrowCallout">
            <a:avLst>
              <a:gd name="adj1" fmla="val 12608"/>
              <a:gd name="adj2" fmla="val 11347"/>
              <a:gd name="adj3" fmla="val 14130"/>
              <a:gd name="adj4" fmla="val 86629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ES" sz="1600" b="1">
                <a:solidFill>
                  <a:srgbClr val="006600"/>
                </a:solidFill>
                <a:latin typeface="Arial Narrow" panose="020B0606020202030204" pitchFamily="34" charset="0"/>
              </a:rPr>
              <a:t>Sustituir</a:t>
            </a:r>
            <a:r>
              <a:rPr lang="es-ES" sz="160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es-ES" sz="1600">
                <a:solidFill>
                  <a:prstClr val="black"/>
                </a:solidFill>
                <a:latin typeface="Arial Narrow" panose="020B0606020202030204" pitchFamily="34" charset="0"/>
              </a:rPr>
              <a:t>por alternativa no farmacológica</a:t>
            </a:r>
          </a:p>
          <a:p>
            <a:pPr marL="285750" lvl="0" indent="-28575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006600"/>
                </a:solidFill>
                <a:latin typeface="Arial Narrow" panose="020B0606020202030204" pitchFamily="34" charset="0"/>
              </a:rPr>
              <a:t>Cambiar </a:t>
            </a:r>
            <a:r>
              <a:rPr lang="es-ES" sz="1600" smtClean="0">
                <a:solidFill>
                  <a:prstClr val="black"/>
                </a:solidFill>
                <a:latin typeface="Arial Narrow" panose="020B0606020202030204" pitchFamily="34" charset="0"/>
              </a:rPr>
              <a:t>por </a:t>
            </a:r>
            <a:r>
              <a:rPr lang="es-ES" sz="1600">
                <a:solidFill>
                  <a:prstClr val="black"/>
                </a:solidFill>
                <a:latin typeface="Arial Narrow" panose="020B0606020202030204" pitchFamily="34" charset="0"/>
              </a:rPr>
              <a:t>otro </a:t>
            </a:r>
            <a:r>
              <a:rPr lang="es-ES" sz="1600" smtClean="0">
                <a:solidFill>
                  <a:prstClr val="black"/>
                </a:solidFill>
                <a:latin typeface="Arial Narrow" panose="020B0606020202030204" pitchFamily="34" charset="0"/>
              </a:rPr>
              <a:t>fármaco de </a:t>
            </a:r>
            <a:r>
              <a:rPr lang="es-ES" sz="1600">
                <a:solidFill>
                  <a:prstClr val="black"/>
                </a:solidFill>
                <a:latin typeface="Arial Narrow" panose="020B0606020202030204" pitchFamily="34" charset="0"/>
              </a:rPr>
              <a:t>actividad </a:t>
            </a:r>
            <a:r>
              <a:rPr lang="es-ES" sz="1600" smtClean="0">
                <a:solidFill>
                  <a:prstClr val="black"/>
                </a:solidFill>
                <a:latin typeface="Arial Narrow" panose="020B0606020202030204" pitchFamily="34" charset="0"/>
              </a:rPr>
              <a:t>anticolinérgica baja </a:t>
            </a:r>
            <a:r>
              <a:rPr lang="es-ES" sz="1600">
                <a:solidFill>
                  <a:prstClr val="black"/>
                </a:solidFill>
                <a:latin typeface="Arial Narrow" panose="020B0606020202030204" pitchFamily="34" charset="0"/>
              </a:rPr>
              <a:t>(mismo o diferente grupo</a:t>
            </a:r>
            <a:r>
              <a:rPr lang="es-ES" sz="1600" smtClean="0">
                <a:solidFill>
                  <a:prstClr val="black"/>
                </a:solidFill>
                <a:latin typeface="Arial Narrow" panose="020B0606020202030204" pitchFamily="34" charset="0"/>
              </a:rPr>
              <a:t>) (*)</a:t>
            </a:r>
            <a:endParaRPr lang="es-ES" sz="160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lvl="0" indent="-28575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ES" sz="1600" b="1" smtClean="0">
                <a:solidFill>
                  <a:srgbClr val="006600"/>
                </a:solidFill>
                <a:latin typeface="Arial Narrow" panose="020B0606020202030204" pitchFamily="34" charset="0"/>
              </a:rPr>
              <a:t>Reducir</a:t>
            </a:r>
            <a:r>
              <a:rPr lang="es-ES" sz="160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sz="1600">
                <a:solidFill>
                  <a:prstClr val="black"/>
                </a:solidFill>
                <a:latin typeface="Arial Narrow" panose="020B0606020202030204" pitchFamily="34" charset="0"/>
              </a:rPr>
              <a:t>dosis o frecuencia</a:t>
            </a:r>
            <a:endParaRPr lang="es-ES" sz="1600">
              <a:latin typeface="Arial Narrow" panose="020B0606020202030204" pitchFamily="34" charset="0"/>
            </a:endParaRPr>
          </a:p>
        </p:txBody>
      </p:sp>
      <p:sp>
        <p:nvSpPr>
          <p:cNvPr id="12" name="Llamada de flecha a la izquierda 11"/>
          <p:cNvSpPr/>
          <p:nvPr/>
        </p:nvSpPr>
        <p:spPr>
          <a:xfrm>
            <a:off x="4779050" y="1772816"/>
            <a:ext cx="3907750" cy="1800200"/>
          </a:xfrm>
          <a:prstGeom prst="leftArrowCallout">
            <a:avLst>
              <a:gd name="adj1" fmla="val 10950"/>
              <a:gd name="adj2" fmla="val 10748"/>
              <a:gd name="adj3" fmla="val 15905"/>
              <a:gd name="adj4" fmla="val 86086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600" b="1" kern="0" smtClean="0">
                <a:solidFill>
                  <a:srgbClr val="006600"/>
                </a:solidFill>
                <a:latin typeface="Arial Narrow" panose="020B0606020202030204" pitchFamily="34" charset="0"/>
              </a:rPr>
              <a:t>Identificar</a:t>
            </a:r>
            <a:r>
              <a:rPr lang="es-ES" sz="1600" kern="0" smtClean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es-ES" sz="1600" kern="0" smtClean="0">
                <a:solidFill>
                  <a:prstClr val="black"/>
                </a:solidFill>
                <a:latin typeface="Arial Narrow" panose="020B0606020202030204" pitchFamily="34" charset="0"/>
              </a:rPr>
              <a:t>fármacos</a:t>
            </a:r>
            <a:endParaRPr lang="es-ES" sz="1600" ker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600" b="1" kern="0" smtClean="0">
                <a:solidFill>
                  <a:srgbClr val="006600"/>
                </a:solidFill>
                <a:latin typeface="Arial Narrow" panose="020B0606020202030204" pitchFamily="34" charset="0"/>
              </a:rPr>
              <a:t>Priorizar</a:t>
            </a:r>
            <a:r>
              <a:rPr lang="es-ES" sz="1600" kern="0" smtClean="0">
                <a:solidFill>
                  <a:prstClr val="black"/>
                </a:solidFill>
                <a:latin typeface="Arial Narrow" panose="020B0606020202030204" pitchFamily="34" charset="0"/>
              </a:rPr>
              <a:t> orden de retirada</a:t>
            </a:r>
            <a:endParaRPr lang="es-ES" sz="1600" ker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600" kern="0" smtClean="0">
                <a:solidFill>
                  <a:prstClr val="black"/>
                </a:solidFill>
                <a:latin typeface="Arial Narrow" panose="020B0606020202030204" pitchFamily="34" charset="0"/>
              </a:rPr>
              <a:t>Deprescribir </a:t>
            </a:r>
            <a:r>
              <a:rPr lang="es-ES" sz="1600" b="1" kern="0">
                <a:solidFill>
                  <a:srgbClr val="006600"/>
                </a:solidFill>
                <a:latin typeface="Arial Narrow" panose="020B0606020202030204" pitchFamily="34" charset="0"/>
              </a:rPr>
              <a:t>fármaco a fármaco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600" kern="0" smtClean="0">
                <a:solidFill>
                  <a:prstClr val="black"/>
                </a:solidFill>
                <a:latin typeface="Arial Narrow" panose="020B0606020202030204" pitchFamily="34" charset="0"/>
              </a:rPr>
              <a:t>Suspender </a:t>
            </a:r>
            <a:r>
              <a:rPr lang="es-ES" sz="1600" b="1" kern="0">
                <a:solidFill>
                  <a:srgbClr val="006600"/>
                </a:solidFill>
                <a:latin typeface="Arial Narrow" panose="020B0606020202030204" pitchFamily="34" charset="0"/>
              </a:rPr>
              <a:t>directamente</a:t>
            </a:r>
            <a:r>
              <a:rPr lang="es-ES" sz="1600" kern="0">
                <a:solidFill>
                  <a:prstClr val="black"/>
                </a:solidFill>
                <a:latin typeface="Arial Narrow" panose="020B0606020202030204" pitchFamily="34" charset="0"/>
              </a:rPr>
              <a:t> o </a:t>
            </a:r>
            <a:r>
              <a:rPr lang="es-ES" sz="1600" b="1" kern="0">
                <a:solidFill>
                  <a:srgbClr val="006600"/>
                </a:solidFill>
                <a:latin typeface="Arial Narrow" panose="020B0606020202030204" pitchFamily="34" charset="0"/>
              </a:rPr>
              <a:t>reducción</a:t>
            </a:r>
            <a:r>
              <a:rPr lang="es-ES" sz="1600" b="1" ker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kern="0">
                <a:solidFill>
                  <a:srgbClr val="006600"/>
                </a:solidFill>
                <a:latin typeface="Arial Narrow" panose="020B0606020202030204" pitchFamily="34" charset="0"/>
              </a:rPr>
              <a:t>gradual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600" b="1" kern="0" smtClean="0">
                <a:solidFill>
                  <a:srgbClr val="006600"/>
                </a:solidFill>
                <a:latin typeface="Arial Narrow" panose="020B0606020202030204" pitchFamily="34" charset="0"/>
              </a:rPr>
              <a:t>Toma </a:t>
            </a:r>
            <a:r>
              <a:rPr lang="es-ES" sz="1600" b="1" kern="0">
                <a:solidFill>
                  <a:srgbClr val="006600"/>
                </a:solidFill>
                <a:latin typeface="Arial Narrow" panose="020B0606020202030204" pitchFamily="34" charset="0"/>
              </a:rPr>
              <a:t>de decisiones </a:t>
            </a:r>
            <a:r>
              <a:rPr lang="es-ES" sz="1600" kern="0">
                <a:solidFill>
                  <a:prstClr val="black"/>
                </a:solidFill>
                <a:latin typeface="Arial Narrow" panose="020B0606020202030204" pitchFamily="34" charset="0"/>
              </a:rPr>
              <a:t>compartida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600" b="1" kern="0" smtClean="0">
                <a:solidFill>
                  <a:srgbClr val="006600"/>
                </a:solidFill>
                <a:latin typeface="Arial Narrow" panose="020B0606020202030204" pitchFamily="34" charset="0"/>
              </a:rPr>
              <a:t>Seguimiento</a:t>
            </a:r>
            <a:endParaRPr lang="es-ES" sz="1600" b="1" kern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630547" y="5629092"/>
            <a:ext cx="4204756" cy="954107"/>
          </a:xfrm>
          <a:prstGeom prst="rect">
            <a:avLst/>
          </a:prstGeom>
          <a:solidFill>
            <a:srgbClr val="EDFBE9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HERRAMIENTAS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. Generales:</a:t>
            </a:r>
            <a:r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 </a:t>
            </a:r>
            <a:r>
              <a:rPr kumimoji="0" lang="es-ES_tradnl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hlinkClick r:id="rId2"/>
              </a:rPr>
              <a:t>STOPP/START</a:t>
            </a:r>
            <a:r>
              <a:rPr kumimoji="0" lang="es-ES_tradnl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kumimoji="0" lang="es-ES_tradnl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AGS Beers</a:t>
            </a:r>
            <a:r>
              <a:rPr kumimoji="0" lang="es-ES_tradn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, etc</a:t>
            </a:r>
            <a:endParaRPr kumimoji="0" lang="es-E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+mn-cs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. Específicas:</a:t>
            </a:r>
            <a:r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 </a:t>
            </a:r>
            <a:r>
              <a:rPr kumimoji="0" lang="es-ES_tradnl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hlinkClick r:id="rId4"/>
              </a:rPr>
              <a:t>NSW TAG</a:t>
            </a:r>
            <a:r>
              <a:rPr kumimoji="0" lang="es-ES_tradnl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kumimoji="0" lang="es-ES_tradnl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hlinkClick r:id="rId5"/>
              </a:rPr>
              <a:t>TaperMD</a:t>
            </a:r>
            <a:r>
              <a:rPr kumimoji="0" lang="es-ES_tradn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kumimoji="0" lang="es-ES_tradn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hlinkClick r:id="rId6"/>
              </a:rPr>
              <a:t>Guía de Revisión de la Medicación en AP (UGC Farmacia AP, Sevilla)</a:t>
            </a:r>
            <a:endParaRPr kumimoji="0" lang="es-E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04006" y="6123568"/>
            <a:ext cx="21629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smtClean="0">
                <a:latin typeface="Arial Narrow" panose="020B0606020202030204" pitchFamily="34" charset="0"/>
              </a:rPr>
              <a:t>(*) Tener en cuenta que los efectos anticolinérgicos son acumulativos</a:t>
            </a:r>
            <a:endParaRPr lang="es-ES" sz="12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043608" y="116632"/>
            <a:ext cx="7920880" cy="10802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200" b="1">
                <a:solidFill>
                  <a:srgbClr val="EF3340"/>
                </a:solidFill>
              </a:rPr>
              <a:t>Fármacos con actividad anticolinérgica </a:t>
            </a:r>
            <a:r>
              <a:rPr lang="es-ES" altLang="es-ES" sz="3200" b="1" smtClean="0">
                <a:solidFill>
                  <a:srgbClr val="EF3340"/>
                </a:solidFill>
              </a:rPr>
              <a:t>disponibles en España (I)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67448"/>
              </p:ext>
            </p:extLst>
          </p:nvPr>
        </p:nvGraphicFramePr>
        <p:xfrm>
          <a:off x="1403648" y="1340768"/>
          <a:ext cx="7344816" cy="527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4209513943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725358827"/>
                    </a:ext>
                  </a:extLst>
                </a:gridCol>
              </a:tblGrid>
              <a:tr h="35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</a:t>
                      </a:r>
                      <a:r>
                        <a:rPr lang="es-ES_tradnl" sz="12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ANTICOLINÉRGICA </a:t>
                      </a:r>
                      <a:r>
                        <a:rPr lang="es-ES_tradnl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(Evitar si es posible en &gt;65 años)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ANTICOLINÉRGICA BAJA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(Precaución en &gt;65 años)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477231"/>
                  </a:ext>
                </a:extLst>
              </a:tr>
              <a:tr h="210304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ANTIESPASMÓDICOS GASTROINTESTINALES</a:t>
                      </a:r>
                      <a:endParaRPr lang="es-ES" sz="1200" b="1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62407"/>
                  </a:ext>
                </a:extLst>
              </a:tr>
              <a:tr h="267106">
                <a:tc>
                  <a:txBody>
                    <a:bodyPr/>
                    <a:lstStyle/>
                    <a:p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atropina, butilescopolamina, mebeverina</a:t>
                      </a:r>
                      <a:endParaRPr lang="es-E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50743"/>
                  </a:ext>
                </a:extLst>
              </a:tr>
              <a:tr h="16572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ANTIESPASMÓDICOS URINARIOS</a:t>
                      </a:r>
                      <a:endParaRPr lang="es-ES" sz="1200" b="1" kern="120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09263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fesoterodina</a:t>
                      </a:r>
                      <a:r>
                        <a:rPr lang="es-ES_tradnl" sz="1200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dirty="0" err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flavoxato</a:t>
                      </a:r>
                      <a:r>
                        <a:rPr lang="es-ES_tradnl" sz="1200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dirty="0" err="1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oxibutinina</a:t>
                      </a:r>
                      <a:r>
                        <a:rPr lang="es-ES_tradnl" sz="1200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dirty="0" err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propiverina</a:t>
                      </a:r>
                      <a:r>
                        <a:rPr lang="es-ES_tradnl" sz="1200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dirty="0" err="1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solifenacina</a:t>
                      </a:r>
                      <a:r>
                        <a:rPr lang="es-ES_tradnl" sz="1200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dirty="0" err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tolterodina</a:t>
                      </a:r>
                      <a:r>
                        <a:rPr lang="es-ES_tradnl" sz="1200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dirty="0" err="1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trospio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02825"/>
                  </a:ext>
                </a:extLst>
              </a:tr>
              <a:tr h="173712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200" b="1" kern="120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ANTIDEPRESIVOS</a:t>
                      </a:r>
                      <a:endParaRPr lang="es-ES" sz="1200" b="1" kern="120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15380"/>
                  </a:ext>
                </a:extLst>
              </a:tr>
              <a:tr h="1068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Tricíclicos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amitriptilina, clomipramina,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doxepina 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(&gt;6 mg),</a:t>
                      </a: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imipramina, </a:t>
                      </a: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nortriptilina,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trimipramina</a:t>
                      </a: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ISRS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paroxetina</a:t>
                      </a: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ISRS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citalopram, fluoxetina, fluvoxamina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paroxetina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escitalopram,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maprotilina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sertralina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mirtazapina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trazodona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bupropión, desvenlafaxina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moclobemida,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reboxetina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23038"/>
                  </a:ext>
                </a:extLst>
              </a:tr>
              <a:tr h="242272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ANTIPSICÓTICOS</a:t>
                      </a:r>
                      <a:endParaRPr lang="es-ES" sz="1200" b="1" kern="120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42233"/>
                  </a:ext>
                </a:extLst>
              </a:tr>
              <a:tr h="1246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1ª Generación (típicos)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clorpromazina, flufenazina,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levomepromazina</a:t>
                      </a: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loxapina</a:t>
                      </a: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2ª Generación (atípicos)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clozapina, olanzapina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1ª Generación (típicos)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haloperidol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perfenazina, pimozida,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zuclopentixol </a:t>
                      </a: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2ª Generación (atípicos)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olanzapina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quetiapina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risperidona, asenapina, lurasidona, paliperidona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ziprasidona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Litio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39817"/>
                  </a:ext>
                </a:extLst>
              </a:tr>
              <a:tr h="232008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ANTIPARKINSONIANOS</a:t>
                      </a:r>
                      <a:endParaRPr lang="es-ES" sz="1200" b="1" kern="120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0133"/>
                  </a:ext>
                </a:extLst>
              </a:tr>
              <a:tr h="379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biperideno, trihexifenidilo, </a:t>
                      </a:r>
                      <a:r>
                        <a:rPr lang="es-ES_tradnl" sz="1200" kern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prociclidina</a:t>
                      </a:r>
                      <a:endParaRPr lang="es-ES" sz="1200" kern="1200">
                        <a:solidFill>
                          <a:srgbClr val="EF334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amantadina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bromocriptina,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carbidopa/levodopa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entacapona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selegilina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pramipexol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03268"/>
                  </a:ext>
                </a:extLst>
              </a:tr>
              <a:tr h="2160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(*) Discrepancias sobre su actividad anticolinérgica; </a:t>
                      </a:r>
                      <a:r>
                        <a:rPr lang="es-ES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ISRS: inhibidores selectivos de la </a:t>
                      </a:r>
                      <a:r>
                        <a:rPr lang="es-ES" sz="12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recaptación</a:t>
                      </a:r>
                      <a:r>
                        <a:rPr lang="es-ES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serotonina</a:t>
                      </a:r>
                      <a:endParaRPr lang="es-ES" sz="1200" kern="1200" dirty="0">
                        <a:solidFill>
                          <a:srgbClr val="EF334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2149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115616" y="188640"/>
            <a:ext cx="7920880" cy="10802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200" b="1">
                <a:solidFill>
                  <a:srgbClr val="EF3340"/>
                </a:solidFill>
              </a:rPr>
              <a:t>Fármacos con actividad anticolinérgica </a:t>
            </a:r>
            <a:r>
              <a:rPr lang="es-ES" altLang="es-ES" sz="3200" b="1" smtClean="0">
                <a:solidFill>
                  <a:srgbClr val="EF3340"/>
                </a:solidFill>
              </a:rPr>
              <a:t>disponibles en España (II)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3729"/>
              </p:ext>
            </p:extLst>
          </p:nvPr>
        </p:nvGraphicFramePr>
        <p:xfrm>
          <a:off x="1403648" y="1700808"/>
          <a:ext cx="7344816" cy="4618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4209513943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725358827"/>
                    </a:ext>
                  </a:extLst>
                </a:gridCol>
              </a:tblGrid>
              <a:tr h="374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</a:t>
                      </a:r>
                      <a:r>
                        <a:rPr lang="es-ES_tradnl" sz="12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ANTICOLINÉRGICA </a:t>
                      </a:r>
                      <a:r>
                        <a:rPr lang="es-ES_tradnl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(Evitar si es posible en &gt;65 años)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ANTICOLINÉRGICA BAJA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(Precaución en &gt;65 años)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477231"/>
                  </a:ext>
                </a:extLst>
              </a:tr>
              <a:tr h="20814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ANTIHISTAMÍNICOS H</a:t>
                      </a:r>
                      <a:r>
                        <a:rPr lang="es-ES_tradnl" sz="1200" b="1" baseline="-25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_tradnl" sz="1200" b="1" baseline="30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(**)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62407"/>
                  </a:ext>
                </a:extLst>
              </a:tr>
              <a:tr h="936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1ª Generación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ciproheptadina, difenhidramina,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dimenhidrinato</a:t>
                      </a: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dexclorfeniramina</a:t>
                      </a: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doxilamina</a:t>
                      </a: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hidroxizina, meclozina,                        bromfeniramina, doxepina,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mepiramina</a:t>
                      </a: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fexofenadina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               </a:t>
                      </a: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prometazina, cetirizina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2ª Generación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alimemazina, cetirizina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 </a:t>
                      </a:r>
                      <a:r>
                        <a:rPr lang="es-ES_tradnl" sz="120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exofenadina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loratadina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desloratadina</a:t>
                      </a: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levocetirizina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50743"/>
                  </a:ext>
                </a:extLst>
              </a:tr>
              <a:tr h="20859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RELAJANTES MUSCULARES</a:t>
                      </a:r>
                      <a:endParaRPr lang="es-ES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09263"/>
                  </a:ext>
                </a:extLst>
              </a:tr>
              <a:tr h="213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tizanidina, baclofeno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200" b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baclofeno</a:t>
                      </a: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metocarbamol</a:t>
                      </a:r>
                      <a:endParaRPr lang="es-ES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02825"/>
                  </a:ext>
                </a:extLst>
              </a:tr>
              <a:tr h="2182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ANALGÉSICOS OPIOIDES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15380"/>
                  </a:ext>
                </a:extLst>
              </a:tr>
              <a:tr h="6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meperidina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tramadol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codeína, fentanilo, hidromorfona, morfina, oxicodona, tramadol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tapentadol,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metadona, meperidina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23038"/>
                  </a:ext>
                </a:extLst>
              </a:tr>
              <a:tr h="2138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BENZODIAZEPINAS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42233"/>
                  </a:ext>
                </a:extLst>
              </a:tr>
              <a:tr h="40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clonazepam, clordiazepóxido, diazepam, triazolam, alprazolam,                  clorazepato, flurazepam, lorazepam, midazolam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39817"/>
                  </a:ext>
                </a:extLst>
              </a:tr>
              <a:tr h="2102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BRONCODILATADORES INHALADOS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0133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aclidinio, ipratropio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tiotropio, umeclidinio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ipratropio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umeclidinio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03268"/>
                  </a:ext>
                </a:extLst>
              </a:tr>
              <a:tr h="2160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49780" algn="l"/>
                        </a:tabLst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ANTIMUSCARÍNICOS </a:t>
                      </a: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OFTÁLMICOS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4730"/>
                  </a:ext>
                </a:extLst>
              </a:tr>
              <a:tr h="216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atropina, ciclopentolato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462614"/>
                  </a:ext>
                </a:extLst>
              </a:tr>
              <a:tr h="2160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(*) Discrepancias sobre su actividad anticolinérgica; </a:t>
                      </a:r>
                      <a:r>
                        <a:rPr lang="es-ES_tradnl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(**) Se incluyen en medicamentos sin receta (antigripales, medicamentos para conciliar el sueño)</a:t>
                      </a:r>
                      <a:endParaRPr lang="es-E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4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3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115616" y="-4187"/>
            <a:ext cx="7902624" cy="984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200" b="1">
                <a:solidFill>
                  <a:srgbClr val="EF3340"/>
                </a:solidFill>
              </a:rPr>
              <a:t>Fármacos con actividad anticolinérgica </a:t>
            </a:r>
            <a:r>
              <a:rPr lang="es-ES" altLang="es-ES" sz="3200" b="1" smtClean="0">
                <a:solidFill>
                  <a:srgbClr val="EF3340"/>
                </a:solidFill>
              </a:rPr>
              <a:t>disponibles en España (III)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82139"/>
              </p:ext>
            </p:extLst>
          </p:nvPr>
        </p:nvGraphicFramePr>
        <p:xfrm>
          <a:off x="1178496" y="1124744"/>
          <a:ext cx="777686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432">
                  <a:extLst>
                    <a:ext uri="{9D8B030D-6E8A-4147-A177-3AD203B41FA5}">
                      <a16:colId xmlns:a16="http://schemas.microsoft.com/office/drawing/2014/main" val="4209513943"/>
                    </a:ext>
                  </a:extLst>
                </a:gridCol>
                <a:gridCol w="5031432">
                  <a:extLst>
                    <a:ext uri="{9D8B030D-6E8A-4147-A177-3AD203B41FA5}">
                      <a16:colId xmlns:a16="http://schemas.microsoft.com/office/drawing/2014/main" val="3507520472"/>
                    </a:ext>
                  </a:extLst>
                </a:gridCol>
              </a:tblGrid>
              <a:tr h="351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</a:t>
                      </a:r>
                      <a:r>
                        <a:rPr lang="es-ES_tradnl" sz="12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ANTICOLINÉRGICA </a:t>
                      </a:r>
                      <a:r>
                        <a:rPr lang="es-ES_tradnl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(Evitar si es posible en &gt;65 años)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ANTICOLINÉRGICA BAJA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(Precaución en &gt;65 años)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477231"/>
                  </a:ext>
                </a:extLst>
              </a:tr>
              <a:tr h="1757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OTROS (GASTROINTESTINAL)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662407"/>
                  </a:ext>
                </a:extLst>
              </a:tr>
              <a:tr h="1405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Antieméticos</a:t>
                      </a:r>
                      <a:endParaRPr lang="es-ES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domperidona, metoclopramida</a:t>
                      </a: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 </a:t>
                      </a:r>
                      <a:endParaRPr lang="es-ES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Antidiarréicos</a:t>
                      </a:r>
                      <a:endParaRPr lang="es-ES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loperamida</a:t>
                      </a: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Antihistamínicos H</a:t>
                      </a:r>
                      <a:r>
                        <a:rPr lang="es-ES_tradnl" sz="1200" b="1" baseline="-250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ranitidina, famotidina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Laxantes</a:t>
                      </a:r>
                      <a:endParaRPr lang="es-ES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bisacodilo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50743"/>
                  </a:ext>
                </a:extLst>
              </a:tr>
              <a:tr h="1785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endParaRPr lang="es-ES" sz="12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109263"/>
                  </a:ext>
                </a:extLst>
              </a:tr>
              <a:tr h="2557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Antigotosos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dicicloverina/colchicina</a:t>
                      </a: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Cardiovascular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disopiramida </a:t>
                      </a: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Anticonvulsivantes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carbamamazepina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oxcarbazepina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Antigotosos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colchicina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Cardiovascular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clortalidona, digoxina, dipiridamol,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hidralazina</a:t>
                      </a: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isosorbida mono y dinitrato, hidroquinidina, triamtereno,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warfarina</a:t>
                      </a: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Anticonvulsivantes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carbamamazepina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oxcarbazepina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Analgésicos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ketorolaco, celecoxib 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Respiratorio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teofilina 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Antidiabéticos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metformina 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Antineoplásicos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metotrexato</a:t>
                      </a:r>
                      <a:r>
                        <a:rPr lang="es-ES_tradnl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Antibióticos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ampicilina, cefoxitina, clindamicina, gentamicina,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piperacilina/tazobactam</a:t>
                      </a:r>
                      <a:r>
                        <a:rPr lang="es-ES_tradnl" sz="120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vancomicina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02825"/>
                  </a:ext>
                </a:extLst>
              </a:tr>
              <a:tr h="1633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(*) Discrepancias sobre su actividad anticolinérgica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26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164165" y="59873"/>
            <a:ext cx="7902624" cy="14727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z="3200" b="1" smtClean="0">
                <a:solidFill>
                  <a:srgbClr val="EF3340"/>
                </a:solidFill>
              </a:rPr>
              <a:t>Anticolinérgicos: recomendaciones</a:t>
            </a:r>
            <a:r>
              <a:rPr lang="es-ES_tradnl" sz="3200" b="1">
                <a:solidFill>
                  <a:srgbClr val="EF3340"/>
                </a:solidFill>
              </a:rPr>
              <a:t>, alternativas terapéuticas y estrategias para la </a:t>
            </a:r>
            <a:r>
              <a:rPr lang="es-ES_tradnl" sz="3200" b="1" smtClean="0">
                <a:solidFill>
                  <a:srgbClr val="EF3340"/>
                </a:solidFill>
              </a:rPr>
              <a:t>deprescripción (I)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7831"/>
              </p:ext>
            </p:extLst>
          </p:nvPr>
        </p:nvGraphicFramePr>
        <p:xfrm>
          <a:off x="1093532" y="1695882"/>
          <a:ext cx="3827201" cy="235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201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755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ANTIESPASMÓDICOS URINARIOS</a:t>
                      </a:r>
                      <a:endParaRPr lang="es-ES" sz="1200" b="1" kern="1200">
                        <a:solidFill>
                          <a:srgbClr val="00FF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207927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Eficacia limitada, escasa relevancia clínica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Evitar y/o desprescribir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Asegurarse que es efectivo e interrumpir en caso contrario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No requieren retirada gradual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Considerar terapias no farmacológicas (p.ej.: ejercicios de fortalecimiento del suelo pélvico en incontinencia urinaria; horario programado para ir al baño)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Mantener en cuidados intensivos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Alternativa en vejiga hiperactiva: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mirabegrón</a:t>
                      </a:r>
                      <a:r>
                        <a:rPr lang="es-ES_tradnl" sz="120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(puede aumentar la PA)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Alternativa en HPB: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doxazosina</a:t>
                      </a:r>
                      <a:endParaRPr lang="es-ES" sz="12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3907"/>
              </p:ext>
            </p:extLst>
          </p:nvPr>
        </p:nvGraphicFramePr>
        <p:xfrm>
          <a:off x="5101837" y="2427779"/>
          <a:ext cx="3827201" cy="310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201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63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ANTIDEPRESIVOS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284267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Valorar periódicamente si la indicación sigue vigente y se justifica el tratamiento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Considerar deprescripción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Retirada gradual: 25% cada 4-6 semanas (mínimo 4 semanas)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Alternativa en dolor neuropático: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gabapentina 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(actividad anticolinérgica mínima)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Tricíclicos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Evitar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Nortriptilina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menor actividad anticolinérgica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ISRS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Uso preferente: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sertralina,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citalopram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Evitar (mayor actividad anticolinérgica): </a:t>
                      </a:r>
                      <a:r>
                        <a:rPr lang="es-ES_tradnl" sz="120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paroxetina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*,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fluoxetina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Otros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Trazodona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*: aceptable 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s-ES_tradnl" sz="1200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Venlafaxina</a:t>
                      </a:r>
                      <a:r>
                        <a:rPr lang="es-ES_tradnl" sz="1200" b="1" smtClean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duloxetina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actividad anticolinérgica escasa</a:t>
                      </a:r>
                      <a:endParaRPr lang="es-ES" sz="12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84333"/>
              </p:ext>
            </p:extLst>
          </p:nvPr>
        </p:nvGraphicFramePr>
        <p:xfrm>
          <a:off x="1093531" y="4213911"/>
          <a:ext cx="3827201" cy="198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201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b="1" kern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ANTIPSICÓTICOS</a:t>
                      </a:r>
                      <a:endParaRPr lang="es-ES" sz="1200" b="1" kern="1200">
                        <a:solidFill>
                          <a:srgbClr val="00FF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169716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Retirada gradual: 25% cada 2 semanas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1ª y 2ª generación: riesgo similar de caídas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Tratamiento agudo: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haloperidol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 (&lt;72 h) </a:t>
                      </a: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2ª generación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Olanzapina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*: posiblemente el de mayor actividad                  anticolinérgica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_tradnl" sz="1200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Aripiprazol</a:t>
                      </a: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aceptable (menor actividad anticolinérgica).                 Considerar su uso si se utiliza con hidroxicloroquina (menor riesgo de interacciones)</a:t>
                      </a:r>
                      <a:endParaRPr lang="es-ES" sz="12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195477" y="5727925"/>
            <a:ext cx="3733561" cy="1015663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sz="1200" smtClean="0">
                <a:latin typeface="Arial Narrow" panose="020B0606020202030204" pitchFamily="34" charset="0"/>
              </a:rPr>
              <a:t>(*) Discrepancias sobre su actividad anticolinérgica; </a:t>
            </a:r>
            <a:r>
              <a:rPr lang="es-ES" sz="1200">
                <a:latin typeface="Arial Narrow" panose="020B0606020202030204" pitchFamily="34" charset="0"/>
              </a:rPr>
              <a:t>PA: presión arterial; HPB: hiperplasia prostática </a:t>
            </a:r>
            <a:r>
              <a:rPr lang="es-ES" sz="1200" smtClean="0">
                <a:latin typeface="Arial Narrow" panose="020B0606020202030204" pitchFamily="34" charset="0"/>
              </a:rPr>
              <a:t>benigna; ISRS</a:t>
            </a:r>
            <a:r>
              <a:rPr lang="es-ES" sz="1200">
                <a:latin typeface="Arial Narrow" panose="020B0606020202030204" pitchFamily="34" charset="0"/>
              </a:rPr>
              <a:t>: inhibidores selectivos de la recaptación de </a:t>
            </a:r>
            <a:r>
              <a:rPr lang="es-ES" sz="1200" smtClean="0">
                <a:latin typeface="Arial Narrow" panose="020B0606020202030204" pitchFamily="34" charset="0"/>
              </a:rPr>
              <a:t>serotonina; </a:t>
            </a:r>
            <a:r>
              <a:rPr lang="es-ES_tradnl" sz="120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Rojo</a:t>
            </a:r>
            <a:r>
              <a:rPr lang="es-ES_tradnl" sz="120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actividad anticolinérgica </a:t>
            </a:r>
            <a:r>
              <a:rPr lang="es-ES_tradnl" sz="120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alta; </a:t>
            </a:r>
            <a:r>
              <a:rPr lang="es-ES_tradnl" sz="1200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Azul</a:t>
            </a:r>
            <a:r>
              <a:rPr lang="es-ES_tradnl" sz="120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actividad anticolinérgica baja; </a:t>
            </a:r>
            <a:r>
              <a:rPr lang="es-ES_tradnl" sz="1200" smtClean="0">
                <a:solidFill>
                  <a:srgbClr val="00953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Verde</a:t>
            </a:r>
            <a:r>
              <a:rPr lang="es-ES_tradnl" sz="1200">
                <a:solidFill>
                  <a:srgbClr val="00953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actividad anticolinérgica escasa, mínima, insignificante o nula</a:t>
            </a:r>
            <a:r>
              <a:rPr lang="es-ES" sz="1200" smtClean="0">
                <a:latin typeface="Arial Narrow" panose="020B0606020202030204" pitchFamily="34" charset="0"/>
              </a:rPr>
              <a:t> </a:t>
            </a:r>
            <a:endParaRPr lang="es-ES" sz="1200">
              <a:latin typeface="Arial Narrow" panose="020B060602020203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74470"/>
              </p:ext>
            </p:extLst>
          </p:nvPr>
        </p:nvGraphicFramePr>
        <p:xfrm>
          <a:off x="5106684" y="1695882"/>
          <a:ext cx="3822354" cy="5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354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99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RELAJANTES MUSCULARES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23854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Alternativa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ES_tradnl" sz="1200" b="1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paracetamol </a:t>
                      </a:r>
                      <a:endParaRPr lang="es-E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9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096894" y="68902"/>
            <a:ext cx="7902624" cy="163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z="3200" b="1" smtClean="0">
                <a:solidFill>
                  <a:srgbClr val="EF3340"/>
                </a:solidFill>
              </a:rPr>
              <a:t>Anticolinérgicos: recomendaciones</a:t>
            </a:r>
            <a:r>
              <a:rPr lang="es-ES_tradnl" sz="3200" b="1">
                <a:solidFill>
                  <a:srgbClr val="EF3340"/>
                </a:solidFill>
              </a:rPr>
              <a:t>, alternativas terapéuticas y estrategias para la  deprescripción </a:t>
            </a:r>
            <a:r>
              <a:rPr lang="es-ES_tradnl" sz="3200" b="1" smtClean="0">
                <a:solidFill>
                  <a:srgbClr val="EF3340"/>
                </a:solidFill>
              </a:rPr>
              <a:t>(II)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86369"/>
              </p:ext>
            </p:extLst>
          </p:nvPr>
        </p:nvGraphicFramePr>
        <p:xfrm>
          <a:off x="1247644" y="2979653"/>
          <a:ext cx="3822354" cy="236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354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ANTIHISTAMÍNICOS H</a:t>
                      </a:r>
                      <a:r>
                        <a:rPr lang="es-ES_tradnl" sz="1200" baseline="-250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_tradnl" sz="1200" baseline="300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(**)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207864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No requieren retirada gradual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Loratadina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*: aceptable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Ebastina</a:t>
                      </a: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sin actividad anticolinérgica significativa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Síntomas de rinitis alérgica: considerar tratamientos locales y alternativas no farmacológicas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Alergia estacional: comprobar que está ocurriendo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Problemas dermatológicos: priorizar medidas no                    farmacológicas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Reacciones alérgicas graves (tratamiento agudo): considerar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loratadina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*,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desloratadina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Alternativa en insomnio: </a:t>
                      </a:r>
                      <a:r>
                        <a:rPr lang="es-ES_tradnl" sz="120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trazodona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(aceptable)</a:t>
                      </a:r>
                      <a:endParaRPr lang="es-ES" sz="1200" b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364354"/>
              </p:ext>
            </p:extLst>
          </p:nvPr>
        </p:nvGraphicFramePr>
        <p:xfrm>
          <a:off x="5187241" y="2979653"/>
          <a:ext cx="3822354" cy="2323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354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311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OPIOIDES ANALGÉSICOS 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2047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Evitar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es posible, especialmente </a:t>
                      </a:r>
                      <a:r>
                        <a:rPr lang="es-ES_tradnl" sz="1200" b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tramadol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Valorar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situación clínica individual del paciente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Retirada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gradual: reducir dosis 10% cada 1-2 semanas o            5-25% cada 1-4 semanas (según tolerabilidad)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Uso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preferente: </a:t>
                      </a:r>
                      <a:r>
                        <a:rPr lang="es-ES_tradnl" sz="1200" b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morfina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Alternativa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ES_tradnl" sz="1200" b="1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paracetamol</a:t>
                      </a:r>
                      <a:r>
                        <a:rPr lang="es-ES_tradnl" sz="1200" b="1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b="1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AINE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 actividad                          anticolinérgica significativa)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Alternativa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dolor neuropático: </a:t>
                      </a:r>
                      <a:r>
                        <a:rPr lang="es-ES_tradnl" sz="1200" b="1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gabapentina</a:t>
                      </a:r>
                      <a:r>
                        <a:rPr lang="es-ES_tradnl" sz="1200" b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(actividad                 anticolinérgica mínima) 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R</a:t>
                      </a:r>
                      <a:r>
                        <a:rPr lang="es-ES_tradnl" sz="1200" b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evisar </a:t>
                      </a:r>
                      <a:r>
                        <a:rPr lang="es-ES_tradnl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dosis altas, especialmente en tratamiento                crónico de dolor no oncológico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11490"/>
              </p:ext>
            </p:extLst>
          </p:nvPr>
        </p:nvGraphicFramePr>
        <p:xfrm>
          <a:off x="1232220" y="1916832"/>
          <a:ext cx="3827201" cy="92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201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9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ANTIPARKINSONIANOS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62700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Retirada gradual: 25% cada 4 semanas.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Ropinirol</a:t>
                      </a:r>
                      <a:r>
                        <a:rPr lang="es-ES_tradnl" sz="1200" b="1" smtClean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rasagilina</a:t>
                      </a:r>
                      <a:r>
                        <a:rPr lang="es-ES_tradnl" sz="1200" b="1" smtClean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cabergolina</a:t>
                      </a: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sin actividad anticolinérgica significativa</a:t>
                      </a:r>
                      <a:endParaRPr lang="es-ES" sz="12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4459066" y="5734208"/>
            <a:ext cx="4560606" cy="830997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sz="1200" smtClean="0">
                <a:latin typeface="Arial Narrow" panose="020B0606020202030204" pitchFamily="34" charset="0"/>
              </a:rPr>
              <a:t>(*) Discrepancias sobre su actividad anticolinérgica; </a:t>
            </a:r>
            <a:r>
              <a:rPr lang="es-ES_tradnl" sz="12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(**) Se incluyen en medicamentos sin receta (antigripales, medicamentos para conciliar el sueño</a:t>
            </a:r>
            <a:r>
              <a:rPr lang="es-ES_tradnl" sz="120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es-ES_tradnl" sz="120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Rojo</a:t>
            </a:r>
            <a:r>
              <a:rPr lang="es-ES_tradnl" sz="120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actividad anticolinérgica </a:t>
            </a:r>
            <a:r>
              <a:rPr lang="es-ES_tradnl" sz="120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alta; </a:t>
            </a:r>
            <a:r>
              <a:rPr lang="es-ES_tradnl" sz="1200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Azul</a:t>
            </a:r>
            <a:r>
              <a:rPr lang="es-ES_tradnl" sz="120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actividad anticolinérgica baja; </a:t>
            </a:r>
            <a:endParaRPr lang="es-ES_tradnl" sz="1200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1200" smtClean="0">
                <a:solidFill>
                  <a:srgbClr val="00953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Verde</a:t>
            </a:r>
            <a:r>
              <a:rPr lang="es-ES_tradnl" sz="1200">
                <a:solidFill>
                  <a:srgbClr val="00953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actividad anticolinérgica escasa, mínima, insignificante o nula</a:t>
            </a:r>
            <a:r>
              <a:rPr lang="es-ES" sz="1200" smtClean="0">
                <a:latin typeface="Arial Narrow" panose="020B0606020202030204" pitchFamily="34" charset="0"/>
              </a:rPr>
              <a:t> </a:t>
            </a:r>
            <a:endParaRPr lang="es-ES" sz="1200">
              <a:latin typeface="Arial Narrow" panose="020B060602020203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22881"/>
              </p:ext>
            </p:extLst>
          </p:nvPr>
        </p:nvGraphicFramePr>
        <p:xfrm>
          <a:off x="5177164" y="1923249"/>
          <a:ext cx="382235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354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97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ANTIESPASMÓDICOS GASTROINTESTINALES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56662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Eficacia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dudosa</a:t>
                      </a:r>
                      <a:endParaRPr lang="es-ES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Evitar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regular a menos </a:t>
                      </a: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 el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paciente tenga síntomas </a:t>
                      </a: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cólicos </a:t>
                      </a:r>
                      <a:r>
                        <a:rPr lang="es-ES_tradnl" sz="12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frecuentes</a:t>
                      </a:r>
                      <a:endParaRPr lang="es-ES" sz="1200" b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3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127359" y="122029"/>
            <a:ext cx="7902624" cy="163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z="3200" b="1" smtClean="0">
                <a:solidFill>
                  <a:srgbClr val="EF3340"/>
                </a:solidFill>
              </a:rPr>
              <a:t>Anticolinérgicos: recomendaciones</a:t>
            </a:r>
            <a:r>
              <a:rPr lang="es-ES_tradnl" sz="3200" b="1">
                <a:solidFill>
                  <a:srgbClr val="EF3340"/>
                </a:solidFill>
              </a:rPr>
              <a:t>, alternativas terapéuticas y estrategias para la  deprescripción </a:t>
            </a:r>
            <a:r>
              <a:rPr lang="es-ES_tradnl" sz="3200" b="1" smtClean="0">
                <a:solidFill>
                  <a:srgbClr val="EF3340"/>
                </a:solidFill>
              </a:rPr>
              <a:t>(III)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64878"/>
              </p:ext>
            </p:extLst>
          </p:nvPr>
        </p:nvGraphicFramePr>
        <p:xfrm>
          <a:off x="5235358" y="1958681"/>
          <a:ext cx="3822354" cy="341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354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302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OTROS (GASTROINTESTINAL)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2588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Antieméticos</a:t>
                      </a:r>
                      <a:endParaRPr lang="es-ES" sz="1400" b="1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Todos presentan problemas potenciales. </a:t>
                      </a:r>
                      <a:endParaRPr lang="es-ES" sz="1400" b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Administrar el menor tiempo posible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Uso preferente: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s-ES_tradnl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omperidona</a:t>
                      </a:r>
                      <a:r>
                        <a:rPr kumimoji="0" lang="es-ES_tradnl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 (no suele penetrar en SNC, pero puede prolongar intervalo QT) </a:t>
                      </a:r>
                      <a:endParaRPr lang="es-ES" sz="1400" b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. Metoclopramida</a:t>
                      </a: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*: efectos adversos parkinsonianos y </a:t>
                      </a: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cognitivos. </a:t>
                      </a: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Alternativa: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ondansetrón</a:t>
                      </a:r>
                      <a:r>
                        <a:rPr lang="es-ES_tradnl" sz="1200" b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s-ES_tradnl" sz="1200" b="0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Antihistamínicos H</a:t>
                      </a:r>
                      <a:r>
                        <a:rPr kumimoji="0" lang="es-ES_tradnl" sz="1200" b="1" i="0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s-ES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. Uso preferente: </a:t>
                      </a:r>
                      <a:r>
                        <a:rPr kumimoji="0" lang="es-ES_tradnl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famotidina</a:t>
                      </a:r>
                      <a:r>
                        <a:rPr kumimoji="0" lang="es-ES_tradnl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kumimoji="0" lang="es-ES_tradnl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ranitidina</a:t>
                      </a:r>
                      <a:r>
                        <a:rPr kumimoji="0" lang="es-ES_tradnl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 (≤150 mg/día)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Laxantes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. Uso preferente: </a:t>
                      </a:r>
                      <a:r>
                        <a:rPr lang="es-ES_tradnl" sz="1200" b="0" smtClean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bisacodilo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IBP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. Uso preferente</a:t>
                      </a:r>
                      <a:endParaRPr lang="es-ES" sz="1400" b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. Sin actividad anticolinérgica</a:t>
                      </a:r>
                      <a:endParaRPr lang="es-ES" sz="1400" b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. Utilizar dosis más baja posible para control de síntomas</a:t>
                      </a:r>
                      <a:endParaRPr lang="es-ES" sz="1400" b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. Omeprazol</a:t>
                      </a:r>
                      <a:r>
                        <a:rPr lang="es-ES_tradnl" sz="1200" b="1" smtClean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pantoprazol</a:t>
                      </a: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: uso preferente frente a lansoprazol </a:t>
                      </a:r>
                      <a:endParaRPr lang="es-ES" sz="1400" b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. Precaución: riesgo de infección por </a:t>
                      </a:r>
                      <a:r>
                        <a:rPr lang="es-ES_tradnl" sz="1200" b="0" i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Clostridium difficile</a:t>
                      </a:r>
                      <a:endParaRPr lang="es-ES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321818"/>
              </p:ext>
            </p:extLst>
          </p:nvPr>
        </p:nvGraphicFramePr>
        <p:xfrm>
          <a:off x="1220421" y="5005253"/>
          <a:ext cx="3822354" cy="104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354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7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77640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. Actividad anticolinérgica nula o insignificante:             </a:t>
                      </a:r>
                      <a:endParaRPr lang="es-ES" sz="1400" b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corticoesteroides, estatinas, betabloqueantes, IECA, </a:t>
                      </a:r>
                      <a:endParaRPr lang="es-ES" sz="1400" b="1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calcioantagonistas, triptanes, ácido valproico, fenitoína, </a:t>
                      </a:r>
                      <a:endParaRPr lang="es-ES" sz="1400" b="1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b="1" smtClean="0">
                          <a:solidFill>
                            <a:srgbClr val="00953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fenobarbital, topiramato </a:t>
                      </a:r>
                      <a:endParaRPr lang="es-ES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5467950" y="5545037"/>
            <a:ext cx="3613831" cy="1015663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sz="1200" smtClean="0">
                <a:latin typeface="Arial Narrow" panose="020B0606020202030204" pitchFamily="34" charset="0"/>
              </a:rPr>
              <a:t>(*) Discrepancias sobre su actividad anticolinérgica; </a:t>
            </a:r>
          </a:p>
          <a:p>
            <a:r>
              <a:rPr lang="es-ES" sz="1200">
                <a:latin typeface="Arial Narrow" panose="020B0606020202030204" pitchFamily="34" charset="0"/>
              </a:rPr>
              <a:t>(***) Uso hospitalario o con visado (diagnóstico hospitalario); IECA: inhibidores del enzima convertidor de angiotensina</a:t>
            </a:r>
            <a:endParaRPr lang="es-ES" sz="1200" smtClean="0">
              <a:latin typeface="Arial Narrow" panose="020B0606020202030204" pitchFamily="34" charset="0"/>
            </a:endParaRPr>
          </a:p>
          <a:p>
            <a:r>
              <a:rPr lang="es-ES_tradnl" sz="120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Azul</a:t>
            </a:r>
            <a:r>
              <a:rPr lang="es-ES_tradnl" sz="120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actividad anticolinérgica baja; </a:t>
            </a:r>
            <a:r>
              <a:rPr lang="es-ES_tradnl" sz="1200" smtClean="0">
                <a:solidFill>
                  <a:srgbClr val="00953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Verde</a:t>
            </a:r>
            <a:r>
              <a:rPr lang="es-ES_tradnl" sz="1200">
                <a:solidFill>
                  <a:srgbClr val="00953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actividad anticolinérgica escasa, mínima, insignificante o nula</a:t>
            </a:r>
            <a:r>
              <a:rPr lang="es-ES" sz="1200" smtClean="0">
                <a:latin typeface="Arial Narrow" panose="020B0606020202030204" pitchFamily="34" charset="0"/>
              </a:rPr>
              <a:t> </a:t>
            </a:r>
            <a:endParaRPr lang="es-ES" sz="1200">
              <a:latin typeface="Arial Narrow" panose="020B060602020203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62825"/>
              </p:ext>
            </p:extLst>
          </p:nvPr>
        </p:nvGraphicFramePr>
        <p:xfrm>
          <a:off x="1220421" y="3519323"/>
          <a:ext cx="3822354" cy="66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354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6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BRONCODILATADORES INHALADOS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40423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Principalmente efecto local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Evitar uso excesivo, utilizar cámara de inhalación </a:t>
                      </a:r>
                      <a:endParaRPr lang="es-E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91365"/>
              </p:ext>
            </p:extLst>
          </p:nvPr>
        </p:nvGraphicFramePr>
        <p:xfrm>
          <a:off x="1220421" y="4371008"/>
          <a:ext cx="3822354" cy="454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354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50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ANTIMUSCARÍNICOS OFTÁLMICOS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2047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 Narrow" panose="020B0606020202030204" pitchFamily="34" charset="0"/>
                        <a:buNone/>
                      </a:pPr>
                      <a:r>
                        <a:rPr lang="es-ES" sz="1200" b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Efecto local</a:t>
                      </a:r>
                      <a:endParaRPr lang="es-ES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31782"/>
              </p:ext>
            </p:extLst>
          </p:nvPr>
        </p:nvGraphicFramePr>
        <p:xfrm>
          <a:off x="1234996" y="1958681"/>
          <a:ext cx="3822354" cy="140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354">
                  <a:extLst>
                    <a:ext uri="{9D8B030D-6E8A-4147-A177-3AD203B41FA5}">
                      <a16:colId xmlns:a16="http://schemas.microsoft.com/office/drawing/2014/main" val="1483285820"/>
                    </a:ext>
                  </a:extLst>
                </a:gridCol>
              </a:tblGrid>
              <a:tr h="272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BENZODIAZEPINAS</a:t>
                      </a:r>
                      <a:endParaRPr lang="es-ES" sz="120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14992"/>
                  </a:ext>
                </a:extLst>
              </a:tr>
              <a:tr h="113736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Evitar si es posible, sobre todo las de acción larga y ultra-corta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Utilizar las de acción corta o intermedia: iniciar a dosis bajas y limitar la duración del tratamiento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Retirada gradual: reducir dosis 10-25% cada 2-3                    semanas. </a:t>
                      </a:r>
                      <a:endParaRPr lang="es-ES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s-ES_tradnl" sz="120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Considerar cambio a benzodiazepina de acción larga </a:t>
                      </a:r>
                      <a:endParaRPr lang="es-E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56258" y="188640"/>
            <a:ext cx="8064500" cy="629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s-ES" altLang="es-ES" sz="3600" b="1" i="1" dirty="0" smtClean="0">
              <a:solidFill>
                <a:srgbClr val="EF334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es-ES" sz="3600" b="1" i="1" dirty="0" smtClean="0">
                <a:solidFill>
                  <a:srgbClr val="EF3340"/>
                </a:solidFill>
              </a:rPr>
              <a:t>Justificación:</a:t>
            </a:r>
          </a:p>
          <a:p>
            <a:pPr eaLnBrk="1" hangingPunct="1">
              <a:spcBef>
                <a:spcPct val="20000"/>
              </a:spcBef>
            </a:pPr>
            <a:r>
              <a:rPr lang="es-ES" altLang="es-ES" sz="3000" i="1" dirty="0" smtClean="0"/>
              <a:t>Los fármacos anticolinérgicos pueden ocasionar numerosos efectos adversos y son muy utilizados en personas de avanzada edad, que son más susceptibles a los mismos </a:t>
            </a:r>
          </a:p>
          <a:p>
            <a:pPr eaLnBrk="1" hangingPunct="1">
              <a:spcBef>
                <a:spcPct val="20000"/>
              </a:spcBef>
            </a:pPr>
            <a:endParaRPr lang="es-ES" altLang="es-ES" sz="3000" i="1" dirty="0" smtClean="0"/>
          </a:p>
          <a:p>
            <a:pPr eaLnBrk="1" hangingPunct="1">
              <a:spcBef>
                <a:spcPct val="20000"/>
              </a:spcBef>
            </a:pPr>
            <a:r>
              <a:rPr lang="es-ES" altLang="es-ES" sz="3000" i="1" dirty="0" smtClean="0"/>
              <a:t>La cuantificación de la carga anticolinérgica  en estos pacientes es esencial para evaluar el riesgo anticolinérgico y adoptar las medidas necesarias para reducirlo </a:t>
            </a:r>
          </a:p>
          <a:p>
            <a:pPr eaLnBrk="1" hangingPunct="1">
              <a:spcBef>
                <a:spcPct val="20000"/>
              </a:spcBef>
            </a:pPr>
            <a:endParaRPr lang="es-ES" altLang="es-ES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260350"/>
            <a:ext cx="72008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200" b="1">
                <a:solidFill>
                  <a:srgbClr val="EF3340"/>
                </a:solidFill>
              </a:rPr>
              <a:t>Puntos clave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15616" y="1124744"/>
            <a:ext cx="77817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0"/>
              </a:spcAft>
              <a:buClr>
                <a:srgbClr val="EF3340"/>
              </a:buClr>
              <a:buSzPts val="1000"/>
              <a:buFont typeface="Wingdings" panose="05000000000000000000" pitchFamily="2" charset="2"/>
              <a:buChar char="ü"/>
              <a:tabLst>
                <a:tab pos="175260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Los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fármacos anticolinérgicos son </a:t>
            </a:r>
            <a:r>
              <a:rPr lang="es-ES" sz="1600" b="1" dirty="0">
                <a:solidFill>
                  <a:srgbClr val="EF3340"/>
                </a:solidFill>
                <a:latin typeface="Arial Narrow" panose="020B0606020202030204" pitchFamily="34" charset="0"/>
                <a:ea typeface="Batang"/>
              </a:rPr>
              <a:t>muy utilizados en personas de avanzada </a:t>
            </a:r>
            <a:r>
              <a:rPr lang="es-ES" sz="16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Batang"/>
              </a:rPr>
              <a:t>edad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y se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han asociado a mayor riesgo de caídas, deterioro de la función física y cognitiva, y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mortalidad;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aunque las evidencias no son concluyentes. </a:t>
            </a:r>
            <a:endParaRPr lang="es-ES" sz="1600" dirty="0" smtClean="0">
              <a:latin typeface="Arial Narrow" panose="020B0606020202030204" pitchFamily="34" charset="0"/>
              <a:ea typeface="Batang"/>
            </a:endParaRPr>
          </a:p>
          <a:p>
            <a:pPr marL="285750" lvl="0" indent="-285750" algn="just">
              <a:spcAft>
                <a:spcPts val="0"/>
              </a:spcAft>
              <a:buClr>
                <a:srgbClr val="EF3340"/>
              </a:buClr>
              <a:buSzPts val="1000"/>
              <a:buFont typeface="Wingdings" panose="05000000000000000000" pitchFamily="2" charset="2"/>
              <a:buChar char="ü"/>
              <a:tabLst>
                <a:tab pos="175260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Los </a:t>
            </a:r>
            <a:r>
              <a:rPr lang="es-ES" sz="1600" b="1" dirty="0">
                <a:solidFill>
                  <a:srgbClr val="EF3340"/>
                </a:solidFill>
                <a:latin typeface="Arial Narrow" panose="020B0606020202030204" pitchFamily="34" charset="0"/>
                <a:ea typeface="Batang"/>
              </a:rPr>
              <a:t>efectos adversos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anticolinérgicos</a:t>
            </a:r>
            <a:r>
              <a:rPr lang="es-ES" sz="16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Batang"/>
              </a:rPr>
              <a:t>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son acumulativos, variables, dosis-dependientes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y muchos se manifiestan a largo plazo. </a:t>
            </a:r>
            <a:endParaRPr lang="es-ES" sz="1600" dirty="0" smtClean="0">
              <a:latin typeface="Arial Narrow" panose="020B0606020202030204" pitchFamily="34" charset="0"/>
              <a:ea typeface="Batang"/>
            </a:endParaRPr>
          </a:p>
          <a:p>
            <a:pPr marL="285750" lvl="0" indent="-285750" algn="just">
              <a:spcAft>
                <a:spcPts val="0"/>
              </a:spcAft>
              <a:buClr>
                <a:srgbClr val="EF3340"/>
              </a:buClr>
              <a:buSzPts val="1000"/>
              <a:buFont typeface="Wingdings" panose="05000000000000000000" pitchFamily="2" charset="2"/>
              <a:buChar char="ü"/>
              <a:tabLst>
                <a:tab pos="175260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La </a:t>
            </a:r>
            <a:r>
              <a:rPr lang="es-ES" sz="16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carga anticolinérgica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(CA)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es el efecto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acumulativo de tomar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medicamentos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que pueden desarrollar efectos anticolinérgicos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adversos. Su cuantificación permite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evaluar el riesgo anticolinérgico y adoptar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medidas para reducirlo y es esencial en personas de edad avanzada.</a:t>
            </a:r>
          </a:p>
          <a:p>
            <a:pPr marL="285750" lvl="0" indent="-285750" algn="just">
              <a:spcAft>
                <a:spcPts val="0"/>
              </a:spcAft>
              <a:buClr>
                <a:srgbClr val="EF3340"/>
              </a:buClr>
              <a:buSzPts val="1000"/>
              <a:buFont typeface="Wingdings" panose="05000000000000000000" pitchFamily="2" charset="2"/>
              <a:buChar char="ü"/>
              <a:tabLst>
                <a:tab pos="175260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Para cuantificar la CA, existen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diferentes </a:t>
            </a:r>
            <a:r>
              <a:rPr lang="es-ES" sz="16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herramientas </a:t>
            </a:r>
            <a:r>
              <a:rPr lang="es-ES" sz="16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 escalas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que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no son directamente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comparables. En nuestro medio se ha desarrollado la </a:t>
            </a:r>
            <a:r>
              <a:rPr lang="es-ES" sz="1600" i="1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Anticholinergic</a:t>
            </a:r>
            <a:r>
              <a:rPr lang="es-ES" sz="1600" i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sz="16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Burden</a:t>
            </a:r>
            <a:r>
              <a:rPr lang="es-ES" sz="16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sz="1600" i="1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Calculator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lvl="0" indent="-285750" algn="just">
              <a:spcAft>
                <a:spcPts val="0"/>
              </a:spcAft>
              <a:buClr>
                <a:srgbClr val="EF3340"/>
              </a:buClr>
              <a:buSzPts val="1000"/>
              <a:buFont typeface="Wingdings" panose="05000000000000000000" pitchFamily="2" charset="2"/>
              <a:buChar char="ü"/>
              <a:tabLst>
                <a:tab pos="175260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En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personas de edad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avanzada </a:t>
            </a:r>
            <a:r>
              <a:rPr lang="es-ES" sz="16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se </a:t>
            </a:r>
            <a:r>
              <a:rPr lang="es-ES" sz="16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recomienda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evitar o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minimizar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el uso de fármacos anticolinérgicos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(sobre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todo su administración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concomitante);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prescribirlos para una indicación clara y precisa, a dosis bajas, durante el menor tiempo posible y priorizar los de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actividad baja.</a:t>
            </a:r>
          </a:p>
          <a:p>
            <a:pPr marL="285750" lvl="0" indent="-285750" algn="just">
              <a:spcAft>
                <a:spcPts val="0"/>
              </a:spcAft>
              <a:buClr>
                <a:srgbClr val="EF3340"/>
              </a:buClr>
              <a:buSzPts val="1000"/>
              <a:buFont typeface="Wingdings" panose="05000000000000000000" pitchFamily="2" charset="2"/>
              <a:buChar char="ü"/>
              <a:tabLst>
                <a:tab pos="175260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Se debe </a:t>
            </a:r>
            <a:r>
              <a:rPr lang="es-ES" sz="16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cuantificar </a:t>
            </a:r>
            <a:r>
              <a:rPr lang="es-ES" sz="16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la CA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antes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y durante el tratamiento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y hacer un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seguimiento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para detectar efectos adversos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anticolinérgicos.</a:t>
            </a:r>
          </a:p>
          <a:p>
            <a:pPr marL="285750" lvl="0" indent="-285750" algn="just">
              <a:spcAft>
                <a:spcPts val="0"/>
              </a:spcAft>
              <a:buClr>
                <a:srgbClr val="EF3340"/>
              </a:buClr>
              <a:buSzPts val="1000"/>
              <a:buFont typeface="Wingdings" panose="05000000000000000000" pitchFamily="2" charset="2"/>
              <a:buChar char="ü"/>
              <a:tabLst>
                <a:tab pos="175260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En caso de </a:t>
            </a:r>
            <a:r>
              <a:rPr lang="es-ES" sz="16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efectos </a:t>
            </a:r>
            <a:r>
              <a:rPr lang="es-ES" sz="16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adversos anticolinérgicos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y/o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si la </a:t>
            </a:r>
            <a:r>
              <a:rPr lang="es-ES" sz="16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CA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es </a:t>
            </a:r>
            <a:r>
              <a:rPr lang="es-ES" sz="16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alta o muy alta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, se debe optimizar el tratamiento y plantear la reducción de la CA y la </a:t>
            </a:r>
            <a:r>
              <a:rPr lang="es-ES" sz="16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deprescripción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 de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anticolinérgicos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lvl="0" indent="-285750" algn="just">
              <a:spcAft>
                <a:spcPts val="0"/>
              </a:spcAft>
              <a:buClr>
                <a:srgbClr val="EF3340"/>
              </a:buClr>
              <a:buSzPts val="1000"/>
              <a:buFont typeface="Wingdings" panose="05000000000000000000" pitchFamily="2" charset="2"/>
              <a:buChar char="ü"/>
              <a:tabLst>
                <a:tab pos="175260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La </a:t>
            </a:r>
            <a:r>
              <a:rPr lang="es-ES" sz="1600" b="1" dirty="0" err="1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deprescripción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debe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realizarse tomando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la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decisión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conjuntamente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con el paciente, priorizando el orden de retirada, fármaco a fármaco y de forma directa o gradual, según los casos. </a:t>
            </a:r>
            <a:endParaRPr lang="es-ES" sz="16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Clr>
                <a:srgbClr val="EF3340"/>
              </a:buClr>
              <a:buSzPts val="1000"/>
              <a:buFont typeface="Wingdings" panose="05000000000000000000" pitchFamily="2" charset="2"/>
              <a:buChar char="ü"/>
              <a:tabLst>
                <a:tab pos="175260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Se puede </a:t>
            </a:r>
            <a:r>
              <a:rPr lang="es-ES" sz="16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sustituir el </a:t>
            </a:r>
            <a:r>
              <a:rPr lang="es-ES" sz="16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fármaco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por una alternativa no farmacológica o por otro fármaco con menor actividad 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anticolinérgica;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o también, </a:t>
            </a:r>
            <a:r>
              <a:rPr lang="es-ES" sz="16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reducir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la dosis o la frecuencia de administración</a:t>
            </a: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350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3200" b="1">
                <a:solidFill>
                  <a:srgbClr val="EF3340"/>
                </a:solidFill>
              </a:rPr>
              <a:t>Bibliografía recomendada: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38336" y="1052736"/>
            <a:ext cx="77817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Carga </a:t>
            </a: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</a:rPr>
              <a:t>anticolinérgica: ¿cómo aligerarla? </a:t>
            </a:r>
            <a:r>
              <a:rPr lang="en-US" sz="16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INFAC. 2019; 27(5</a:t>
            </a:r>
            <a:r>
              <a:rPr lang="en-US" sz="16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</a:t>
            </a:r>
            <a:r>
              <a:rPr lang="en-US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n-US" sz="160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Scottish Government Polypharmacy Model of Care Group. </a:t>
            </a:r>
            <a:r>
              <a:rPr lang="es-ES_tradnl" sz="16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Polypharmacy: Manage Medicines. Anticholinergic. 2021</a:t>
            </a: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_tradnl" sz="160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_tradnl" sz="160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 L et al. </a:t>
            </a: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Carga anticolinérgica: ¡pensemos en ella! </a:t>
            </a:r>
            <a:r>
              <a:rPr lang="en-US" sz="16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Butll Inf Ter. 2018; 29(8): </a:t>
            </a:r>
            <a:r>
              <a:rPr lang="en-US" sz="16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52-7</a:t>
            </a:r>
            <a:r>
              <a:rPr lang="en-US" sz="16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n-US" sz="1600" u="sng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Riter L et al. Use of anticholinergic drugs in older patients. </a:t>
            </a:r>
            <a:r>
              <a:rPr lang="en-US" sz="16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Tidsskriften. 2021; (Apr, 7).</a:t>
            </a:r>
            <a:endParaRPr lang="en-US" sz="1600" u="sng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n-US" sz="1600" u="sng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</a:rPr>
              <a:t>Villalba Moreno AM et al. Fármacos con carga anticolinérgica: aspectos prácticos y precauciones. </a:t>
            </a:r>
            <a:r>
              <a:rPr lang="en-US" sz="16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FMC. 2020;27(7):353-67</a:t>
            </a:r>
            <a:r>
              <a:rPr lang="en-US" sz="160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endParaRPr lang="en-US" sz="160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Arial Narrow" panose="020B0606020202030204" pitchFamily="34" charset="0"/>
                <a:ea typeface="Times New Roman" panose="02020603050405020304" pitchFamily="18" charset="0"/>
              </a:rPr>
              <a:t>Anticholinergic side-effects and prescribing guidance. </a:t>
            </a:r>
            <a:r>
              <a:rPr lang="en-US" sz="16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NHS. 2020; (Jan</a:t>
            </a:r>
            <a:r>
              <a:rPr lang="en-US" sz="16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).</a:t>
            </a:r>
            <a:endParaRPr lang="en-US" sz="1600" u="sng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" sz="16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Anticholinergic Burden Calculator. Anticholinergic Burden Calculator [Internet]. 2021 [citado 11 octubre 2021]. Disponible en: </a:t>
            </a:r>
            <a:r>
              <a:rPr lang="es-ES" sz="16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https://www.anticholinergicscales.es</a:t>
            </a:r>
            <a:r>
              <a:rPr lang="es-ES" sz="16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es-ES" sz="1600" u="sng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" sz="1600" u="sng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Polimedicación y deprescripción: recomendaciones prácticas. </a:t>
            </a:r>
            <a:r>
              <a:rPr lang="es-ES_tradnl" sz="16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Bol Ter Andal. 2021; 36(1): 1-13</a:t>
            </a: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_tradnl" sz="160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endParaRPr lang="es-ES_tradnl" sz="160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EF3340"/>
              </a:buClr>
              <a:buFont typeface="Wingdings" panose="05000000000000000000" pitchFamily="2" charset="2"/>
              <a:buChar char="§"/>
            </a:pP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SAS. </a:t>
            </a:r>
            <a:r>
              <a:rPr lang="es-ES_tradnl" sz="16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Circuito asistencial para la revisión de la medicación del paciente polimedicado. </a:t>
            </a:r>
            <a:r>
              <a:rPr lang="en-US" sz="1600" u="sng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2021; (Marzo</a:t>
            </a:r>
            <a:r>
              <a:rPr lang="en-US" sz="16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)</a:t>
            </a:r>
            <a:r>
              <a:rPr lang="en-US" sz="1600" u="sng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 smtClean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 smtClean="0"/>
              <a:t> </a:t>
            </a:r>
          </a:p>
          <a:p>
            <a:pPr eaLnBrk="1" hangingPunct="1"/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i="1" dirty="0" smtClean="0"/>
              <a:t>		Bol Ter </a:t>
            </a:r>
            <a:r>
              <a:rPr lang="es-ES" altLang="es-ES" i="1" dirty="0" err="1" smtClean="0"/>
              <a:t>Andal</a:t>
            </a:r>
            <a:r>
              <a:rPr lang="es-ES" altLang="es-ES" i="1" smtClean="0"/>
              <a:t>. 2021; 36(2)</a:t>
            </a:r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dirty="0" smtClean="0"/>
              <a:t>		</a:t>
            </a:r>
            <a:r>
              <a:rPr lang="es-ES" altLang="es-ES" dirty="0" smtClean="0">
                <a:hlinkClick r:id="rId2"/>
              </a:rPr>
              <a:t>http://www.cadime.es/</a:t>
            </a:r>
            <a:r>
              <a:rPr lang="es-ES" altLang="es-ES" dirty="0" smtClean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3129080"/>
            <a:ext cx="2967733" cy="336887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102742" y="260648"/>
            <a:ext cx="764572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3" tIns="45683" rIns="91363" bIns="4568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s-ES" altLang="es-ES" sz="3600" b="1" i="1" dirty="0" smtClean="0">
              <a:solidFill>
                <a:srgbClr val="EF334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es-ES" sz="3600" b="1" i="1" dirty="0" smtClean="0">
                <a:solidFill>
                  <a:srgbClr val="EF3340"/>
                </a:solidFill>
              </a:rPr>
              <a:t>Objetivos:</a:t>
            </a:r>
            <a:r>
              <a:rPr lang="es-ES" altLang="es-ES" sz="3600" dirty="0" smtClean="0"/>
              <a:t> </a:t>
            </a:r>
            <a:endParaRPr lang="es-ES" altLang="es-ES" sz="3600" dirty="0"/>
          </a:p>
          <a:p>
            <a:pPr marL="0" indent="0" eaLnBrk="1" hangingPunct="1">
              <a:spcBef>
                <a:spcPct val="20000"/>
              </a:spcBef>
            </a:pPr>
            <a:r>
              <a:rPr lang="es-ES" altLang="es-ES" sz="3000" i="1" dirty="0" smtClean="0"/>
              <a:t>Informar sobre los fármacos con actividad anticolinérgica, sus efectos adversos y el concepto de carga anticolinérgica</a:t>
            </a:r>
          </a:p>
          <a:p>
            <a:pPr eaLnBrk="1" hangingPunct="1">
              <a:spcBef>
                <a:spcPct val="20000"/>
              </a:spcBef>
            </a:pPr>
            <a:endParaRPr lang="es-ES" altLang="es-ES" sz="3000" i="1" dirty="0"/>
          </a:p>
          <a:p>
            <a:pPr marL="0" indent="0" eaLnBrk="1" hangingPunct="1">
              <a:spcBef>
                <a:spcPct val="20000"/>
              </a:spcBef>
            </a:pPr>
            <a:r>
              <a:rPr lang="es-ES" altLang="es-ES" sz="3000" i="1" dirty="0" smtClean="0"/>
              <a:t>Presentar recomendaciones y herramientas  que ayuden a </a:t>
            </a:r>
            <a:r>
              <a:rPr lang="es-ES" altLang="es-ES" sz="3000" i="1" dirty="0" err="1" smtClean="0"/>
              <a:t>deprescribir</a:t>
            </a:r>
            <a:r>
              <a:rPr lang="es-ES" altLang="es-ES" sz="3000" i="1" dirty="0" smtClean="0"/>
              <a:t> los fármacos anticolinérgicos, reducir la carga anticolinérgica y minimizar los riesgos asociados.</a:t>
            </a:r>
            <a:endParaRPr lang="es-ES" altLang="es-E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259632" y="415277"/>
            <a:ext cx="7454156" cy="6482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200" b="1">
                <a:solidFill>
                  <a:srgbClr val="EF3340"/>
                </a:solidFill>
              </a:rPr>
              <a:t>Fármacos anticolinérgicos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91680" y="1652815"/>
            <a:ext cx="684076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571750" lvl="5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Antagonizan los efectos de la acetilcolina en el SNC y periférico </a:t>
            </a: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endParaRPr lang="es-ES" sz="1600" smtClean="0">
              <a:latin typeface="Arial Narrow" panose="020B0606020202030204" pitchFamily="34" charset="0"/>
            </a:endParaRPr>
          </a:p>
          <a:p>
            <a:pPr marL="2571750" lvl="5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latin typeface="Arial Narrow" panose="020B0606020202030204" pitchFamily="34" charset="0"/>
              </a:rPr>
              <a:t>Más </a:t>
            </a:r>
            <a:r>
              <a:rPr lang="es-ES" sz="1600">
                <a:latin typeface="Arial Narrow" panose="020B0606020202030204" pitchFamily="34" charset="0"/>
              </a:rPr>
              <a:t>de 100 principios activos </a:t>
            </a:r>
            <a:r>
              <a:rPr lang="es-ES" sz="1600" smtClean="0">
                <a:latin typeface="Arial Narrow" panose="020B0606020202030204" pitchFamily="34" charset="0"/>
              </a:rPr>
              <a:t>con </a:t>
            </a:r>
            <a:r>
              <a:rPr lang="es-ES" sz="1600">
                <a:latin typeface="Arial Narrow" panose="020B0606020202030204" pitchFamily="34" charset="0"/>
              </a:rPr>
              <a:t>actividad </a:t>
            </a:r>
            <a:r>
              <a:rPr lang="es-ES" sz="1600" smtClean="0">
                <a:latin typeface="Arial Narrow" panose="020B0606020202030204" pitchFamily="34" charset="0"/>
              </a:rPr>
              <a:t>anticolinérgica</a:t>
            </a: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endParaRPr lang="es-ES" sz="1600" smtClean="0">
              <a:latin typeface="Arial Narrow" panose="020B0606020202030204" pitchFamily="34" charset="0"/>
            </a:endParaRPr>
          </a:p>
          <a:p>
            <a:pPr marL="2571750" lvl="5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latin typeface="Arial Narrow" panose="020B0606020202030204" pitchFamily="34" charset="0"/>
              </a:rPr>
              <a:t>Muchos pueden </a:t>
            </a:r>
            <a:r>
              <a:rPr lang="es-ES" sz="1600">
                <a:latin typeface="Arial Narrow" panose="020B0606020202030204" pitchFamily="34" charset="0"/>
              </a:rPr>
              <a:t>adquirirse sin </a:t>
            </a:r>
            <a:r>
              <a:rPr lang="es-ES" sz="1600" smtClean="0">
                <a:latin typeface="Arial Narrow" panose="020B0606020202030204" pitchFamily="34" charset="0"/>
              </a:rPr>
              <a:t>receta</a:t>
            </a: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endParaRPr lang="es-ES" sz="160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latin typeface="Arial Narrow" panose="020B0606020202030204" pitchFamily="34" charset="0"/>
              </a:rPr>
              <a:t>Hay </a:t>
            </a:r>
            <a:r>
              <a:rPr lang="es-ES" sz="1600">
                <a:latin typeface="Arial Narrow" panose="020B0606020202030204" pitchFamily="34" charset="0"/>
              </a:rPr>
              <a:t>productos dietéticos y </a:t>
            </a:r>
            <a:r>
              <a:rPr lang="es-ES" sz="1600" smtClean="0">
                <a:latin typeface="Arial Narrow" panose="020B0606020202030204" pitchFamily="34" charset="0"/>
              </a:rPr>
              <a:t>plantas con </a:t>
            </a:r>
            <a:r>
              <a:rPr lang="es-ES" sz="1600">
                <a:latin typeface="Arial Narrow" panose="020B0606020202030204" pitchFamily="34" charset="0"/>
              </a:rPr>
              <a:t>actividad </a:t>
            </a:r>
            <a:r>
              <a:rPr lang="es-ES" sz="1600" smtClean="0">
                <a:latin typeface="Arial Narrow" panose="020B0606020202030204" pitchFamily="34" charset="0"/>
              </a:rPr>
              <a:t>anticolinérgica→información escasa</a:t>
            </a: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endParaRPr lang="es-ES" sz="160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r>
              <a:rPr lang="es-ES" sz="1600" smtClean="0">
                <a:latin typeface="Arial Narrow" panose="020B0606020202030204" pitchFamily="34" charset="0"/>
              </a:rPr>
              <a:t>Su uso se relaciona con: multimorbilidad</a:t>
            </a:r>
            <a:r>
              <a:rPr lang="es-ES" sz="1600">
                <a:latin typeface="Arial Narrow" panose="020B0606020202030204" pitchFamily="34" charset="0"/>
              </a:rPr>
              <a:t>, polimedicación, ser </a:t>
            </a:r>
            <a:r>
              <a:rPr lang="es-ES" sz="1600" smtClean="0">
                <a:latin typeface="Arial Narrow" panose="020B0606020202030204" pitchFamily="34" charset="0"/>
              </a:rPr>
              <a:t>mujer o </a:t>
            </a:r>
            <a:r>
              <a:rPr lang="es-ES" sz="1600">
                <a:latin typeface="Arial Narrow" panose="020B0606020202030204" pitchFamily="34" charset="0"/>
              </a:rPr>
              <a:t>vivir en un centro </a:t>
            </a:r>
            <a:r>
              <a:rPr lang="es-ES" sz="1600" smtClean="0">
                <a:latin typeface="Arial Narrow" panose="020B0606020202030204" pitchFamily="34" charset="0"/>
              </a:rPr>
              <a:t>sociosanitario</a:t>
            </a:r>
          </a:p>
          <a:p>
            <a:pPr marL="285750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endParaRPr lang="es-ES" sz="1600" smtClean="0"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EF3340"/>
              </a:buClr>
              <a:buFont typeface="Wingdings" panose="05000000000000000000" pitchFamily="2" charset="2"/>
              <a:buChar char="ü"/>
            </a:pPr>
            <a:r>
              <a:rPr lang="es-ES_tradnl" sz="160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Muy utilizados en personas de edad </a:t>
            </a:r>
            <a:r>
              <a:rPr lang="es-ES_tradnl" sz="160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avanzada que </a:t>
            </a:r>
          </a:p>
          <a:p>
            <a:pPr lvl="0">
              <a:buClr>
                <a:srgbClr val="EF3340"/>
              </a:buClr>
            </a:pPr>
            <a:r>
              <a:rPr lang="es-ES_tradnl" sz="160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_tradnl" sz="160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suelen presentar enfermedades crónicas y fragilidad</a:t>
            </a:r>
          </a:p>
          <a:p>
            <a:pPr lvl="0"/>
            <a:endParaRPr lang="es-ES_tradnl" sz="140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696678"/>
            <a:ext cx="2016224" cy="16306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3" y="1412776"/>
            <a:ext cx="259241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043608" y="243898"/>
            <a:ext cx="7886700" cy="10802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200" b="1">
                <a:solidFill>
                  <a:srgbClr val="EF3340"/>
                </a:solidFill>
              </a:rPr>
              <a:t>Situaciones clínicas en que se </a:t>
            </a:r>
            <a:r>
              <a:rPr lang="es-ES" altLang="es-ES" sz="3200" b="1" smtClean="0">
                <a:solidFill>
                  <a:srgbClr val="EF3340"/>
                </a:solidFill>
              </a:rPr>
              <a:t>utilizan </a:t>
            </a:r>
            <a:r>
              <a:rPr lang="es-ES" altLang="es-ES" sz="3200" b="1">
                <a:solidFill>
                  <a:srgbClr val="EF3340"/>
                </a:solidFill>
              </a:rPr>
              <a:t>anticolinérgicos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806602" y="3332867"/>
            <a:ext cx="2232248" cy="610493"/>
          </a:xfrm>
          <a:prstGeom prst="round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00FF00"/>
                </a:solidFill>
              </a:rPr>
              <a:t>FÁRMACOS ANTICOLINÉRGICOS</a:t>
            </a:r>
            <a:endParaRPr lang="es-ES" sz="1400" b="1">
              <a:solidFill>
                <a:srgbClr val="00FF0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749219" y="4374201"/>
            <a:ext cx="1152128" cy="504056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chemeClr val="accent1">
                    <a:lumMod val="50000"/>
                  </a:schemeClr>
                </a:solidFill>
              </a:rPr>
              <a:t>Depresión</a:t>
            </a:r>
            <a:endParaRPr lang="es-ES" sz="1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547664" y="2556780"/>
            <a:ext cx="1800200" cy="504056"/>
          </a:xfrm>
          <a:prstGeom prst="roundRect">
            <a:avLst/>
          </a:prstGeom>
          <a:noFill/>
          <a:ln w="28575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009A46"/>
                </a:solidFill>
              </a:rPr>
              <a:t>Vejiga hiperactiva</a:t>
            </a:r>
            <a:endParaRPr lang="es-ES" sz="1400" b="1">
              <a:solidFill>
                <a:srgbClr val="009A46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635924" y="3449598"/>
            <a:ext cx="2088232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FF0000"/>
                </a:solidFill>
              </a:rPr>
              <a:t>Incontinencia urinaria</a:t>
            </a:r>
            <a:endParaRPr lang="es-ES" sz="1400" b="1">
              <a:solidFill>
                <a:srgbClr val="FF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875394" y="4353852"/>
            <a:ext cx="743347" cy="504056"/>
          </a:xfrm>
          <a:prstGeom prst="roundRect">
            <a:avLst/>
          </a:prstGeom>
          <a:noFill/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FF9933"/>
                </a:solidFill>
              </a:rPr>
              <a:t>Asma</a:t>
            </a:r>
            <a:endParaRPr lang="es-ES" sz="1400" b="1">
              <a:solidFill>
                <a:srgbClr val="FF9933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864594" y="4964345"/>
            <a:ext cx="1097210" cy="50405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7030A0"/>
                </a:solidFill>
              </a:rPr>
              <a:t>Parkinson</a:t>
            </a:r>
            <a:endParaRPr lang="es-ES" sz="1400" b="1">
              <a:solidFill>
                <a:srgbClr val="7030A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28081" y="3418536"/>
            <a:ext cx="1872208" cy="504056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FF0066"/>
                </a:solidFill>
              </a:rPr>
              <a:t>Náuseas y vómitos</a:t>
            </a:r>
            <a:endParaRPr lang="es-ES" sz="1400" b="1">
              <a:solidFill>
                <a:srgbClr val="FF0066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530636" y="2556780"/>
            <a:ext cx="2088232" cy="504056"/>
          </a:xfrm>
          <a:prstGeom prst="roundRect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003300"/>
                </a:solidFill>
              </a:rPr>
              <a:t>Trastornos psicóticos</a:t>
            </a:r>
            <a:endParaRPr lang="es-ES" sz="1400" b="1">
              <a:solidFill>
                <a:srgbClr val="0033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150469" y="1712954"/>
            <a:ext cx="1703598" cy="504056"/>
          </a:xfrm>
          <a:prstGeom prst="roundRect">
            <a:avLst/>
          </a:prstGeom>
          <a:noFill/>
          <a:ln w="28575">
            <a:solidFill>
              <a:srgbClr val="BF0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BF0559"/>
                </a:solidFill>
              </a:rPr>
              <a:t>Intestino irritable</a:t>
            </a:r>
            <a:endParaRPr lang="es-ES" sz="1400" b="1">
              <a:solidFill>
                <a:srgbClr val="BF0559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394984" y="5189568"/>
            <a:ext cx="936104" cy="50405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00B0F0"/>
                </a:solidFill>
              </a:rPr>
              <a:t>Alergias</a:t>
            </a:r>
            <a:endParaRPr lang="es-ES" sz="1400" b="1">
              <a:solidFill>
                <a:srgbClr val="00B0F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2383897" y="1717146"/>
            <a:ext cx="2304256" cy="504056"/>
          </a:xfrm>
          <a:prstGeom prst="roundRect">
            <a:avLst/>
          </a:prstGeom>
          <a:noFill/>
          <a:ln w="28575">
            <a:solidFill>
              <a:srgbClr val="2C5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2C57AE"/>
                </a:solidFill>
              </a:rPr>
              <a:t>Enfermedades oculares</a:t>
            </a:r>
            <a:endParaRPr lang="es-ES" sz="1400" b="1">
              <a:solidFill>
                <a:srgbClr val="2C57AE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738548" y="4981764"/>
            <a:ext cx="792088" cy="504056"/>
          </a:xfrm>
          <a:prstGeom prst="roundRect">
            <a:avLst/>
          </a:prstGeom>
          <a:noFill/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663300"/>
                </a:solidFill>
              </a:rPr>
              <a:t>EPOC</a:t>
            </a:r>
            <a:endParaRPr lang="es-ES" sz="1400" b="1">
              <a:solidFill>
                <a:srgbClr val="66330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3698946" y="2240313"/>
            <a:ext cx="948720" cy="109674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9" idx="3"/>
            <a:endCxn id="2" idx="1"/>
          </p:cNvCxnSpPr>
          <p:nvPr/>
        </p:nvCxnSpPr>
        <p:spPr>
          <a:xfrm flipV="1">
            <a:off x="3100289" y="3638114"/>
            <a:ext cx="706313" cy="3245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4" idx="1"/>
          </p:cNvCxnSpPr>
          <p:nvPr/>
        </p:nvCxnSpPr>
        <p:spPr>
          <a:xfrm flipH="1" flipV="1">
            <a:off x="5865371" y="3953654"/>
            <a:ext cx="883848" cy="67257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8" idx="0"/>
          </p:cNvCxnSpPr>
          <p:nvPr/>
        </p:nvCxnSpPr>
        <p:spPr>
          <a:xfrm flipV="1">
            <a:off x="3413199" y="3953654"/>
            <a:ext cx="1189831" cy="101069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2" idx="0"/>
            <a:endCxn id="2" idx="2"/>
          </p:cNvCxnSpPr>
          <p:nvPr/>
        </p:nvCxnSpPr>
        <p:spPr>
          <a:xfrm flipV="1">
            <a:off x="4863036" y="3943360"/>
            <a:ext cx="59690" cy="124620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4" idx="0"/>
          </p:cNvCxnSpPr>
          <p:nvPr/>
        </p:nvCxnSpPr>
        <p:spPr>
          <a:xfrm flipH="1" flipV="1">
            <a:off x="5434942" y="3953654"/>
            <a:ext cx="699650" cy="1028110"/>
          </a:xfrm>
          <a:prstGeom prst="straightConnector1">
            <a:avLst/>
          </a:prstGeom>
          <a:ln w="28575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V="1">
            <a:off x="2645507" y="3906198"/>
            <a:ext cx="1187861" cy="683288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6" idx="1"/>
            <a:endCxn id="2" idx="3"/>
          </p:cNvCxnSpPr>
          <p:nvPr/>
        </p:nvCxnSpPr>
        <p:spPr>
          <a:xfrm flipH="1" flipV="1">
            <a:off x="6038850" y="3638114"/>
            <a:ext cx="597074" cy="635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10" idx="1"/>
          </p:cNvCxnSpPr>
          <p:nvPr/>
        </p:nvCxnSpPr>
        <p:spPr>
          <a:xfrm flipH="1">
            <a:off x="5970227" y="2808808"/>
            <a:ext cx="560409" cy="547079"/>
          </a:xfrm>
          <a:prstGeom prst="straightConnector1">
            <a:avLst/>
          </a:prstGeom>
          <a:ln w="28575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5434942" y="2227883"/>
            <a:ext cx="535286" cy="1081681"/>
          </a:xfrm>
          <a:prstGeom prst="straightConnector1">
            <a:avLst/>
          </a:prstGeom>
          <a:ln w="28575">
            <a:solidFill>
              <a:srgbClr val="BF05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3357365" y="2862789"/>
            <a:ext cx="548331" cy="479266"/>
          </a:xfrm>
          <a:prstGeom prst="straightConnector1">
            <a:avLst/>
          </a:prstGeom>
          <a:ln w="28575">
            <a:solidFill>
              <a:srgbClr val="009A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56"/>
          <p:cNvSpPr/>
          <p:nvPr/>
        </p:nvSpPr>
        <p:spPr>
          <a:xfrm>
            <a:off x="1192263" y="6007295"/>
            <a:ext cx="4673107" cy="605774"/>
          </a:xfrm>
          <a:prstGeom prst="rect">
            <a:avLst/>
          </a:prstGeom>
          <a:solidFill>
            <a:srgbClr val="EBF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algunos </a:t>
            </a:r>
            <a:r>
              <a:rPr lang="es-ES_tradnl" sz="120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casos </a:t>
            </a:r>
            <a:r>
              <a:rPr lang="es-ES_tradnl" sz="120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emplean  </a:t>
            </a:r>
            <a:r>
              <a:rPr lang="es-ES_tradnl" sz="120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</a:t>
            </a:r>
            <a:r>
              <a:rPr lang="es-ES_tradnl" sz="120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 efecto </a:t>
            </a:r>
            <a:r>
              <a:rPr lang="es-ES_tradnl" sz="120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anticolinérgico, </a:t>
            </a:r>
            <a:r>
              <a:rPr lang="es-ES_tradnl" sz="120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 en </a:t>
            </a:r>
            <a:r>
              <a:rPr lang="es-ES_tradnl" sz="120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otros </a:t>
            </a:r>
            <a:r>
              <a:rPr lang="es-ES_tradnl" sz="120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 actividad anticolinérgica no </a:t>
            </a:r>
            <a:r>
              <a:rPr lang="es-ES_tradnl" sz="120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 </a:t>
            </a:r>
            <a:r>
              <a:rPr lang="es-ES_tradnl" sz="120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relacionada con la acción terapéutica principal </a:t>
            </a:r>
            <a:endParaRPr lang="es-E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971600" y="476672"/>
            <a:ext cx="7886700" cy="57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200" b="1">
                <a:solidFill>
                  <a:srgbClr val="EF3340"/>
                </a:solidFill>
              </a:rPr>
              <a:t>Efectos adversos anticolinérgicos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83968" y="3995529"/>
            <a:ext cx="4392488" cy="1815882"/>
          </a:xfrm>
          <a:prstGeom prst="rect">
            <a:avLst/>
          </a:prstGeom>
          <a:ln w="19050">
            <a:solidFill>
              <a:srgbClr val="EF3340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s-ES_tradnl" sz="16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Personas </a:t>
            </a:r>
            <a:r>
              <a:rPr lang="es-ES_tradnl" sz="1600" b="1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de edad </a:t>
            </a:r>
            <a:r>
              <a:rPr lang="es-ES_tradnl" sz="16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avanzada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Más </a:t>
            </a: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</a:rPr>
              <a:t>susceptibles a </a:t>
            </a: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los efectos </a:t>
            </a: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</a:rPr>
              <a:t>adversos anticolinérgicos </a:t>
            </a:r>
            <a:endParaRPr lang="es-ES_tradnl" sz="160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“Cascada terapéutica</a:t>
            </a:r>
            <a:r>
              <a:rPr lang="es-ES_tradnl" sz="1600" b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”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Anticolinérgicos: ↓ funcionalidad </a:t>
            </a: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</a:rPr>
              <a:t>física </a:t>
            </a: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y cognitiva  </a:t>
            </a: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</a:rPr>
              <a:t>y </a:t>
            </a: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↑ </a:t>
            </a: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</a:rPr>
              <a:t>riesgo de caídas y </a:t>
            </a: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morbimortalidad→ evidencia no concluyente</a:t>
            </a:r>
            <a:endParaRPr lang="es-ES" sz="1600"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75657" y="1493168"/>
            <a:ext cx="4218666" cy="2062103"/>
          </a:xfrm>
          <a:prstGeom prst="rect">
            <a:avLst/>
          </a:prstGeom>
          <a:ln w="19050">
            <a:solidFill>
              <a:srgbClr val="EF334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Diferentes según los fármacos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Dosis-dependientes </a:t>
            </a:r>
            <a:endParaRPr lang="es-ES_tradnl" sz="160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Variabilidad interindividual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Muchos se manfiestan a largo plazo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Acumulativos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Anticolinesterásicos + anticolinérgicos: ↓ eficacia anticolinesterásicos y ↑ riesgo </a:t>
            </a:r>
            <a:r>
              <a:rPr lang="es-ES_tradnl" sz="1600">
                <a:latin typeface="Arial Narrow" panose="020B0606020202030204" pitchFamily="34" charset="0"/>
                <a:ea typeface="Times New Roman" panose="02020603050405020304" pitchFamily="18" charset="0"/>
              </a:rPr>
              <a:t>efectos adversos </a:t>
            </a:r>
            <a:r>
              <a:rPr lang="es-ES_tradnl" sz="16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anticolinérgicos</a:t>
            </a:r>
          </a:p>
        </p:txBody>
      </p:sp>
      <p:pic>
        <p:nvPicPr>
          <p:cNvPr id="7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4307548"/>
            <a:ext cx="1797781" cy="11918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362" y="1679003"/>
            <a:ext cx="1263946" cy="1461965"/>
          </a:xfrm>
          <a:prstGeom prst="rect">
            <a:avLst/>
          </a:prstGeom>
        </p:spPr>
      </p:pic>
      <p:sp>
        <p:nvSpPr>
          <p:cNvPr id="11" name="Flecha doblada hacia arriba 10"/>
          <p:cNvSpPr/>
          <p:nvPr/>
        </p:nvSpPr>
        <p:spPr>
          <a:xfrm flipV="1">
            <a:off x="5694323" y="2564904"/>
            <a:ext cx="893901" cy="1430622"/>
          </a:xfrm>
          <a:prstGeom prst="bentUpArrow">
            <a:avLst>
              <a:gd name="adj1" fmla="val 16351"/>
              <a:gd name="adj2" fmla="val 19049"/>
              <a:gd name="adj3" fmla="val 19108"/>
            </a:avLst>
          </a:prstGeom>
          <a:gradFill flip="none" rotWithShape="1">
            <a:gsLst>
              <a:gs pos="0">
                <a:srgbClr val="EF3340">
                  <a:tint val="66000"/>
                  <a:satMod val="160000"/>
                </a:srgbClr>
              </a:gs>
              <a:gs pos="50000">
                <a:srgbClr val="EF3340">
                  <a:tint val="44500"/>
                  <a:satMod val="160000"/>
                </a:srgbClr>
              </a:gs>
              <a:gs pos="100000">
                <a:srgbClr val="EF334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403648" y="116632"/>
            <a:ext cx="7310140" cy="1296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200" b="1" smtClean="0">
                <a:solidFill>
                  <a:srgbClr val="EF3340"/>
                </a:solidFill>
              </a:rPr>
              <a:t>Principales efectos </a:t>
            </a:r>
            <a:r>
              <a:rPr lang="es-ES" altLang="es-ES" sz="3200" b="1">
                <a:solidFill>
                  <a:srgbClr val="EF3340"/>
                </a:solidFill>
              </a:rPr>
              <a:t>adversos anticolinérgicos</a:t>
            </a:r>
            <a:endParaRPr lang="es-ES" altLang="es-ES" sz="32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79" y="1405954"/>
            <a:ext cx="2178782" cy="215443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30887" y="1774176"/>
            <a:ext cx="3744416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Mareo</a:t>
            </a:r>
            <a:endParaRPr lang="es-ES" sz="120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Inestabilidad</a:t>
            </a:r>
            <a:endParaRPr lang="es-ES" sz="120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Pérdida </a:t>
            </a:r>
            <a:r>
              <a:rPr lang="es-ES" sz="1200"/>
              <a:t>de memoria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Disfunción </a:t>
            </a:r>
            <a:r>
              <a:rPr lang="es-ES" sz="1200"/>
              <a:t>cognitiva 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Delirio</a:t>
            </a:r>
            <a:r>
              <a:rPr lang="es-ES" sz="1200"/>
              <a:t>, confusión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Alucinaciones </a:t>
            </a:r>
            <a:endParaRPr lang="es-ES" sz="120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Temblor</a:t>
            </a:r>
            <a:r>
              <a:rPr lang="es-ES" sz="1200"/>
              <a:t>, mioclonía, ataxia, convulsiones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Agitación</a:t>
            </a:r>
            <a:endParaRPr lang="es-ES" sz="120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Desorientación</a:t>
            </a:r>
            <a:endParaRPr lang="es-ES" sz="120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/>
              <a:t>Somnolencia </a:t>
            </a:r>
            <a:endParaRPr lang="es-ES" sz="1200"/>
          </a:p>
        </p:txBody>
      </p:sp>
      <p:sp>
        <p:nvSpPr>
          <p:cNvPr id="5" name="CuadroTexto 4"/>
          <p:cNvSpPr txBox="1"/>
          <p:nvPr/>
        </p:nvSpPr>
        <p:spPr>
          <a:xfrm>
            <a:off x="1259632" y="4712190"/>
            <a:ext cx="7454156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/>
              <a:t>Gastrointestinal</a:t>
            </a:r>
            <a:r>
              <a:rPr lang="es-ES" sz="1200"/>
              <a:t>: náuseas, vómitos, estreñimiento, retraso vaciado gástrico, ↑ reflujo gastroesofágico, ↓ motilidad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/>
              <a:t>Piel </a:t>
            </a:r>
            <a:r>
              <a:rPr lang="es-ES" sz="1200" b="1"/>
              <a:t>/ mucosas</a:t>
            </a:r>
            <a:r>
              <a:rPr lang="es-ES" sz="1200"/>
              <a:t>: anhidrosis, piel seca, enrojecida y caliente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/>
              <a:t>Boca</a:t>
            </a:r>
            <a:r>
              <a:rPr lang="es-ES" sz="1200"/>
              <a:t>: boca seca, disartria, deterioro </a:t>
            </a:r>
            <a:r>
              <a:rPr lang="es-ES" sz="1200" smtClean="0"/>
              <a:t>dental, </a:t>
            </a:r>
            <a:r>
              <a:rPr lang="es-ES" sz="1200"/>
              <a:t>disfagia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/>
              <a:t>Tracto </a:t>
            </a:r>
            <a:r>
              <a:rPr lang="es-ES" sz="1200" b="1"/>
              <a:t>urinario</a:t>
            </a:r>
            <a:r>
              <a:rPr lang="es-ES" sz="1200"/>
              <a:t>: retención de orina, dificultad para iniciar </a:t>
            </a:r>
            <a:r>
              <a:rPr lang="es-ES" sz="1200" smtClean="0"/>
              <a:t>micción</a:t>
            </a:r>
            <a:r>
              <a:rPr lang="es-ES" sz="1200"/>
              <a:t>, dificultad vaciado vesical, incontinencia por </a:t>
            </a:r>
            <a:r>
              <a:rPr lang="es-ES" sz="1200" smtClean="0"/>
              <a:t>rebosamiento, ↓ motilidad </a:t>
            </a:r>
            <a:r>
              <a:rPr lang="es-ES" sz="1200"/>
              <a:t>vesical 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/>
              <a:t>Cardiovascular</a:t>
            </a:r>
            <a:r>
              <a:rPr lang="es-ES" sz="1200"/>
              <a:t>: palpitaciones, taquicardia, arritmia, hipertensión, prolongación intervalo </a:t>
            </a:r>
            <a:r>
              <a:rPr lang="es-ES" sz="1200" smtClean="0"/>
              <a:t>QT, </a:t>
            </a:r>
            <a:r>
              <a:rPr lang="es-ES" sz="1200"/>
              <a:t>hipotensión ortostática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/>
              <a:t>Ojos</a:t>
            </a:r>
            <a:r>
              <a:rPr lang="es-ES" sz="1200"/>
              <a:t>: visión borrosa, midriasis, fotofobia, sequedad ocular, cicloplejia, agravamiento </a:t>
            </a:r>
            <a:r>
              <a:rPr lang="es-ES" sz="1200" smtClean="0"/>
              <a:t>glaucoma</a:t>
            </a:r>
            <a:endParaRPr lang="es-ES" sz="1200"/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/>
              <a:t>Otros</a:t>
            </a:r>
            <a:r>
              <a:rPr lang="es-ES" sz="1200"/>
              <a:t>: </a:t>
            </a:r>
            <a:r>
              <a:rPr lang="es-ES" sz="1200" smtClean="0"/>
              <a:t>fiebre</a:t>
            </a:r>
            <a:endParaRPr lang="es-ES" sz="1200" b="1" smtClean="0"/>
          </a:p>
        </p:txBody>
      </p:sp>
      <p:sp>
        <p:nvSpPr>
          <p:cNvPr id="4" name="Flecha a la derecha con bandas 3"/>
          <p:cNvSpPr/>
          <p:nvPr/>
        </p:nvSpPr>
        <p:spPr>
          <a:xfrm>
            <a:off x="4139952" y="1354051"/>
            <a:ext cx="987921" cy="478851"/>
          </a:xfrm>
          <a:prstGeom prst="stripedRightArrow">
            <a:avLst/>
          </a:prstGeom>
          <a:noFill/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 la derecha con bandas 6"/>
          <p:cNvSpPr/>
          <p:nvPr/>
        </p:nvSpPr>
        <p:spPr>
          <a:xfrm rot="5400000">
            <a:off x="1732932" y="3720409"/>
            <a:ext cx="769785" cy="504056"/>
          </a:xfrm>
          <a:prstGeom prst="stripedRightArrow">
            <a:avLst/>
          </a:prstGeom>
          <a:noFill/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5148064" y="1420645"/>
            <a:ext cx="1008112" cy="288032"/>
          </a:xfrm>
          <a:prstGeom prst="roundRect">
            <a:avLst/>
          </a:prstGeom>
          <a:solidFill>
            <a:srgbClr val="EF3340"/>
          </a:soli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CENTRALES</a:t>
            </a:r>
            <a:endParaRPr lang="es-ES" sz="12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403648" y="4379499"/>
            <a:ext cx="1097458" cy="288352"/>
          </a:xfrm>
          <a:prstGeom prst="roundRect">
            <a:avLst/>
          </a:prstGeom>
          <a:solidFill>
            <a:srgbClr val="EF3340"/>
          </a:soli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PERIFÉRICOS</a:t>
            </a:r>
            <a:endParaRPr lang="es-ES" sz="12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1348406" y="476672"/>
            <a:ext cx="7095257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200" b="1">
                <a:solidFill>
                  <a:srgbClr val="EF3340"/>
                </a:solidFill>
              </a:rPr>
              <a:t>Carga </a:t>
            </a:r>
            <a:r>
              <a:rPr lang="es-ES" altLang="es-ES" sz="3200" b="1" smtClean="0">
                <a:solidFill>
                  <a:srgbClr val="EF3340"/>
                </a:solidFill>
              </a:rPr>
              <a:t>anticolinérgica y escalas</a:t>
            </a:r>
            <a:endParaRPr lang="es-ES" altLang="es-ES" sz="3200" b="1" dirty="0">
              <a:solidFill>
                <a:srgbClr val="EF334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07904" y="1634317"/>
            <a:ext cx="5215161" cy="1569660"/>
          </a:xfrm>
          <a:prstGeom prst="rect">
            <a:avLst/>
          </a:prstGeom>
          <a:ln w="19050">
            <a:solidFill>
              <a:srgbClr val="EF334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>
                <a:solidFill>
                  <a:srgbClr val="EF3340"/>
                </a:solidFill>
                <a:latin typeface="Arial Narrow" panose="020B0606020202030204" pitchFamily="34" charset="0"/>
              </a:rPr>
              <a:t>Definición: </a:t>
            </a:r>
            <a:r>
              <a:rPr lang="es-ES" sz="1200" smtClean="0">
                <a:latin typeface="Arial Narrow" panose="020B0606020202030204" pitchFamily="34" charset="0"/>
              </a:rPr>
              <a:t>efecto </a:t>
            </a:r>
            <a:r>
              <a:rPr lang="es-ES" sz="1200">
                <a:latin typeface="Arial Narrow" panose="020B0606020202030204" pitchFamily="34" charset="0"/>
              </a:rPr>
              <a:t>acumulativo de tomar uno o más medicamentos que pueden desarrollar efectos </a:t>
            </a:r>
            <a:r>
              <a:rPr lang="es-ES" sz="1200" smtClean="0">
                <a:latin typeface="Arial Narrow" panose="020B0606020202030204" pitchFamily="34" charset="0"/>
              </a:rPr>
              <a:t>anticolinérgicos adversos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smtClean="0">
                <a:latin typeface="Arial Narrow" panose="020B0606020202030204" pitchFamily="34" charset="0"/>
              </a:rPr>
              <a:t>↑ </a:t>
            </a:r>
            <a:r>
              <a:rPr lang="es-ES" sz="1200">
                <a:latin typeface="Arial Narrow" panose="020B0606020202030204" pitchFamily="34" charset="0"/>
              </a:rPr>
              <a:t>Carga anticolinérgica → ↑ riesgo </a:t>
            </a:r>
            <a:r>
              <a:rPr lang="es-ES" sz="1200" b="1">
                <a:solidFill>
                  <a:srgbClr val="EF3340"/>
                </a:solidFill>
                <a:latin typeface="Arial Narrow" panose="020B0606020202030204" pitchFamily="34" charset="0"/>
              </a:rPr>
              <a:t>efectos </a:t>
            </a:r>
            <a:r>
              <a:rPr lang="es-ES" sz="1200" b="1" smtClean="0">
                <a:solidFill>
                  <a:srgbClr val="EF3340"/>
                </a:solidFill>
                <a:latin typeface="Arial Narrow" panose="020B0606020202030204" pitchFamily="34" charset="0"/>
              </a:rPr>
              <a:t>adversos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>
                <a:solidFill>
                  <a:srgbClr val="EF3340"/>
                </a:solidFill>
                <a:latin typeface="Arial Narrow" panose="020B0606020202030204" pitchFamily="34" charset="0"/>
              </a:rPr>
              <a:t>Depende</a:t>
            </a:r>
            <a:r>
              <a:rPr lang="es-ES" sz="1200" smtClean="0">
                <a:latin typeface="Arial Narrow" panose="020B0606020202030204" pitchFamily="34" charset="0"/>
              </a:rPr>
              <a:t> </a:t>
            </a:r>
            <a:r>
              <a:rPr lang="es-ES" sz="1200">
                <a:latin typeface="Arial Narrow" panose="020B0606020202030204" pitchFamily="34" charset="0"/>
              </a:rPr>
              <a:t>de </a:t>
            </a:r>
            <a:r>
              <a:rPr lang="es-ES" sz="1200" smtClean="0">
                <a:latin typeface="Arial Narrow" panose="020B0606020202030204" pitchFamily="34" charset="0"/>
              </a:rPr>
              <a:t>la actividad </a:t>
            </a:r>
            <a:r>
              <a:rPr lang="es-ES" sz="1200">
                <a:latin typeface="Arial Narrow" panose="020B0606020202030204" pitchFamily="34" charset="0"/>
              </a:rPr>
              <a:t>anticolinérgica de cada fármaco, </a:t>
            </a:r>
            <a:r>
              <a:rPr lang="es-ES" sz="1200" smtClean="0">
                <a:latin typeface="Arial Narrow" panose="020B0606020202030204" pitchFamily="34" charset="0"/>
              </a:rPr>
              <a:t>dosis, tiempo </a:t>
            </a:r>
            <a:r>
              <a:rPr lang="es-ES" sz="1200">
                <a:latin typeface="Arial Narrow" panose="020B0606020202030204" pitchFamily="34" charset="0"/>
              </a:rPr>
              <a:t>de </a:t>
            </a:r>
            <a:r>
              <a:rPr lang="es-ES" sz="1200" smtClean="0">
                <a:latin typeface="Arial Narrow" panose="020B0606020202030204" pitchFamily="34" charset="0"/>
              </a:rPr>
              <a:t>exposición y cambios fisiopatológicos del envejecimiento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>
                <a:solidFill>
                  <a:srgbClr val="EF3340"/>
                </a:solidFill>
                <a:latin typeface="Arial Narrow" panose="020B0606020202030204" pitchFamily="34" charset="0"/>
              </a:rPr>
              <a:t>Cuantificación:</a:t>
            </a:r>
            <a:r>
              <a:rPr lang="es-ES" sz="1200" smtClean="0">
                <a:latin typeface="Arial Narrow" panose="020B0606020202030204" pitchFamily="34" charset="0"/>
              </a:rPr>
              <a:t> </a:t>
            </a:r>
            <a:r>
              <a:rPr lang="es-ES" sz="1200" b="1" smtClean="0">
                <a:latin typeface="Arial Narrow" panose="020B0606020202030204" pitchFamily="34" charset="0"/>
              </a:rPr>
              <a:t>permite</a:t>
            </a:r>
            <a:r>
              <a:rPr lang="es-ES" sz="1200" smtClean="0">
                <a:latin typeface="Arial Narrow" panose="020B0606020202030204" pitchFamily="34" charset="0"/>
              </a:rPr>
              <a:t> evaluar </a:t>
            </a:r>
            <a:r>
              <a:rPr lang="es-ES" sz="1200">
                <a:latin typeface="Arial Narrow" panose="020B0606020202030204" pitchFamily="34" charset="0"/>
              </a:rPr>
              <a:t>el riesgo anticolinérgico </a:t>
            </a:r>
            <a:r>
              <a:rPr lang="es-ES" sz="1200" smtClean="0">
                <a:latin typeface="Arial Narrow" panose="020B0606020202030204" pitchFamily="34" charset="0"/>
              </a:rPr>
              <a:t>de un paciente y </a:t>
            </a:r>
            <a:r>
              <a:rPr lang="es-ES" sz="1200">
                <a:latin typeface="Arial Narrow" panose="020B0606020202030204" pitchFamily="34" charset="0"/>
              </a:rPr>
              <a:t>adoptar </a:t>
            </a:r>
            <a:r>
              <a:rPr lang="es-ES" sz="1200" smtClean="0">
                <a:latin typeface="Arial Narrow" panose="020B0606020202030204" pitchFamily="34" charset="0"/>
              </a:rPr>
              <a:t>medidas para reducirlo→ </a:t>
            </a:r>
            <a:r>
              <a:rPr lang="es-ES" sz="1200" b="1">
                <a:latin typeface="Arial Narrow" panose="020B0606020202030204" pitchFamily="34" charset="0"/>
              </a:rPr>
              <a:t>esencia</a:t>
            </a:r>
            <a:r>
              <a:rPr lang="es-ES" sz="1200">
                <a:latin typeface="Arial Narrow" panose="020B0606020202030204" pitchFamily="34" charset="0"/>
              </a:rPr>
              <a:t>l en pacientes de edad </a:t>
            </a:r>
            <a:r>
              <a:rPr lang="es-ES" sz="1200" smtClean="0">
                <a:latin typeface="Arial Narrow" panose="020B0606020202030204" pitchFamily="34" charset="0"/>
              </a:rPr>
              <a:t>avanzada, sobre todo los </a:t>
            </a:r>
            <a:r>
              <a:rPr lang="es-ES" sz="1200">
                <a:latin typeface="Arial Narrow" panose="020B0606020202030204" pitchFamily="34" charset="0"/>
              </a:rPr>
              <a:t>más </a:t>
            </a:r>
            <a:r>
              <a:rPr lang="es-ES" sz="1200" smtClean="0">
                <a:latin typeface="Arial Narrow" panose="020B0606020202030204" pitchFamily="34" charset="0"/>
              </a:rPr>
              <a:t>vulnerables</a:t>
            </a:r>
            <a:endParaRPr lang="es-ES" sz="1200"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94584" y="4028543"/>
            <a:ext cx="5228481" cy="1754326"/>
          </a:xfrm>
          <a:prstGeom prst="rect">
            <a:avLst/>
          </a:prstGeom>
          <a:ln w="19050">
            <a:solidFill>
              <a:srgbClr val="EF334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Objetivo: </a:t>
            </a:r>
            <a:r>
              <a:rPr lang="es-ES" sz="1200" b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cuantificar</a:t>
            </a:r>
            <a:r>
              <a:rPr lang="es-ES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la carga anticolinérgica</a:t>
            </a:r>
            <a:endParaRPr lang="es-ES" sz="1200" b="1" smtClean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2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Permiten</a:t>
            </a:r>
            <a:r>
              <a:rPr lang="es-ES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b="1">
                <a:latin typeface="Arial Narrow" panose="020B0606020202030204" pitchFamily="34" charset="0"/>
                <a:ea typeface="Times New Roman" panose="02020603050405020304" pitchFamily="18" charset="0"/>
              </a:rPr>
              <a:t>estimar el riesgo </a:t>
            </a:r>
            <a:r>
              <a:rPr lang="es-ES" sz="1200">
                <a:latin typeface="Arial Narrow" panose="020B0606020202030204" pitchFamily="34" charset="0"/>
                <a:ea typeface="Times New Roman" panose="02020603050405020304" pitchFamily="18" charset="0"/>
              </a:rPr>
              <a:t>de </a:t>
            </a:r>
            <a:r>
              <a:rPr lang="es-ES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efectos </a:t>
            </a:r>
            <a:r>
              <a:rPr lang="es-ES" sz="1200">
                <a:latin typeface="Arial Narrow" panose="020B0606020202030204" pitchFamily="34" charset="0"/>
                <a:ea typeface="Times New Roman" panose="02020603050405020304" pitchFamily="18" charset="0"/>
              </a:rPr>
              <a:t>adversos anticolinérgicos </a:t>
            </a:r>
            <a:endParaRPr lang="pt-BR" sz="120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pt-BR" sz="12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No </a:t>
            </a:r>
            <a:r>
              <a:rPr lang="pt-BR" sz="1200">
                <a:latin typeface="Arial Narrow" panose="020B0606020202030204" pitchFamily="34" charset="0"/>
                <a:ea typeface="Times New Roman" panose="02020603050405020304" pitchFamily="18" charset="0"/>
              </a:rPr>
              <a:t>son directamente </a:t>
            </a:r>
            <a:r>
              <a:rPr lang="pt-BR" sz="12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comparables</a:t>
            </a:r>
            <a:r>
              <a:rPr lang="pt-BR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</a:t>
            </a:r>
            <a:r>
              <a:rPr lang="pt-BR" sz="12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b="1">
                <a:latin typeface="Arial Narrow" panose="020B0606020202030204" pitchFamily="34" charset="0"/>
              </a:rPr>
              <a:t>desacuerdo</a:t>
            </a:r>
            <a:r>
              <a:rPr lang="es-ES" sz="1200">
                <a:latin typeface="Arial Narrow" panose="020B0606020202030204" pitchFamily="34" charset="0"/>
              </a:rPr>
              <a:t> en algunos </a:t>
            </a:r>
            <a:r>
              <a:rPr lang="es-ES" sz="1200" smtClean="0">
                <a:latin typeface="Arial Narrow" panose="020B0606020202030204" pitchFamily="34" charset="0"/>
              </a:rPr>
              <a:t>aspectos, </a:t>
            </a:r>
            <a:r>
              <a:rPr lang="pt-BR" sz="1200" b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difieren </a:t>
            </a:r>
            <a:r>
              <a:rPr lang="pt-BR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en la medida de la exposición anticolinérgica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pt-BR" sz="12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Diferencias</a:t>
            </a:r>
            <a:r>
              <a:rPr lang="pt-BR" sz="120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  <a:r>
              <a:rPr lang="pt-BR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selección </a:t>
            </a:r>
            <a:r>
              <a:rPr lang="pt-BR" sz="1200">
                <a:latin typeface="Arial Narrow" panose="020B0606020202030204" pitchFamily="34" charset="0"/>
                <a:ea typeface="Times New Roman" panose="02020603050405020304" pitchFamily="18" charset="0"/>
              </a:rPr>
              <a:t>de fármacos, </a:t>
            </a:r>
            <a:r>
              <a:rPr lang="pt-BR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clasificación </a:t>
            </a:r>
            <a:r>
              <a:rPr lang="pt-BR" sz="1200">
                <a:latin typeface="Arial Narrow" panose="020B0606020202030204" pitchFamily="34" charset="0"/>
                <a:ea typeface="Times New Roman" panose="02020603050405020304" pitchFamily="18" charset="0"/>
              </a:rPr>
              <a:t>de la actividad anticolinérgica, si se considera o no la dosis, </a:t>
            </a:r>
            <a:r>
              <a:rPr lang="pt-BR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contexto </a:t>
            </a:r>
            <a:r>
              <a:rPr lang="pt-BR" sz="1200">
                <a:latin typeface="Arial Narrow" panose="020B0606020202030204" pitchFamily="34" charset="0"/>
                <a:ea typeface="Times New Roman" panose="02020603050405020304" pitchFamily="18" charset="0"/>
              </a:rPr>
              <a:t>de utilización y </a:t>
            </a:r>
            <a:r>
              <a:rPr lang="pt-BR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efectos adversos </a:t>
            </a:r>
            <a:r>
              <a:rPr lang="pt-BR" sz="1200">
                <a:latin typeface="Arial Narrow" panose="020B0606020202030204" pitchFamily="34" charset="0"/>
                <a:ea typeface="Times New Roman" panose="02020603050405020304" pitchFamily="18" charset="0"/>
              </a:rPr>
              <a:t>asociados </a:t>
            </a:r>
            <a:endParaRPr lang="pt-BR" sz="120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_tradnl" sz="12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No </a:t>
            </a:r>
            <a:r>
              <a:rPr lang="es-ES_tradnl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hay consenso </a:t>
            </a:r>
            <a:r>
              <a:rPr lang="es-ES_tradnl" sz="1200">
                <a:latin typeface="Arial Narrow" panose="020B0606020202030204" pitchFamily="34" charset="0"/>
                <a:ea typeface="Times New Roman" panose="02020603050405020304" pitchFamily="18" charset="0"/>
              </a:rPr>
              <a:t>sobre </a:t>
            </a:r>
            <a:r>
              <a:rPr lang="es-ES_tradnl" sz="1200" b="1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una única escala de referencia </a:t>
            </a:r>
            <a:r>
              <a:rPr lang="es-ES_tradnl" sz="12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_tradnl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Las </a:t>
            </a:r>
            <a:r>
              <a:rPr lang="es-ES_tradnl" sz="1200" b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más utilizadas</a:t>
            </a:r>
            <a:r>
              <a:rPr lang="es-ES_tradnl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  <a:r>
              <a:rPr lang="es-ES_tradnl" sz="1200" i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Anticholinergic </a:t>
            </a:r>
            <a:r>
              <a:rPr lang="es-ES_tradnl" sz="1200" i="1">
                <a:latin typeface="Arial Narrow" panose="020B0606020202030204" pitchFamily="34" charset="0"/>
                <a:ea typeface="Times New Roman" panose="02020603050405020304" pitchFamily="18" charset="0"/>
              </a:rPr>
              <a:t>Cognitive Burden</a:t>
            </a:r>
            <a:r>
              <a:rPr lang="es-ES_tradnl" sz="120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_tradnl" sz="1200" i="1">
                <a:latin typeface="Arial Narrow" panose="020B0606020202030204" pitchFamily="34" charset="0"/>
                <a:ea typeface="Times New Roman" panose="02020603050405020304" pitchFamily="18" charset="0"/>
              </a:rPr>
              <a:t>(</a:t>
            </a:r>
            <a:r>
              <a:rPr lang="es-ES_tradnl" sz="1200" i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ACB</a:t>
            </a:r>
            <a:r>
              <a:rPr lang="es-ES_tradnl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), </a:t>
            </a:r>
            <a:r>
              <a:rPr lang="es-ES_tradnl" sz="1200" i="1">
                <a:latin typeface="Arial Narrow" panose="020B0606020202030204" pitchFamily="34" charset="0"/>
                <a:ea typeface="Times New Roman" panose="02020603050405020304" pitchFamily="18" charset="0"/>
              </a:rPr>
              <a:t>Anticholinergic Risk Scale</a:t>
            </a:r>
            <a:r>
              <a:rPr lang="es-ES_tradnl" sz="1200">
                <a:latin typeface="Arial Narrow" panose="020B0606020202030204" pitchFamily="34" charset="0"/>
                <a:ea typeface="Times New Roman" panose="02020603050405020304" pitchFamily="18" charset="0"/>
              </a:rPr>
              <a:t> (</a:t>
            </a:r>
            <a:r>
              <a:rPr lang="es-ES_tradnl" sz="1200" i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ARS</a:t>
            </a:r>
            <a:r>
              <a:rPr lang="es-ES_tradnl" sz="12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 </a:t>
            </a:r>
            <a:r>
              <a:rPr lang="es-ES_tradnl" sz="1200">
                <a:latin typeface="Arial Narrow" panose="020B0606020202030204" pitchFamily="34" charset="0"/>
                <a:ea typeface="Times New Roman" panose="02020603050405020304" pitchFamily="18" charset="0"/>
              </a:rPr>
              <a:t>y </a:t>
            </a:r>
            <a:r>
              <a:rPr lang="es-ES_tradnl" sz="1200" i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Drug </a:t>
            </a:r>
            <a:r>
              <a:rPr lang="es-ES_tradnl" sz="1200" i="1">
                <a:latin typeface="Arial Narrow" panose="020B0606020202030204" pitchFamily="34" charset="0"/>
                <a:ea typeface="Times New Roman" panose="02020603050405020304" pitchFamily="18" charset="0"/>
              </a:rPr>
              <a:t>Burden</a:t>
            </a:r>
            <a:r>
              <a:rPr lang="es-ES_tradnl" sz="120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_tradnl" sz="1200" i="1">
                <a:latin typeface="Arial Narrow" panose="020B0606020202030204" pitchFamily="34" charset="0"/>
                <a:ea typeface="Times New Roman" panose="02020603050405020304" pitchFamily="18" charset="0"/>
              </a:rPr>
              <a:t>Index</a:t>
            </a:r>
            <a:endParaRPr lang="es-ES" sz="1200" b="1"/>
          </a:p>
        </p:txBody>
      </p:sp>
      <p:sp>
        <p:nvSpPr>
          <p:cNvPr id="2" name="Proceso alternativo 1"/>
          <p:cNvSpPr/>
          <p:nvPr/>
        </p:nvSpPr>
        <p:spPr>
          <a:xfrm>
            <a:off x="1212431" y="2140717"/>
            <a:ext cx="1944216" cy="556860"/>
          </a:xfrm>
          <a:prstGeom prst="flowChartAlternateProcess">
            <a:avLst/>
          </a:prstGeom>
          <a:solidFill>
            <a:srgbClr val="EF3340"/>
          </a:soli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CARGA ANTICOLINÉRGICA</a:t>
            </a:r>
            <a:endParaRPr lang="es-ES" sz="1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1212431" y="4627276"/>
            <a:ext cx="1944216" cy="55686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EF3340"/>
                </a:solidFill>
                <a:latin typeface="Arial Narrow" panose="020B0606020202030204" pitchFamily="34" charset="0"/>
              </a:rPr>
              <a:t>ESCALAS ANTICOLINÉRGICAS</a:t>
            </a:r>
            <a:endParaRPr lang="es-ES" sz="1400" b="1">
              <a:solidFill>
                <a:srgbClr val="EF334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Conector recto de flecha 7"/>
          <p:cNvCxnSpPr>
            <a:stCxn id="2" idx="3"/>
            <a:endCxn id="3" idx="1"/>
          </p:cNvCxnSpPr>
          <p:nvPr/>
        </p:nvCxnSpPr>
        <p:spPr>
          <a:xfrm>
            <a:off x="3156647" y="2419147"/>
            <a:ext cx="551257" cy="0"/>
          </a:xfrm>
          <a:prstGeom prst="straightConnector1">
            <a:avLst/>
          </a:prstGeom>
          <a:ln w="28575">
            <a:solidFill>
              <a:srgbClr val="EF334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6" idx="3"/>
            <a:endCxn id="4" idx="1"/>
          </p:cNvCxnSpPr>
          <p:nvPr/>
        </p:nvCxnSpPr>
        <p:spPr>
          <a:xfrm>
            <a:off x="3156647" y="4905706"/>
            <a:ext cx="537937" cy="0"/>
          </a:xfrm>
          <a:prstGeom prst="straightConnector1">
            <a:avLst/>
          </a:prstGeom>
          <a:ln w="28575">
            <a:solidFill>
              <a:srgbClr val="EF334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echa abajo 6"/>
          <p:cNvSpPr/>
          <p:nvPr/>
        </p:nvSpPr>
        <p:spPr>
          <a:xfrm>
            <a:off x="2051721" y="2697577"/>
            <a:ext cx="216023" cy="1929699"/>
          </a:xfrm>
          <a:prstGeom prst="downArrow">
            <a:avLst/>
          </a:prstGeom>
          <a:gradFill flip="none" rotWithShape="1">
            <a:gsLst>
              <a:gs pos="0">
                <a:srgbClr val="EF3340">
                  <a:tint val="66000"/>
                  <a:satMod val="160000"/>
                </a:srgbClr>
              </a:gs>
              <a:gs pos="50000">
                <a:srgbClr val="EF3340">
                  <a:tint val="44500"/>
                  <a:satMod val="160000"/>
                </a:srgbClr>
              </a:gs>
              <a:gs pos="100000">
                <a:srgbClr val="EF334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1417173" y="312911"/>
            <a:ext cx="7095257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3200" b="1" i="1">
                <a:solidFill>
                  <a:srgbClr val="EF3340"/>
                </a:solidFill>
              </a:rPr>
              <a:t>Anticholinergic burden calculator </a:t>
            </a:r>
            <a:endParaRPr lang="es-ES" altLang="es-ES" sz="3200" i="1" dirty="0" smtClean="0"/>
          </a:p>
        </p:txBody>
      </p:sp>
      <p:pic>
        <p:nvPicPr>
          <p:cNvPr id="3" name="Marcador de contenido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73" y="2915072"/>
            <a:ext cx="5941951" cy="32554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47664" y="6170504"/>
            <a:ext cx="2573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563C2"/>
                </a:solidFill>
                <a:latin typeface="Helvetica" panose="020B0604020202020204" pitchFamily="34" charset="0"/>
                <a:hlinkClick r:id="rId3"/>
              </a:rPr>
              <a:t>http://anticholinergicscales.es/</a:t>
            </a:r>
            <a:endParaRPr lang="es-ES" sz="1400"/>
          </a:p>
        </p:txBody>
      </p:sp>
      <p:sp>
        <p:nvSpPr>
          <p:cNvPr id="5" name="CuadroTexto 4"/>
          <p:cNvSpPr txBox="1"/>
          <p:nvPr/>
        </p:nvSpPr>
        <p:spPr>
          <a:xfrm>
            <a:off x="4644008" y="980728"/>
            <a:ext cx="4179365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1400" b="1" smtClean="0">
                <a:latin typeface="Arial Narrow" panose="020B0606020202030204" pitchFamily="34" charset="0"/>
              </a:rPr>
              <a:t>Desarrollada </a:t>
            </a:r>
            <a:r>
              <a:rPr lang="es-ES" sz="1400" smtClean="0">
                <a:latin typeface="Arial Narrow" panose="020B0606020202030204" pitchFamily="34" charset="0"/>
              </a:rPr>
              <a:t>en Andalucía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_tradnl" sz="1400" b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Cálculo simultáneo </a:t>
            </a:r>
            <a:r>
              <a:rPr lang="es-ES_tradnl" sz="140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en </a:t>
            </a:r>
            <a:r>
              <a:rPr lang="es-ES_tradnl" sz="1400">
                <a:latin typeface="Arial Narrow" panose="020B0606020202030204" pitchFamily="34" charset="0"/>
                <a:ea typeface="Times New Roman" panose="02020603050405020304" pitchFamily="18" charset="0"/>
              </a:rPr>
              <a:t>9 escalas diferentes y el </a:t>
            </a:r>
            <a:r>
              <a:rPr lang="es-ES_tradnl" sz="1400" i="1">
                <a:latin typeface="Arial Narrow" panose="020B0606020202030204" pitchFamily="34" charset="0"/>
                <a:ea typeface="Times New Roman" panose="02020603050405020304" pitchFamily="18" charset="0"/>
              </a:rPr>
              <a:t>Drug Burden Index (DBI)</a:t>
            </a:r>
            <a:endParaRPr lang="es-ES" sz="140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1400" b="1" smtClean="0">
                <a:latin typeface="Arial Narrow" panose="020B0606020202030204" pitchFamily="34" charset="0"/>
              </a:rPr>
              <a:t>Gratuita y aceso libre</a:t>
            </a:r>
            <a:r>
              <a:rPr lang="es-ES" sz="1400" smtClean="0">
                <a:latin typeface="Arial Narrow" panose="020B0606020202030204" pitchFamily="34" charset="0"/>
              </a:rPr>
              <a:t>, previo </a:t>
            </a:r>
            <a:r>
              <a:rPr lang="es-ES" sz="1400">
                <a:latin typeface="Arial Narrow" panose="020B0606020202030204" pitchFamily="34" charset="0"/>
              </a:rPr>
              <a:t>registro</a:t>
            </a:r>
            <a:endParaRPr lang="es-ES" sz="140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1400" smtClean="0">
                <a:latin typeface="Arial Narrow" panose="020B0606020202030204" pitchFamily="34" charset="0"/>
              </a:rPr>
              <a:t>Permite </a:t>
            </a:r>
            <a:r>
              <a:rPr lang="es-ES" sz="1400" b="1">
                <a:latin typeface="Arial Narrow" panose="020B0606020202030204" pitchFamily="34" charset="0"/>
              </a:rPr>
              <a:t>cuantificar la carga anticolinérgica </a:t>
            </a:r>
            <a:r>
              <a:rPr lang="es-ES" sz="1400" smtClean="0">
                <a:latin typeface="Arial Narrow" panose="020B0606020202030204" pitchFamily="34" charset="0"/>
              </a:rPr>
              <a:t>que recibe </a:t>
            </a:r>
            <a:r>
              <a:rPr lang="es-ES" sz="1400">
                <a:latin typeface="Arial Narrow" panose="020B0606020202030204" pitchFamily="34" charset="0"/>
              </a:rPr>
              <a:t>un paciente e </a:t>
            </a:r>
            <a:r>
              <a:rPr lang="es-ES" sz="1400" b="1">
                <a:latin typeface="Arial Narrow" panose="020B0606020202030204" pitchFamily="34" charset="0"/>
              </a:rPr>
              <a:t>identificar los fármacos </a:t>
            </a:r>
            <a:r>
              <a:rPr lang="es-ES" sz="1400">
                <a:latin typeface="Arial Narrow" panose="020B0606020202030204" pitchFamily="34" charset="0"/>
              </a:rPr>
              <a:t>sobre los que se puede actuar para optimizar el </a:t>
            </a:r>
            <a:r>
              <a:rPr lang="es-ES" sz="1400" smtClean="0">
                <a:latin typeface="Arial Narrow" panose="020B0606020202030204" pitchFamily="34" charset="0"/>
              </a:rPr>
              <a:t>tratamiento</a:t>
            </a:r>
            <a:endParaRPr lang="es-ES" sz="14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BTA2.0-2021.potx" id="{BD5529B2-6642-4C9C-BDF6-49E9A86BED63}" vid="{F30DDE7E-A843-4D07-A813-82EABDB1377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2021</Template>
  <TotalTime>1774</TotalTime>
  <Words>2598</Words>
  <Application>Microsoft Office PowerPoint</Application>
  <PresentationFormat>Presentación en pantalla (4:3)</PresentationFormat>
  <Paragraphs>373</Paragraphs>
  <Slides>22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Baskerville Old Face</vt:lpstr>
      <vt:lpstr>Batang</vt:lpstr>
      <vt:lpstr>Calibri</vt:lpstr>
      <vt:lpstr>Helvetica</vt:lpstr>
      <vt:lpstr>Open Sans</vt:lpstr>
      <vt:lpstr>Times New Roman</vt:lpstr>
      <vt:lpstr>Wingdings</vt:lpstr>
      <vt:lpstr>BTA2p0_Plantilla</vt:lpstr>
      <vt:lpstr>Carga anticolinérgica: recomendaciones  BTA 2.0   2021; (02)  </vt:lpstr>
      <vt:lpstr>Presentación de PowerPoint</vt:lpstr>
      <vt:lpstr>Presentación de PowerPoint</vt:lpstr>
      <vt:lpstr>Fármacos anticolinérgicos</vt:lpstr>
      <vt:lpstr>Situaciones clínicas en que se utilizan anticolinérgicos</vt:lpstr>
      <vt:lpstr>Efectos adversos anticolinérgicos</vt:lpstr>
      <vt:lpstr>Principales efectos adversos anticolinérgicos</vt:lpstr>
      <vt:lpstr>Carga anticolinérgica y escalas</vt:lpstr>
      <vt:lpstr>Anticholinergic burden calculator </vt:lpstr>
      <vt:lpstr>Anticholinergic burden calculator: ejemplo </vt:lpstr>
      <vt:lpstr>Prescripción de anticolinérgicos en personas de edad avanzada: recomendaciones </vt:lpstr>
      <vt:lpstr>Deprescripción de anticolinérgicos: cuándo deprescribir</vt:lpstr>
      <vt:lpstr>Deprescripción de anticolinérgicos: cómo deprescribir</vt:lpstr>
      <vt:lpstr>Fármacos con actividad anticolinérgica disponibles en España (I)</vt:lpstr>
      <vt:lpstr>Fármacos con actividad anticolinérgica disponibles en España (II)</vt:lpstr>
      <vt:lpstr>Fármacos con actividad anticolinérgica disponibles en España (III)</vt:lpstr>
      <vt:lpstr>Anticolinérgicos: recomendaciones, alternativas terapéuticas y estrategias para la deprescripción (I)</vt:lpstr>
      <vt:lpstr>Anticolinérgicos: recomendaciones, alternativas terapéuticas y estrategias para la  deprescripción (II)</vt:lpstr>
      <vt:lpstr>Anticolinérgicos: recomendaciones, alternativas terapéuticas y estrategias para la  deprescripción (III)</vt:lpstr>
      <vt:lpstr>Puntos clave</vt:lpstr>
      <vt:lpstr>Bibliografía recomendada: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BTA 2.0   2019; (xx)</dc:title>
  <dc:creator>CADIME</dc:creator>
  <cp:lastModifiedBy>CADIME</cp:lastModifiedBy>
  <cp:revision>154</cp:revision>
  <dcterms:created xsi:type="dcterms:W3CDTF">2021-10-07T08:06:46Z</dcterms:created>
  <dcterms:modified xsi:type="dcterms:W3CDTF">2021-11-02T11:29:48Z</dcterms:modified>
</cp:coreProperties>
</file>