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256" r:id="rId2"/>
    <p:sldId id="257" r:id="rId3"/>
    <p:sldId id="258" r:id="rId4"/>
    <p:sldId id="259" r:id="rId5"/>
    <p:sldId id="270" r:id="rId6"/>
    <p:sldId id="271" r:id="rId7"/>
    <p:sldId id="286" r:id="rId8"/>
    <p:sldId id="292" r:id="rId9"/>
    <p:sldId id="293" r:id="rId10"/>
    <p:sldId id="295" r:id="rId11"/>
    <p:sldId id="266" r:id="rId12"/>
    <p:sldId id="296" r:id="rId13"/>
    <p:sldId id="276" r:id="rId14"/>
    <p:sldId id="275" r:id="rId15"/>
    <p:sldId id="283" r:id="rId16"/>
    <p:sldId id="278" r:id="rId17"/>
    <p:sldId id="282" r:id="rId18"/>
    <p:sldId id="301" r:id="rId19"/>
    <p:sldId id="280" r:id="rId20"/>
    <p:sldId id="300" r:id="rId21"/>
    <p:sldId id="284" r:id="rId22"/>
    <p:sldId id="297" r:id="rId23"/>
    <p:sldId id="299" r:id="rId24"/>
    <p:sldId id="263" r:id="rId25"/>
    <p:sldId id="302" r:id="rId26"/>
    <p:sldId id="264" r:id="rId27"/>
  </p:sldIdLst>
  <p:sldSz cx="9144000" cy="6858000" type="screen4x3"/>
  <p:notesSz cx="6858000" cy="9144000"/>
  <p:defaultTextStyle>
    <a:defPPr>
      <a:defRPr lang="es-E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3340"/>
    <a:srgbClr val="EFE5F7"/>
    <a:srgbClr val="E6D5F3"/>
    <a:srgbClr val="DDFFEC"/>
    <a:srgbClr val="007033"/>
    <a:srgbClr val="028865"/>
    <a:srgbClr val="008E40"/>
    <a:srgbClr val="FDE9EA"/>
    <a:srgbClr val="EFFFF6"/>
    <a:srgbClr val="FEF0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4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594"/>
    </p:cViewPr>
  </p:sorterViewPr>
  <p:notesViewPr>
    <p:cSldViewPr>
      <p:cViewPr varScale="1">
        <p:scale>
          <a:sx n="56" d="100"/>
          <a:sy n="56" d="100"/>
        </p:scale>
        <p:origin x="1788"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E0DAB3D-8984-4C31-976E-D38D604AC120}" type="datetimeFigureOut">
              <a:rPr lang="es-ES" smtClean="0"/>
              <a:t>22/02/2021</a:t>
            </a:fld>
            <a:endParaRPr lang="es-ES"/>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6667FCC-23BC-4F3C-8533-0F08C6636DC7}" type="slidenum">
              <a:rPr lang="es-ES" smtClean="0"/>
              <a:t>‹Nº›</a:t>
            </a:fld>
            <a:endParaRPr lang="es-ES"/>
          </a:p>
        </p:txBody>
      </p:sp>
    </p:spTree>
    <p:extLst>
      <p:ext uri="{BB962C8B-B14F-4D97-AF65-F5344CB8AC3E}">
        <p14:creationId xmlns:p14="http://schemas.microsoft.com/office/powerpoint/2010/main" val="27285558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542603-78F8-4888-B311-624CB6656540}" type="datetimeFigureOut">
              <a:rPr lang="es-ES" smtClean="0"/>
              <a:t>22/02/2021</a:t>
            </a:fld>
            <a:endParaRPr lang="es-ES"/>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B9B98F-19DC-40EE-98DC-5671B2BA67B3}" type="slidenum">
              <a:rPr lang="es-ES" smtClean="0"/>
              <a:t>‹Nº›</a:t>
            </a:fld>
            <a:endParaRPr lang="es-ES"/>
          </a:p>
        </p:txBody>
      </p:sp>
    </p:spTree>
    <p:extLst>
      <p:ext uri="{BB962C8B-B14F-4D97-AF65-F5344CB8AC3E}">
        <p14:creationId xmlns:p14="http://schemas.microsoft.com/office/powerpoint/2010/main" val="2386776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8DCCBEE5-4410-48E6-9D20-8FA08D4B8550}" type="slidenum">
              <a:rPr lang="en-US" altLang="es-ES"/>
              <a:pPr/>
              <a:t>9</a:t>
            </a:fld>
            <a:endParaRPr lang="en-US" altLang="es-ES"/>
          </a:p>
        </p:txBody>
      </p:sp>
      <p:sp>
        <p:nvSpPr>
          <p:cNvPr id="4097"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8"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ltLang="es-ES"/>
          </a:p>
        </p:txBody>
      </p:sp>
    </p:spTree>
    <p:extLst>
      <p:ext uri="{BB962C8B-B14F-4D97-AF65-F5344CB8AC3E}">
        <p14:creationId xmlns:p14="http://schemas.microsoft.com/office/powerpoint/2010/main" val="31357677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s-ES" smtClean="0"/>
              <a:t>Haga clic para modificar el estilo de título del patrón</a:t>
            </a:r>
            <a:endParaRPr lang="es-ES"/>
          </a:p>
        </p:txBody>
      </p:sp>
      <p:sp>
        <p:nvSpPr>
          <p:cNvPr id="3" name="Subtítulo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s-ES"/>
          </a:p>
        </p:txBody>
      </p:sp>
    </p:spTree>
    <p:extLst>
      <p:ext uri="{BB962C8B-B14F-4D97-AF65-F5344CB8AC3E}">
        <p14:creationId xmlns:p14="http://schemas.microsoft.com/office/powerpoint/2010/main" val="276697700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a:xfrm>
            <a:off x="628650" y="1825625"/>
            <a:ext cx="7886700" cy="4351338"/>
          </a:xfrm>
          <a:prstGeom prst="rect">
            <a:avLst/>
          </a:prstGeo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14060183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365125"/>
            <a:ext cx="1971675" cy="5811838"/>
          </a:xfrm>
          <a:prstGeom prst="rect">
            <a:avLst/>
          </a:prstGeom>
        </p:spPr>
        <p:txBody>
          <a:bodyPr vert="eaVert"/>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a:xfrm>
            <a:off x="628650" y="365125"/>
            <a:ext cx="5762625" cy="5811838"/>
          </a:xfrm>
          <a:prstGeom prst="rect">
            <a:avLst/>
          </a:prstGeo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5062760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Diseño personalizado">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es-ES" smtClean="0"/>
              <a:t>Haga clic para modificar el estilo de título del patrón</a:t>
            </a:r>
            <a:endParaRPr lang="es-ES"/>
          </a:p>
        </p:txBody>
      </p:sp>
    </p:spTree>
    <p:extLst>
      <p:ext uri="{BB962C8B-B14F-4D97-AF65-F5344CB8AC3E}">
        <p14:creationId xmlns:p14="http://schemas.microsoft.com/office/powerpoint/2010/main" val="3177971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es-ES" smtClean="0"/>
              <a:t>Haga clic para modificar el estilo de título del patrón</a:t>
            </a:r>
            <a:endParaRPr lang="es-ES"/>
          </a:p>
        </p:txBody>
      </p:sp>
      <p:sp>
        <p:nvSpPr>
          <p:cNvPr id="3" name="Marcador de contenido 2"/>
          <p:cNvSpPr>
            <a:spLocks noGrp="1"/>
          </p:cNvSpPr>
          <p:nvPr>
            <p:ph idx="1"/>
          </p:nvPr>
        </p:nvSpPr>
        <p:spPr>
          <a:xfrm>
            <a:off x="628650" y="1825625"/>
            <a:ext cx="7886700" cy="4351338"/>
          </a:xfrm>
          <a:prstGeom prst="rect">
            <a:avLst/>
          </a:prstGeo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Tree>
    <p:extLst>
      <p:ext uri="{BB962C8B-B14F-4D97-AF65-F5344CB8AC3E}">
        <p14:creationId xmlns:p14="http://schemas.microsoft.com/office/powerpoint/2010/main" val="211387117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8"/>
            <a:ext cx="7886700" cy="2852737"/>
          </a:xfrm>
          <a:prstGeom prst="rect">
            <a:avLst/>
          </a:prstGeom>
        </p:spPr>
        <p:txBody>
          <a:bodyPr anchor="b"/>
          <a:lstStyle>
            <a:lvl1pPr>
              <a:defRPr sz="6000"/>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623888" y="4589463"/>
            <a:ext cx="78867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s-ES" smtClean="0"/>
              <a:t>Editar el estilo de texto del patrón</a:t>
            </a:r>
          </a:p>
        </p:txBody>
      </p:sp>
    </p:spTree>
    <p:extLst>
      <p:ext uri="{BB962C8B-B14F-4D97-AF65-F5344CB8AC3E}">
        <p14:creationId xmlns:p14="http://schemas.microsoft.com/office/powerpoint/2010/main" val="27894333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es-ES" smtClean="0"/>
              <a:t>Haga clic para modificar el estilo de título del patrón</a:t>
            </a:r>
            <a:endParaRPr lang="es-ES"/>
          </a:p>
        </p:txBody>
      </p:sp>
      <p:sp>
        <p:nvSpPr>
          <p:cNvPr id="3" name="Marcador de contenido 2"/>
          <p:cNvSpPr>
            <a:spLocks noGrp="1"/>
          </p:cNvSpPr>
          <p:nvPr>
            <p:ph sz="half" idx="1"/>
          </p:nvPr>
        </p:nvSpPr>
        <p:spPr>
          <a:xfrm>
            <a:off x="628650" y="1825625"/>
            <a:ext cx="3867150" cy="4351338"/>
          </a:xfrm>
          <a:prstGeom prst="rect">
            <a:avLst/>
          </a:prstGeo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4648200" y="1825625"/>
            <a:ext cx="3867150" cy="4351338"/>
          </a:xfrm>
          <a:prstGeom prst="rect">
            <a:avLst/>
          </a:prstGeo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22870308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30238" y="365125"/>
            <a:ext cx="7886700" cy="1325563"/>
          </a:xfrm>
          <a:prstGeom prst="rect">
            <a:avLst/>
          </a:prstGeom>
        </p:spPr>
        <p:txBody>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Marcador de contenido 3"/>
          <p:cNvSpPr>
            <a:spLocks noGrp="1"/>
          </p:cNvSpPr>
          <p:nvPr>
            <p:ph sz="half" idx="2"/>
          </p:nvPr>
        </p:nvSpPr>
        <p:spPr>
          <a:xfrm>
            <a:off x="630238" y="2505075"/>
            <a:ext cx="3868737" cy="3684588"/>
          </a:xfrm>
          <a:prstGeom prst="rect">
            <a:avLst/>
          </a:prstGeo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texto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Marcador de contenido 5"/>
          <p:cNvSpPr>
            <a:spLocks noGrp="1"/>
          </p:cNvSpPr>
          <p:nvPr>
            <p:ph sz="quarter" idx="4"/>
          </p:nvPr>
        </p:nvSpPr>
        <p:spPr>
          <a:xfrm>
            <a:off x="4629150" y="2505075"/>
            <a:ext cx="3887788" cy="3684588"/>
          </a:xfrm>
          <a:prstGeom prst="rect">
            <a:avLst/>
          </a:prstGeo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9326628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es-ES" smtClean="0"/>
              <a:t>Haga clic para modificar el estilo de título del patrón</a:t>
            </a:r>
            <a:endParaRPr lang="es-ES"/>
          </a:p>
        </p:txBody>
      </p:sp>
    </p:spTree>
    <p:extLst>
      <p:ext uri="{BB962C8B-B14F-4D97-AF65-F5344CB8AC3E}">
        <p14:creationId xmlns:p14="http://schemas.microsoft.com/office/powerpoint/2010/main" val="39101672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87290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a:prstGeom prst="rect">
            <a:avLst/>
          </a:prstGeom>
        </p:spPr>
        <p:txBody>
          <a:bodyPr anchor="b"/>
          <a:lstStyle>
            <a:lvl1pPr>
              <a:defRPr sz="3200"/>
            </a:lvl1pPr>
          </a:lstStyle>
          <a:p>
            <a:r>
              <a:rPr lang="es-ES" smtClean="0"/>
              <a:t>Haga clic para modificar el estilo de título del patrón</a:t>
            </a:r>
            <a:endParaRPr lang="es-ES"/>
          </a:p>
        </p:txBody>
      </p:sp>
      <p:sp>
        <p:nvSpPr>
          <p:cNvPr id="3" name="Marcador de contenido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texto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Tree>
    <p:extLst>
      <p:ext uri="{BB962C8B-B14F-4D97-AF65-F5344CB8AC3E}">
        <p14:creationId xmlns:p14="http://schemas.microsoft.com/office/powerpoint/2010/main" val="1485249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a:prstGeom prst="rect">
            <a:avLst/>
          </a:prstGeom>
        </p:spPr>
        <p:txBody>
          <a:bodyPr anchor="b"/>
          <a:lstStyle>
            <a:lvl1pPr>
              <a:defRPr sz="3200"/>
            </a:lvl1pPr>
          </a:lstStyle>
          <a:p>
            <a:r>
              <a:rPr lang="es-ES" smtClean="0"/>
              <a:t>Haga clic para modificar el estilo de título del patrón</a:t>
            </a:r>
            <a:endParaRPr lang="es-ES"/>
          </a:p>
        </p:txBody>
      </p:sp>
      <p:sp>
        <p:nvSpPr>
          <p:cNvPr id="3" name="Marcador de posición de imagen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smtClean="0"/>
              <a:t>Haga clic en el icono para agregar una imagen</a:t>
            </a:r>
          </a:p>
        </p:txBody>
      </p:sp>
      <p:sp>
        <p:nvSpPr>
          <p:cNvPr id="4" name="Marcador de texto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Tree>
    <p:extLst>
      <p:ext uri="{BB962C8B-B14F-4D97-AF65-F5344CB8AC3E}">
        <p14:creationId xmlns:p14="http://schemas.microsoft.com/office/powerpoint/2010/main" val="30690127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7"/>
          <p:cNvGrpSpPr>
            <a:grpSpLocks/>
          </p:cNvGrpSpPr>
          <p:nvPr/>
        </p:nvGrpSpPr>
        <p:grpSpPr bwMode="auto">
          <a:xfrm>
            <a:off x="0" y="0"/>
            <a:ext cx="914400" cy="6858000"/>
            <a:chOff x="0" y="0"/>
            <a:chExt cx="576" cy="4320"/>
          </a:xfrm>
        </p:grpSpPr>
        <p:sp>
          <p:nvSpPr>
            <p:cNvPr id="1028" name="Rectangle 8"/>
            <p:cNvSpPr>
              <a:spLocks noChangeArrowheads="1"/>
            </p:cNvSpPr>
            <p:nvPr/>
          </p:nvSpPr>
          <p:spPr bwMode="auto">
            <a:xfrm>
              <a:off x="0" y="0"/>
              <a:ext cx="476" cy="4320"/>
            </a:xfrm>
            <a:prstGeom prst="rect">
              <a:avLst/>
            </a:prstGeom>
            <a:solidFill>
              <a:srgbClr val="C0C0C0"/>
            </a:soli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s-ES" altLang="es-ES" smtClean="0"/>
            </a:p>
          </p:txBody>
        </p:sp>
        <p:pic>
          <p:nvPicPr>
            <p:cNvPr id="1029" name="Picture 9" descr="logo_cadime"/>
            <p:cNvPicPr>
              <a:picLocks noChangeAspect="1" noChangeArrowheads="1"/>
            </p:cNvPicPr>
            <p:nvPr/>
          </p:nvPicPr>
          <p:blipFill>
            <a:blip r:embed="rId14">
              <a:extLst>
                <a:ext uri="{28A0092B-C50C-407E-A947-70E740481C1C}">
                  <a14:useLocalDpi xmlns:a14="http://schemas.microsoft.com/office/drawing/2010/main" val="0"/>
                </a:ext>
              </a:extLst>
            </a:blip>
            <a:srcRect t="5556"/>
            <a:stretch>
              <a:fillRect/>
            </a:stretch>
          </p:blipFill>
          <p:spPr bwMode="auto">
            <a:xfrm>
              <a:off x="0" y="0"/>
              <a:ext cx="516" cy="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Text Box 11"/>
            <p:cNvSpPr txBox="1">
              <a:spLocks noChangeArrowheads="1"/>
            </p:cNvSpPr>
            <p:nvPr/>
          </p:nvSpPr>
          <p:spPr bwMode="auto">
            <a:xfrm rot="-5400000">
              <a:off x="-642" y="1305"/>
              <a:ext cx="1860"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defRPr/>
              </a:pPr>
              <a:r>
                <a:rPr lang="es-ES" altLang="es-ES" sz="5400" i="1" dirty="0" smtClean="0">
                  <a:solidFill>
                    <a:srgbClr val="F47881"/>
                  </a:solidFill>
                  <a:latin typeface="Baskerville Old Face" panose="02020602080505020303" pitchFamily="18" charset="0"/>
                </a:rPr>
                <a:t>BTA  </a:t>
              </a:r>
              <a:r>
                <a:rPr lang="es-ES" altLang="es-ES" sz="5400" dirty="0" smtClean="0">
                  <a:solidFill>
                    <a:srgbClr val="EF3340"/>
                  </a:solidFill>
                  <a:latin typeface="Baskerville Old Face" panose="02020602080505020303" pitchFamily="18" charset="0"/>
                </a:rPr>
                <a:t>2.0</a:t>
              </a:r>
            </a:p>
          </p:txBody>
        </p:sp>
      </p:grpSp>
      <p:pic>
        <p:nvPicPr>
          <p:cNvPr id="3" name="Imagen 2"/>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73052" y="6147631"/>
            <a:ext cx="673046" cy="504056"/>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txStyles>
    <p:title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adime.es/es/boletines_publicados.cfm" TargetMode="External"/><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2.png"/></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ahajournals.org/doi/10.1161/HYP.0000000000000065" TargetMode="External"/><Relationship Id="rId7" Type="http://schemas.openxmlformats.org/officeDocument/2006/relationships/hyperlink" Target="https://guiaterapeutica.net/" TargetMode="External"/><Relationship Id="rId2" Type="http://schemas.openxmlformats.org/officeDocument/2006/relationships/hyperlink" Target="https://www.nice.org.uk/guidance/ng136" TargetMode="External"/><Relationship Id="rId1" Type="http://schemas.openxmlformats.org/officeDocument/2006/relationships/slideLayout" Target="../slideLayouts/slideLayout2.xml"/><Relationship Id="rId6" Type="http://schemas.openxmlformats.org/officeDocument/2006/relationships/hyperlink" Target="https://www.ahajournals.org/doi/10.1161/HYPERTENSIONAHA.120.15026" TargetMode="External"/><Relationship Id="rId5" Type="http://schemas.openxmlformats.org/officeDocument/2006/relationships/hyperlink" Target="https://www.elsevier.es/es-revista-medicina-familia-semergen-40-avance-resumen-posicionamiento-el-manejo-hipertension-arterial-S1138359319300310" TargetMode="External"/><Relationship Id="rId4" Type="http://schemas.openxmlformats.org/officeDocument/2006/relationships/hyperlink" Target="https://pubmed.ncbi.nlm.nih.gov/30165516/" TargetMode="External"/></Relationships>
</file>

<file path=ppt/slides/_rels/slide25.xml.rels><?xml version="1.0" encoding="UTF-8" standalone="yes"?>
<Relationships xmlns="http://schemas.openxmlformats.org/package/2006/relationships"><Relationship Id="rId2" Type="http://schemas.openxmlformats.org/officeDocument/2006/relationships/hyperlink" Target="https://portal.guiasalud.es/wp-content/uploads/2019/01/spanish-agree-ii.pdf"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www.cadime.e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4"/>
          <p:cNvSpPr>
            <a:spLocks noChangeArrowheads="1"/>
          </p:cNvSpPr>
          <p:nvPr/>
        </p:nvSpPr>
        <p:spPr bwMode="auto">
          <a:xfrm>
            <a:off x="2268538" y="0"/>
            <a:ext cx="6875462"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s-ES" altLang="es-ES" sz="1000" i="1"/>
              <a:t>Centro Andaluz de Documentación e Información de Medicamentos</a:t>
            </a:r>
          </a:p>
        </p:txBody>
      </p:sp>
      <p:grpSp>
        <p:nvGrpSpPr>
          <p:cNvPr id="2051" name="Group 6"/>
          <p:cNvGrpSpPr>
            <a:grpSpLocks/>
          </p:cNvGrpSpPr>
          <p:nvPr/>
        </p:nvGrpSpPr>
        <p:grpSpPr bwMode="auto">
          <a:xfrm>
            <a:off x="900113" y="6492875"/>
            <a:ext cx="8029575" cy="365125"/>
            <a:chOff x="567" y="4090"/>
            <a:chExt cx="5058" cy="230"/>
          </a:xfrm>
        </p:grpSpPr>
        <p:sp>
          <p:nvSpPr>
            <p:cNvPr id="2055" name="Text Box 7"/>
            <p:cNvSpPr txBox="1">
              <a:spLocks noChangeArrowheads="1"/>
            </p:cNvSpPr>
            <p:nvPr/>
          </p:nvSpPr>
          <p:spPr bwMode="auto">
            <a:xfrm>
              <a:off x="567" y="4090"/>
              <a:ext cx="4672"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s-ES" altLang="es-ES" sz="900"/>
                <a:t>Queda expresamente prohibida la reproducción de este documento con ánimo de lucro o fines comerciales. Cualquier transmisión, distribución, reproducción, almacenamiento, o modificación total o parcial, del contenido será de exclusiva responsabilidad de quien lo realice. </a:t>
              </a:r>
            </a:p>
          </p:txBody>
        </p:sp>
        <p:pic>
          <p:nvPicPr>
            <p:cNvPr id="2056" name="Picture 8" descr="88x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9" y="4110"/>
              <a:ext cx="38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52" name="Rectangle 11"/>
          <p:cNvSpPr>
            <a:spLocks noGrp="1" noChangeArrowheads="1"/>
          </p:cNvSpPr>
          <p:nvPr>
            <p:ph type="ctrTitle"/>
          </p:nvPr>
        </p:nvSpPr>
        <p:spPr bwMode="auto">
          <a:xfrm>
            <a:off x="1042988" y="908050"/>
            <a:ext cx="4824412" cy="34575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63" tIns="45683" rIns="91363" bIns="45683" numCol="1" anchor="ctr" anchorCtr="0" compatLnSpc="1">
            <a:prstTxWarp prst="textNoShape">
              <a:avLst/>
            </a:prstTxWarp>
          </a:bodyPr>
          <a:lstStyle/>
          <a:p>
            <a:pPr eaLnBrk="1" hangingPunct="1"/>
            <a:r>
              <a:rPr lang="es-ES" altLang="es-ES" sz="3600" b="1" dirty="0" smtClean="0">
                <a:solidFill>
                  <a:srgbClr val="EF3340"/>
                </a:solidFill>
              </a:rPr>
              <a:t>Tratamiento de la HTA: nuevas guías</a:t>
            </a:r>
            <a:r>
              <a:rPr lang="es-ES" altLang="es-ES" sz="4400" dirty="0" smtClean="0">
                <a:solidFill>
                  <a:srgbClr val="CC0000"/>
                </a:solidFill>
              </a:rPr>
              <a:t/>
            </a:r>
            <a:br>
              <a:rPr lang="es-ES" altLang="es-ES" sz="4400" dirty="0" smtClean="0">
                <a:solidFill>
                  <a:srgbClr val="CC0000"/>
                </a:solidFill>
              </a:rPr>
            </a:br>
            <a:r>
              <a:rPr lang="es-ES" altLang="es-ES" sz="4400" dirty="0" smtClean="0">
                <a:solidFill>
                  <a:srgbClr val="CC0000"/>
                </a:solidFill>
              </a:rPr>
              <a:t> </a:t>
            </a:r>
            <a:r>
              <a:rPr lang="es-ES" altLang="es-ES" sz="3200" i="1" dirty="0" smtClean="0">
                <a:solidFill>
                  <a:schemeClr val="tx1"/>
                </a:solidFill>
              </a:rPr>
              <a:t>BTA 2.0   </a:t>
            </a:r>
            <a:r>
              <a:rPr lang="es-ES" altLang="es-ES" sz="3200" dirty="0" smtClean="0">
                <a:solidFill>
                  <a:schemeClr val="tx1"/>
                </a:solidFill>
              </a:rPr>
              <a:t>2020; (4)</a:t>
            </a:r>
            <a:r>
              <a:rPr lang="es-ES" altLang="es-ES" sz="4400" dirty="0" smtClean="0"/>
              <a:t>  </a:t>
            </a:r>
          </a:p>
        </p:txBody>
      </p:sp>
      <p:pic>
        <p:nvPicPr>
          <p:cNvPr id="2053" name="Picture 1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l="20810" t="10762" r="35051" b="3995"/>
          <a:stretch>
            <a:fillRect/>
          </a:stretch>
        </p:blipFill>
        <p:spPr bwMode="auto">
          <a:xfrm rot="544511">
            <a:off x="6211534" y="973992"/>
            <a:ext cx="2315578" cy="279449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 name="Imagen 1"/>
          <p:cNvPicPr>
            <a:picLocks noChangeAspect="1"/>
          </p:cNvPicPr>
          <p:nvPr/>
        </p:nvPicPr>
        <p:blipFill rotWithShape="1">
          <a:blip r:embed="rId5"/>
          <a:srcRect l="62808" t="20999" r="19477" b="34903"/>
          <a:stretch/>
        </p:blipFill>
        <p:spPr>
          <a:xfrm>
            <a:off x="6180852" y="3645024"/>
            <a:ext cx="2473484" cy="2023759"/>
          </a:xfrm>
          <a:prstGeom prst="rect">
            <a:avLst/>
          </a:prstGeom>
          <a:ln w="19050" cmpd="sng">
            <a:solidFill>
              <a:schemeClr val="tx1"/>
            </a:solidFill>
            <a:miter lim="800000"/>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1259632" y="404664"/>
            <a:ext cx="7211144" cy="850106"/>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eaLnBrk="1" hangingPunct="1"/>
            <a:r>
              <a:rPr lang="es-ES_tradnl" altLang="es-ES" b="1" dirty="0" smtClean="0">
                <a:solidFill>
                  <a:srgbClr val="EF3340"/>
                </a:solidFill>
              </a:rPr>
              <a:t>Valoración del paciente</a:t>
            </a:r>
            <a:endParaRPr lang="es-ES" altLang="es-ES" b="1" dirty="0" smtClean="0">
              <a:solidFill>
                <a:srgbClr val="EF3340"/>
              </a:solidFill>
            </a:endParaRPr>
          </a:p>
        </p:txBody>
      </p:sp>
      <p:sp>
        <p:nvSpPr>
          <p:cNvPr id="5" name="Rectángulo redondeado 4"/>
          <p:cNvSpPr/>
          <p:nvPr/>
        </p:nvSpPr>
        <p:spPr>
          <a:xfrm>
            <a:off x="2627784" y="1556792"/>
            <a:ext cx="4464496" cy="1239276"/>
          </a:xfrm>
          <a:prstGeom prst="roundRect">
            <a:avLst/>
          </a:prstGeom>
          <a:solidFill>
            <a:srgbClr val="FEF0F1"/>
          </a:solidFill>
          <a:ln w="28575">
            <a:solidFill>
              <a:srgbClr val="EF33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EF3340"/>
              </a:buClr>
            </a:pPr>
            <a:r>
              <a:rPr lang="es-ES_tradnl" sz="1600" b="1" dirty="0" smtClean="0">
                <a:solidFill>
                  <a:schemeClr val="tx1"/>
                </a:solidFill>
              </a:rPr>
              <a:t>Identificar y cuantificar</a:t>
            </a:r>
          </a:p>
          <a:p>
            <a:pPr marL="285750" indent="-285750">
              <a:buClr>
                <a:srgbClr val="EF3340"/>
              </a:buClr>
              <a:buFont typeface="Arial" panose="020B0604020202020204" pitchFamily="34" charset="0"/>
              <a:buChar char="•"/>
            </a:pPr>
            <a:r>
              <a:rPr lang="es-ES_tradnl" sz="1600" dirty="0" smtClean="0">
                <a:solidFill>
                  <a:schemeClr val="tx1"/>
                </a:solidFill>
              </a:rPr>
              <a:t>Factores de riesgo CV</a:t>
            </a:r>
          </a:p>
          <a:p>
            <a:pPr marL="285750" indent="-285750">
              <a:buClr>
                <a:srgbClr val="EF3340"/>
              </a:buClr>
              <a:buFont typeface="Arial" panose="020B0604020202020204" pitchFamily="34" charset="0"/>
              <a:buChar char="•"/>
            </a:pPr>
            <a:r>
              <a:rPr lang="es-ES_tradnl" sz="1600" dirty="0" smtClean="0">
                <a:solidFill>
                  <a:schemeClr val="tx1"/>
                </a:solidFill>
              </a:rPr>
              <a:t>Afectación asintomática de órganos diana</a:t>
            </a:r>
          </a:p>
          <a:p>
            <a:pPr marL="285750" indent="-285750">
              <a:buClr>
                <a:srgbClr val="EF3340"/>
              </a:buClr>
              <a:buFont typeface="Arial" panose="020B0604020202020204" pitchFamily="34" charset="0"/>
              <a:buChar char="•"/>
            </a:pPr>
            <a:r>
              <a:rPr lang="es-ES_tradnl" sz="1600" dirty="0" smtClean="0">
                <a:solidFill>
                  <a:schemeClr val="tx1"/>
                </a:solidFill>
              </a:rPr>
              <a:t>Comorbilidad</a:t>
            </a:r>
            <a:endParaRPr lang="es-ES" sz="1600" dirty="0">
              <a:solidFill>
                <a:schemeClr val="tx1"/>
              </a:solidFill>
            </a:endParaRPr>
          </a:p>
        </p:txBody>
      </p:sp>
      <p:sp>
        <p:nvSpPr>
          <p:cNvPr id="6" name="Flecha abajo 5"/>
          <p:cNvSpPr/>
          <p:nvPr/>
        </p:nvSpPr>
        <p:spPr>
          <a:xfrm>
            <a:off x="4714907" y="2796068"/>
            <a:ext cx="290247" cy="602898"/>
          </a:xfrm>
          <a:prstGeom prst="downArrow">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Rectángulo redondeado 7"/>
          <p:cNvSpPr/>
          <p:nvPr/>
        </p:nvSpPr>
        <p:spPr>
          <a:xfrm>
            <a:off x="1521717" y="3398967"/>
            <a:ext cx="7067128" cy="1470194"/>
          </a:xfrm>
          <a:prstGeom prst="roundRect">
            <a:avLst/>
          </a:prstGeom>
          <a:solidFill>
            <a:srgbClr val="FEF0F1"/>
          </a:solidFill>
          <a:ln w="28575">
            <a:solidFill>
              <a:srgbClr val="EF33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Clr>
                <a:srgbClr val="EF3340"/>
              </a:buClr>
              <a:buFont typeface="Arial" panose="020B0604020202020204" pitchFamily="34" charset="0"/>
              <a:buChar char="•"/>
            </a:pPr>
            <a:r>
              <a:rPr lang="es-ES" sz="1600" dirty="0" smtClean="0">
                <a:solidFill>
                  <a:schemeClr val="tx1"/>
                </a:solidFill>
              </a:rPr>
              <a:t>Estratificar </a:t>
            </a:r>
            <a:r>
              <a:rPr lang="es-ES" sz="1600" dirty="0">
                <a:solidFill>
                  <a:schemeClr val="tx1"/>
                </a:solidFill>
              </a:rPr>
              <a:t>y clasificar adecuadamente a cada </a:t>
            </a:r>
            <a:r>
              <a:rPr lang="es-ES" sz="1600" dirty="0" smtClean="0">
                <a:solidFill>
                  <a:schemeClr val="tx1"/>
                </a:solidFill>
              </a:rPr>
              <a:t>paciente</a:t>
            </a:r>
          </a:p>
          <a:p>
            <a:pPr marL="285750" indent="-285750">
              <a:buClr>
                <a:srgbClr val="EF3340"/>
              </a:buClr>
              <a:buFont typeface="Arial" panose="020B0604020202020204" pitchFamily="34" charset="0"/>
              <a:buChar char="•"/>
            </a:pPr>
            <a:r>
              <a:rPr lang="es-ES" sz="1600" dirty="0" smtClean="0">
                <a:solidFill>
                  <a:schemeClr val="tx1"/>
                </a:solidFill>
              </a:rPr>
              <a:t>Analizar </a:t>
            </a:r>
            <a:r>
              <a:rPr lang="es-ES" sz="1600" dirty="0">
                <a:solidFill>
                  <a:schemeClr val="tx1"/>
                </a:solidFill>
              </a:rPr>
              <a:t>las opciones terapéuticas </a:t>
            </a:r>
            <a:endParaRPr lang="es-ES" sz="1600" dirty="0" smtClean="0">
              <a:solidFill>
                <a:schemeClr val="tx1"/>
              </a:solidFill>
            </a:endParaRPr>
          </a:p>
          <a:p>
            <a:pPr marL="285750" indent="-285750">
              <a:buClr>
                <a:srgbClr val="EF3340"/>
              </a:buClr>
              <a:buFont typeface="Arial" panose="020B0604020202020204" pitchFamily="34" charset="0"/>
              <a:buChar char="•"/>
            </a:pPr>
            <a:r>
              <a:rPr lang="es-ES" sz="1600" dirty="0" smtClean="0">
                <a:solidFill>
                  <a:schemeClr val="tx1"/>
                </a:solidFill>
              </a:rPr>
              <a:t>Valorar el pronóstico</a:t>
            </a:r>
          </a:p>
          <a:p>
            <a:pPr marL="285750" indent="-285750">
              <a:buClr>
                <a:srgbClr val="EF3340"/>
              </a:buClr>
              <a:buFont typeface="Arial" panose="020B0604020202020204" pitchFamily="34" charset="0"/>
              <a:buChar char="•"/>
            </a:pPr>
            <a:r>
              <a:rPr lang="es-ES" sz="1600" dirty="0" smtClean="0">
                <a:solidFill>
                  <a:schemeClr val="tx1"/>
                </a:solidFill>
              </a:rPr>
              <a:t>Decidir </a:t>
            </a:r>
            <a:r>
              <a:rPr lang="es-ES" sz="1600" dirty="0">
                <a:solidFill>
                  <a:schemeClr val="tx1"/>
                </a:solidFill>
              </a:rPr>
              <a:t>la estrategia </a:t>
            </a:r>
            <a:r>
              <a:rPr lang="es-ES" sz="1600" dirty="0" smtClean="0">
                <a:solidFill>
                  <a:schemeClr val="tx1"/>
                </a:solidFill>
              </a:rPr>
              <a:t>terapéutica </a:t>
            </a:r>
            <a:r>
              <a:rPr lang="es-ES" sz="1600" dirty="0">
                <a:solidFill>
                  <a:schemeClr val="tx1"/>
                </a:solidFill>
              </a:rPr>
              <a:t>más adecuada </a:t>
            </a:r>
            <a:endParaRPr lang="es-ES" sz="1600" dirty="0" smtClean="0">
              <a:solidFill>
                <a:schemeClr val="tx1"/>
              </a:solidFill>
            </a:endParaRPr>
          </a:p>
          <a:p>
            <a:pPr marL="285750" indent="-285750">
              <a:buClr>
                <a:srgbClr val="EF3340"/>
              </a:buClr>
              <a:buFont typeface="Arial" panose="020B0604020202020204" pitchFamily="34" charset="0"/>
              <a:buChar char="•"/>
            </a:pPr>
            <a:r>
              <a:rPr lang="es-ES" sz="1600" dirty="0" smtClean="0">
                <a:solidFill>
                  <a:schemeClr val="tx1"/>
                </a:solidFill>
              </a:rPr>
              <a:t>Planificar </a:t>
            </a:r>
            <a:r>
              <a:rPr lang="es-ES" sz="1600" dirty="0">
                <a:solidFill>
                  <a:schemeClr val="tx1"/>
                </a:solidFill>
              </a:rPr>
              <a:t>el seguimiento </a:t>
            </a:r>
            <a:endParaRPr lang="es-ES" sz="1600" dirty="0" smtClean="0">
              <a:solidFill>
                <a:schemeClr val="tx1"/>
              </a:solidFill>
            </a:endParaRPr>
          </a:p>
        </p:txBody>
      </p:sp>
      <p:sp>
        <p:nvSpPr>
          <p:cNvPr id="10" name="Rectángulo redondeado 9"/>
          <p:cNvSpPr/>
          <p:nvPr/>
        </p:nvSpPr>
        <p:spPr>
          <a:xfrm>
            <a:off x="1521717" y="5472060"/>
            <a:ext cx="7067127" cy="742521"/>
          </a:xfrm>
          <a:prstGeom prst="roundRect">
            <a:avLst>
              <a:gd name="adj" fmla="val 0"/>
            </a:avLst>
          </a:prstGeom>
          <a:solidFill>
            <a:srgbClr val="FEF0F1"/>
          </a:solidFill>
          <a:ln w="28575">
            <a:solidFill>
              <a:srgbClr val="FDE9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
                <a:srgbClr val="EF3340"/>
              </a:buClr>
            </a:pPr>
            <a:r>
              <a:rPr lang="es-ES" sz="1600" dirty="0">
                <a:solidFill>
                  <a:schemeClr val="tx1"/>
                </a:solidFill>
              </a:rPr>
              <a:t>Especial utilidad en pacientes con cifras de PA no demasiado altas (130-139/80-89 </a:t>
            </a:r>
            <a:r>
              <a:rPr lang="es-ES" sz="1600" dirty="0" err="1">
                <a:solidFill>
                  <a:schemeClr val="tx1"/>
                </a:solidFill>
              </a:rPr>
              <a:t>mmHg</a:t>
            </a:r>
            <a:r>
              <a:rPr lang="es-ES" sz="1600" dirty="0">
                <a:solidFill>
                  <a:schemeClr val="tx1"/>
                </a:solidFill>
              </a:rPr>
              <a:t>), sin enfermedad CV establecida</a:t>
            </a:r>
          </a:p>
        </p:txBody>
      </p:sp>
      <p:cxnSp>
        <p:nvCxnSpPr>
          <p:cNvPr id="12" name="Conector recto de flecha 11"/>
          <p:cNvCxnSpPr/>
          <p:nvPr/>
        </p:nvCxnSpPr>
        <p:spPr>
          <a:xfrm>
            <a:off x="4860030" y="4869161"/>
            <a:ext cx="0" cy="576063"/>
          </a:xfrm>
          <a:prstGeom prst="straightConnector1">
            <a:avLst/>
          </a:prstGeom>
          <a:ln w="38100">
            <a:solidFill>
              <a:schemeClr val="tx1">
                <a:lumMod val="65000"/>
                <a:lumOff val="3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06632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ítulo 1"/>
          <p:cNvSpPr>
            <a:spLocks noGrp="1"/>
          </p:cNvSpPr>
          <p:nvPr>
            <p:ph type="title"/>
          </p:nvPr>
        </p:nvSpPr>
        <p:spPr bwMode="auto">
          <a:xfrm>
            <a:off x="899592" y="723909"/>
            <a:ext cx="7886700" cy="86409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s-ES_tradnl" altLang="es-ES" sz="4000" b="1" dirty="0" smtClean="0">
                <a:solidFill>
                  <a:srgbClr val="EF3340"/>
                </a:solidFill>
              </a:rPr>
              <a:t>Cuantificación del riesgo CV</a:t>
            </a:r>
            <a:endParaRPr lang="es-ES" altLang="es-ES" sz="4000" dirty="0" smtClean="0"/>
          </a:p>
        </p:txBody>
      </p:sp>
      <p:graphicFrame>
        <p:nvGraphicFramePr>
          <p:cNvPr id="3" name="Tabla 2"/>
          <p:cNvGraphicFramePr>
            <a:graphicFrameLocks noGrp="1"/>
          </p:cNvGraphicFramePr>
          <p:nvPr>
            <p:extLst>
              <p:ext uri="{D42A27DB-BD31-4B8C-83A1-F6EECF244321}">
                <p14:modId xmlns:p14="http://schemas.microsoft.com/office/powerpoint/2010/main" val="2687297392"/>
              </p:ext>
            </p:extLst>
          </p:nvPr>
        </p:nvGraphicFramePr>
        <p:xfrm>
          <a:off x="1288304" y="2989404"/>
          <a:ext cx="7327099" cy="1080120"/>
        </p:xfrm>
        <a:graphic>
          <a:graphicData uri="http://schemas.openxmlformats.org/drawingml/2006/table">
            <a:tbl>
              <a:tblPr firstRow="1" bandRow="1">
                <a:tableStyleId>{21E4AEA4-8DFA-4A89-87EB-49C32662AFE0}</a:tableStyleId>
              </a:tblPr>
              <a:tblGrid>
                <a:gridCol w="1221183">
                  <a:extLst>
                    <a:ext uri="{9D8B030D-6E8A-4147-A177-3AD203B41FA5}">
                      <a16:colId xmlns:a16="http://schemas.microsoft.com/office/drawing/2014/main" val="3801542645"/>
                    </a:ext>
                  </a:extLst>
                </a:gridCol>
                <a:gridCol w="1221183">
                  <a:extLst>
                    <a:ext uri="{9D8B030D-6E8A-4147-A177-3AD203B41FA5}">
                      <a16:colId xmlns:a16="http://schemas.microsoft.com/office/drawing/2014/main" val="2675782159"/>
                    </a:ext>
                  </a:extLst>
                </a:gridCol>
                <a:gridCol w="1221183">
                  <a:extLst>
                    <a:ext uri="{9D8B030D-6E8A-4147-A177-3AD203B41FA5}">
                      <a16:colId xmlns:a16="http://schemas.microsoft.com/office/drawing/2014/main" val="2806056892"/>
                    </a:ext>
                  </a:extLst>
                </a:gridCol>
                <a:gridCol w="1335754">
                  <a:extLst>
                    <a:ext uri="{9D8B030D-6E8A-4147-A177-3AD203B41FA5}">
                      <a16:colId xmlns:a16="http://schemas.microsoft.com/office/drawing/2014/main" val="3326724426"/>
                    </a:ext>
                  </a:extLst>
                </a:gridCol>
                <a:gridCol w="1199237">
                  <a:extLst>
                    <a:ext uri="{9D8B030D-6E8A-4147-A177-3AD203B41FA5}">
                      <a16:colId xmlns:a16="http://schemas.microsoft.com/office/drawing/2014/main" val="163345718"/>
                    </a:ext>
                  </a:extLst>
                </a:gridCol>
                <a:gridCol w="1128559">
                  <a:extLst>
                    <a:ext uri="{9D8B030D-6E8A-4147-A177-3AD203B41FA5}">
                      <a16:colId xmlns:a16="http://schemas.microsoft.com/office/drawing/2014/main" val="757344415"/>
                    </a:ext>
                  </a:extLst>
                </a:gridCol>
              </a:tblGrid>
              <a:tr h="616328">
                <a:tc>
                  <a:txBody>
                    <a:bodyPr/>
                    <a:lstStyle/>
                    <a:p>
                      <a:pPr algn="ctr">
                        <a:spcAft>
                          <a:spcPts val="0"/>
                        </a:spcAft>
                      </a:pPr>
                      <a:r>
                        <a:rPr lang="es-ES" sz="1600" b="1" smtClean="0">
                          <a:solidFill>
                            <a:schemeClr val="bg1"/>
                          </a:solidFill>
                          <a:effectLst/>
                          <a:latin typeface="Arial Narrow" panose="020B0606020202030204" pitchFamily="34" charset="0"/>
                          <a:ea typeface="Times New Roman" panose="02020603050405020304" pitchFamily="18" charset="0"/>
                        </a:rPr>
                        <a:t>ACC / AHA</a:t>
                      </a:r>
                      <a:endParaRPr lang="es-ES" sz="1600" smtClean="0">
                        <a:solidFill>
                          <a:schemeClr val="bg1"/>
                        </a:solidFill>
                        <a:effectLst/>
                        <a:latin typeface="Times New Roman" panose="02020603050405020304" pitchFamily="18" charset="0"/>
                        <a:ea typeface="Times New Roman" panose="02020603050405020304" pitchFamily="18" charset="0"/>
                      </a:endParaRPr>
                    </a:p>
                    <a:p>
                      <a:pPr algn="ctr">
                        <a:spcAft>
                          <a:spcPts val="0"/>
                        </a:spcAft>
                      </a:pPr>
                      <a:r>
                        <a:rPr lang="es-ES" sz="1600" b="1" smtClean="0">
                          <a:solidFill>
                            <a:schemeClr val="bg1"/>
                          </a:solidFill>
                          <a:effectLst/>
                          <a:latin typeface="Arial Narrow" panose="020B0606020202030204" pitchFamily="34" charset="0"/>
                          <a:ea typeface="Times New Roman" panose="02020603050405020304" pitchFamily="18" charset="0"/>
                        </a:rPr>
                        <a:t>(2017)</a:t>
                      </a:r>
                      <a:endParaRPr lang="es-ES" sz="1600" smtClean="0">
                        <a:solidFill>
                          <a:schemeClr val="bg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1600" b="1" dirty="0">
                          <a:solidFill>
                            <a:schemeClr val="bg1"/>
                          </a:solidFill>
                          <a:effectLst/>
                          <a:latin typeface="Arial Narrow" panose="020B0606020202030204" pitchFamily="34" charset="0"/>
                          <a:ea typeface="Times New Roman" panose="02020603050405020304" pitchFamily="18" charset="0"/>
                        </a:rPr>
                        <a:t>ESC / ESH</a:t>
                      </a:r>
                      <a:endParaRPr lang="es-ES" sz="1600" dirty="0">
                        <a:solidFill>
                          <a:schemeClr val="bg1"/>
                        </a:solidFill>
                        <a:effectLst/>
                        <a:latin typeface="Times New Roman" panose="02020603050405020304" pitchFamily="18" charset="0"/>
                        <a:ea typeface="Times New Roman" panose="02020603050405020304" pitchFamily="18" charset="0"/>
                      </a:endParaRPr>
                    </a:p>
                    <a:p>
                      <a:pPr algn="ctr">
                        <a:spcAft>
                          <a:spcPts val="0"/>
                        </a:spcAft>
                      </a:pPr>
                      <a:r>
                        <a:rPr lang="es-ES" sz="1600" b="1" dirty="0">
                          <a:solidFill>
                            <a:schemeClr val="bg1"/>
                          </a:solidFill>
                          <a:effectLst/>
                          <a:latin typeface="Arial Narrow" panose="020B0606020202030204" pitchFamily="34" charset="0"/>
                          <a:ea typeface="Times New Roman" panose="02020603050405020304" pitchFamily="18" charset="0"/>
                        </a:rPr>
                        <a:t>(2018)</a:t>
                      </a:r>
                      <a:endParaRPr lang="es-ES" sz="16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1600" b="1" smtClean="0">
                          <a:solidFill>
                            <a:schemeClr val="bg1"/>
                          </a:solidFill>
                          <a:effectLst/>
                          <a:latin typeface="Arial Narrow" panose="020B0606020202030204" pitchFamily="34" charset="0"/>
                          <a:ea typeface="Times New Roman" panose="02020603050405020304" pitchFamily="18" charset="0"/>
                        </a:rPr>
                        <a:t>NICE</a:t>
                      </a:r>
                      <a:endParaRPr lang="es-ES" sz="1600" smtClean="0">
                        <a:solidFill>
                          <a:schemeClr val="bg1"/>
                        </a:solidFill>
                        <a:effectLst/>
                        <a:latin typeface="Times New Roman" panose="02020603050405020304" pitchFamily="18" charset="0"/>
                        <a:ea typeface="Times New Roman" panose="02020603050405020304" pitchFamily="18" charset="0"/>
                      </a:endParaRPr>
                    </a:p>
                    <a:p>
                      <a:pPr algn="ctr">
                        <a:spcAft>
                          <a:spcPts val="0"/>
                        </a:spcAft>
                      </a:pPr>
                      <a:r>
                        <a:rPr lang="es-ES" sz="1600" b="1" smtClean="0">
                          <a:solidFill>
                            <a:schemeClr val="bg1"/>
                          </a:solidFill>
                          <a:effectLst/>
                          <a:latin typeface="Arial Narrow" panose="020B0606020202030204" pitchFamily="34" charset="0"/>
                          <a:ea typeface="Times New Roman" panose="02020603050405020304" pitchFamily="18" charset="0"/>
                        </a:rPr>
                        <a:t>(2019)</a:t>
                      </a:r>
                      <a:endParaRPr lang="es-ES" sz="16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1600" b="1" dirty="0">
                          <a:solidFill>
                            <a:schemeClr val="bg1"/>
                          </a:solidFill>
                          <a:effectLst/>
                          <a:latin typeface="Arial Narrow" panose="020B0606020202030204" pitchFamily="34" charset="0"/>
                          <a:ea typeface="Times New Roman" panose="02020603050405020304" pitchFamily="18" charset="0"/>
                        </a:rPr>
                        <a:t>ISH</a:t>
                      </a:r>
                      <a:endParaRPr lang="es-ES" sz="1600" dirty="0">
                        <a:solidFill>
                          <a:schemeClr val="bg1"/>
                        </a:solidFill>
                        <a:effectLst/>
                        <a:latin typeface="Times New Roman" panose="02020603050405020304" pitchFamily="18" charset="0"/>
                        <a:ea typeface="Times New Roman" panose="02020603050405020304" pitchFamily="18" charset="0"/>
                      </a:endParaRPr>
                    </a:p>
                    <a:p>
                      <a:pPr algn="ctr">
                        <a:spcAft>
                          <a:spcPts val="0"/>
                        </a:spcAft>
                      </a:pPr>
                      <a:r>
                        <a:rPr lang="es-ES" sz="1600" b="1" dirty="0">
                          <a:solidFill>
                            <a:schemeClr val="bg1"/>
                          </a:solidFill>
                          <a:effectLst/>
                          <a:latin typeface="Arial Narrow" panose="020B0606020202030204" pitchFamily="34" charset="0"/>
                          <a:ea typeface="Times New Roman" panose="02020603050405020304" pitchFamily="18" charset="0"/>
                        </a:rPr>
                        <a:t>(2020)</a:t>
                      </a:r>
                      <a:endParaRPr lang="es-ES" sz="16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1600" b="1" dirty="0">
                          <a:solidFill>
                            <a:schemeClr val="bg1"/>
                          </a:solidFill>
                          <a:effectLst/>
                          <a:latin typeface="Arial Narrow" panose="020B0606020202030204" pitchFamily="34" charset="0"/>
                          <a:ea typeface="Times New Roman" panose="02020603050405020304" pitchFamily="18" charset="0"/>
                        </a:rPr>
                        <a:t>SEMERGEN (2019)</a:t>
                      </a:r>
                      <a:endParaRPr lang="es-ES" sz="16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1600" b="1" dirty="0">
                          <a:solidFill>
                            <a:schemeClr val="bg1"/>
                          </a:solidFill>
                          <a:effectLst/>
                          <a:latin typeface="Arial Narrow" panose="020B0606020202030204" pitchFamily="34" charset="0"/>
                          <a:ea typeface="Times New Roman" panose="02020603050405020304" pitchFamily="18" charset="0"/>
                        </a:rPr>
                        <a:t>SEMFYC</a:t>
                      </a:r>
                      <a:endParaRPr lang="es-ES" sz="1600" dirty="0">
                        <a:solidFill>
                          <a:schemeClr val="bg1"/>
                        </a:solidFill>
                        <a:effectLst/>
                        <a:latin typeface="Times New Roman" panose="02020603050405020304" pitchFamily="18" charset="0"/>
                        <a:ea typeface="Times New Roman" panose="02020603050405020304" pitchFamily="18" charset="0"/>
                      </a:endParaRPr>
                    </a:p>
                    <a:p>
                      <a:pPr algn="ctr">
                        <a:spcAft>
                          <a:spcPts val="0"/>
                        </a:spcAft>
                      </a:pPr>
                      <a:r>
                        <a:rPr lang="es-ES" sz="1600" b="1" dirty="0">
                          <a:solidFill>
                            <a:schemeClr val="bg1"/>
                          </a:solidFill>
                          <a:effectLst/>
                          <a:latin typeface="Arial Narrow" panose="020B0606020202030204" pitchFamily="34" charset="0"/>
                          <a:ea typeface="Times New Roman" panose="02020603050405020304" pitchFamily="18" charset="0"/>
                        </a:rPr>
                        <a:t>(2019)</a:t>
                      </a:r>
                      <a:endParaRPr lang="es-ES" sz="16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176767071"/>
                  </a:ext>
                </a:extLst>
              </a:tr>
              <a:tr h="46379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600" b="1" i="1" kern="1200" smtClean="0">
                          <a:solidFill>
                            <a:schemeClr val="dk1"/>
                          </a:solidFill>
                          <a:effectLst/>
                          <a:latin typeface="Arial Narrow" panose="020B0606020202030204" pitchFamily="34" charset="0"/>
                          <a:ea typeface="Times New Roman" panose="02020603050405020304" pitchFamily="18" charset="0"/>
                          <a:cs typeface="+mn-cs"/>
                        </a:rPr>
                        <a:t>ASCVD</a:t>
                      </a:r>
                    </a:p>
                  </a:txBody>
                  <a:tcPr marL="68580" marR="68580" marT="0" marB="0" anchor="ctr"/>
                </a:tc>
                <a:tc>
                  <a:txBody>
                    <a:bodyPr/>
                    <a:lstStyle/>
                    <a:p>
                      <a:pPr algn="ctr">
                        <a:spcAft>
                          <a:spcPts val="0"/>
                        </a:spcAft>
                      </a:pPr>
                      <a:r>
                        <a:rPr lang="es-ES_tradnl" sz="1600" b="1" i="1" dirty="0" smtClean="0">
                          <a:effectLst/>
                          <a:latin typeface="Arial Narrow" panose="020B0606020202030204" pitchFamily="34" charset="0"/>
                          <a:ea typeface="Times New Roman" panose="02020603050405020304" pitchFamily="18" charset="0"/>
                        </a:rPr>
                        <a:t>SCORE</a:t>
                      </a:r>
                      <a:endParaRPr lang="es-ES" sz="1600" b="1" i="1" dirty="0">
                        <a:effectLst/>
                        <a:latin typeface="Arial Narrow" panose="020B0606020202030204" pitchFamily="34" charset="0"/>
                        <a:ea typeface="Times New Roman" panose="02020603050405020304" pitchFamily="18" charset="0"/>
                      </a:endParaRPr>
                    </a:p>
                  </a:txBody>
                  <a:tcPr marL="68580" marR="685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600" b="1" i="1" smtClean="0">
                          <a:effectLst/>
                          <a:latin typeface="Arial Narrow" panose="020B0606020202030204" pitchFamily="34" charset="0"/>
                          <a:ea typeface="Times New Roman" panose="02020603050405020304" pitchFamily="18" charset="0"/>
                        </a:rPr>
                        <a:t>QRISK</a:t>
                      </a:r>
                    </a:p>
                  </a:txBody>
                  <a:tcPr marL="68580" marR="685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_tradnl" sz="1600" b="1" i="1" kern="1200" dirty="0" smtClean="0">
                          <a:solidFill>
                            <a:schemeClr val="dk1"/>
                          </a:solidFill>
                          <a:effectLst/>
                          <a:latin typeface="Arial Narrow" panose="020B0606020202030204" pitchFamily="34" charset="0"/>
                          <a:ea typeface="Times New Roman" panose="02020603050405020304" pitchFamily="18" charset="0"/>
                          <a:cs typeface="+mn-cs"/>
                        </a:rPr>
                        <a:t>SCORE</a:t>
                      </a:r>
                      <a:endParaRPr lang="es-ES" sz="1600" b="0" i="1"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_tradnl" sz="1600" b="1" i="1" dirty="0" smtClean="0">
                          <a:effectLst/>
                          <a:latin typeface="Arial Narrow" panose="020B0606020202030204" pitchFamily="34" charset="0"/>
                          <a:ea typeface="Times New Roman" panose="02020603050405020304" pitchFamily="18" charset="0"/>
                        </a:rPr>
                        <a:t>SCORE</a:t>
                      </a:r>
                      <a:endParaRPr lang="es-ES" sz="1600" b="0" i="1"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_tradnl" sz="1600" b="0" dirty="0" smtClean="0">
                          <a:effectLst/>
                          <a:latin typeface="Times New Roman" panose="02020603050405020304" pitchFamily="18" charset="0"/>
                          <a:ea typeface="Times New Roman" panose="02020603050405020304" pitchFamily="18" charset="0"/>
                        </a:rPr>
                        <a:t>--</a:t>
                      </a:r>
                      <a:endParaRPr lang="es-ES" sz="1600" b="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859406756"/>
                  </a:ext>
                </a:extLst>
              </a:tr>
            </a:tbl>
          </a:graphicData>
        </a:graphic>
      </p:graphicFrame>
      <p:sp>
        <p:nvSpPr>
          <p:cNvPr id="4" name="CuadroTexto 3"/>
          <p:cNvSpPr txBox="1"/>
          <p:nvPr/>
        </p:nvSpPr>
        <p:spPr>
          <a:xfrm>
            <a:off x="1259632" y="2132856"/>
            <a:ext cx="6391493" cy="369332"/>
          </a:xfrm>
          <a:prstGeom prst="rect">
            <a:avLst/>
          </a:prstGeom>
          <a:noFill/>
        </p:spPr>
        <p:txBody>
          <a:bodyPr wrap="none" rtlCol="0">
            <a:spAutoFit/>
          </a:bodyPr>
          <a:lstStyle/>
          <a:p>
            <a:r>
              <a:rPr lang="es-ES_tradnl" b="1" dirty="0" smtClean="0">
                <a:solidFill>
                  <a:srgbClr val="EF3340"/>
                </a:solidFill>
              </a:rPr>
              <a:t>Herramientas o ecuaciones para el cálculo del riesgo CV</a:t>
            </a:r>
            <a:endParaRPr lang="es-ES" b="1" dirty="0">
              <a:solidFill>
                <a:srgbClr val="EF3340"/>
              </a:solidFill>
            </a:endParaRPr>
          </a:p>
        </p:txBody>
      </p:sp>
      <p:sp>
        <p:nvSpPr>
          <p:cNvPr id="2" name="CuadroTexto 1"/>
          <p:cNvSpPr txBox="1"/>
          <p:nvPr/>
        </p:nvSpPr>
        <p:spPr>
          <a:xfrm>
            <a:off x="1288304" y="4295130"/>
            <a:ext cx="3310968" cy="738664"/>
          </a:xfrm>
          <a:prstGeom prst="rect">
            <a:avLst/>
          </a:prstGeom>
          <a:noFill/>
          <a:ln>
            <a:solidFill>
              <a:schemeClr val="tx1"/>
            </a:solidFill>
          </a:ln>
        </p:spPr>
        <p:txBody>
          <a:bodyPr wrap="square" rtlCol="0">
            <a:spAutoFit/>
          </a:bodyPr>
          <a:lstStyle/>
          <a:p>
            <a:r>
              <a:rPr lang="es-ES_tradnl" sz="1400" b="1" i="1" smtClean="0">
                <a:latin typeface="Arial Narrow" panose="020B0606020202030204" pitchFamily="34" charset="0"/>
              </a:rPr>
              <a:t>ASCVD</a:t>
            </a:r>
            <a:r>
              <a:rPr lang="es-ES_tradnl" sz="1400" i="1" dirty="0" smtClean="0">
                <a:latin typeface="Arial Narrow" panose="020B0606020202030204" pitchFamily="34" charset="0"/>
              </a:rPr>
              <a:t>: </a:t>
            </a:r>
            <a:r>
              <a:rPr lang="es-ES" sz="1400" i="1" dirty="0" err="1" smtClean="0">
                <a:latin typeface="Arial Narrow" panose="020B0606020202030204" pitchFamily="34" charset="0"/>
              </a:rPr>
              <a:t>Atherosclerotic</a:t>
            </a:r>
            <a:r>
              <a:rPr lang="es-ES" sz="1400" i="1" dirty="0" smtClean="0">
                <a:latin typeface="Arial Narrow" panose="020B0606020202030204" pitchFamily="34" charset="0"/>
              </a:rPr>
              <a:t> </a:t>
            </a:r>
            <a:r>
              <a:rPr lang="es-ES" sz="1400" i="1">
                <a:latin typeface="Arial Narrow" panose="020B0606020202030204" pitchFamily="34" charset="0"/>
              </a:rPr>
              <a:t>Cardiovascular </a:t>
            </a:r>
            <a:r>
              <a:rPr lang="es-ES" sz="1400" i="1" smtClean="0">
                <a:latin typeface="Arial Narrow" panose="020B0606020202030204" pitchFamily="34" charset="0"/>
              </a:rPr>
              <a:t>Disease</a:t>
            </a:r>
          </a:p>
          <a:p>
            <a:r>
              <a:rPr lang="es-ES_tradnl" sz="1400" b="1" i="1">
                <a:latin typeface="Arial Narrow" panose="020B0606020202030204" pitchFamily="34" charset="0"/>
              </a:rPr>
              <a:t>SCORE</a:t>
            </a:r>
            <a:r>
              <a:rPr lang="es-ES_tradnl" sz="1400" i="1">
                <a:latin typeface="Arial Narrow" panose="020B0606020202030204" pitchFamily="34" charset="0"/>
              </a:rPr>
              <a:t>: Systematic COronary Risk </a:t>
            </a:r>
            <a:r>
              <a:rPr lang="es-ES_tradnl" sz="1400" i="1" smtClean="0">
                <a:latin typeface="Arial Narrow" panose="020B0606020202030204" pitchFamily="34" charset="0"/>
              </a:rPr>
              <a:t>Evaluation</a:t>
            </a:r>
          </a:p>
          <a:p>
            <a:r>
              <a:rPr lang="es-ES_tradnl" sz="1400" b="1" i="1" smtClean="0">
                <a:latin typeface="Arial Narrow" panose="020B0606020202030204" pitchFamily="34" charset="0"/>
              </a:rPr>
              <a:t>QRISK: </a:t>
            </a:r>
            <a:r>
              <a:rPr lang="es-ES_tradnl" sz="1400" i="1" smtClean="0">
                <a:latin typeface="Arial Narrow" panose="020B0606020202030204" pitchFamily="34" charset="0"/>
              </a:rPr>
              <a:t>Cardiovascular Risk Assessment</a:t>
            </a:r>
            <a:endParaRPr lang="es-ES_tradnl" sz="1400" i="1">
              <a:latin typeface="Arial Narrow" panose="020B0606020202030204"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ítulo 1"/>
          <p:cNvSpPr>
            <a:spLocks noGrp="1"/>
          </p:cNvSpPr>
          <p:nvPr>
            <p:ph type="title"/>
          </p:nvPr>
        </p:nvSpPr>
        <p:spPr bwMode="auto">
          <a:xfrm>
            <a:off x="948331" y="188640"/>
            <a:ext cx="7886700" cy="86409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s-ES_tradnl" altLang="es-ES" sz="4000" b="1" dirty="0" smtClean="0">
                <a:solidFill>
                  <a:srgbClr val="EF3340"/>
                </a:solidFill>
              </a:rPr>
              <a:t>HTA: tratamiento</a:t>
            </a:r>
            <a:endParaRPr lang="es-ES" altLang="es-ES" sz="4000" dirty="0" smtClean="0"/>
          </a:p>
        </p:txBody>
      </p:sp>
      <p:sp>
        <p:nvSpPr>
          <p:cNvPr id="10" name="Rectángulo redondeado 9"/>
          <p:cNvSpPr/>
          <p:nvPr/>
        </p:nvSpPr>
        <p:spPr>
          <a:xfrm>
            <a:off x="1259632" y="1196752"/>
            <a:ext cx="7488831" cy="5328592"/>
          </a:xfrm>
          <a:prstGeom prst="roundRect">
            <a:avLst>
              <a:gd name="adj" fmla="val 0"/>
            </a:avLst>
          </a:prstGeom>
          <a:solidFill>
            <a:srgbClr val="F3F3FB"/>
          </a:solidFill>
          <a:ln w="28575">
            <a:solidFill>
              <a:srgbClr val="F3F3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Clr>
                <a:schemeClr val="accent2"/>
              </a:buClr>
              <a:buFont typeface="Arial" panose="020B0604020202020204" pitchFamily="34" charset="0"/>
              <a:buChar char="•"/>
            </a:pPr>
            <a:r>
              <a:rPr lang="es-ES_tradnl" sz="1600" b="1" dirty="0">
                <a:solidFill>
                  <a:schemeClr val="accent2"/>
                </a:solidFill>
              </a:rPr>
              <a:t>Diferencias entre las guías </a:t>
            </a:r>
            <a:r>
              <a:rPr lang="es-ES_tradnl" sz="1600" dirty="0">
                <a:solidFill>
                  <a:schemeClr val="tx1"/>
                </a:solidFill>
              </a:rPr>
              <a:t>en algunos aspectos relevantes → complica  recomendaciones </a:t>
            </a:r>
            <a:r>
              <a:rPr lang="es-ES_tradnl" sz="1600" dirty="0" smtClean="0">
                <a:solidFill>
                  <a:schemeClr val="tx1"/>
                </a:solidFill>
              </a:rPr>
              <a:t>unificadas</a:t>
            </a:r>
          </a:p>
          <a:p>
            <a:pPr marL="285750" indent="-285750">
              <a:buClr>
                <a:schemeClr val="accent2"/>
              </a:buClr>
              <a:buFont typeface="Arial" panose="020B0604020202020204" pitchFamily="34" charset="0"/>
              <a:buChar char="•"/>
            </a:pPr>
            <a:endParaRPr lang="es-ES_tradnl" sz="1600" dirty="0" smtClean="0">
              <a:solidFill>
                <a:schemeClr val="tx1"/>
              </a:solidFill>
            </a:endParaRPr>
          </a:p>
          <a:p>
            <a:pPr marL="285750" indent="-285750">
              <a:buClr>
                <a:schemeClr val="accent2"/>
              </a:buClr>
              <a:buFont typeface="Arial" panose="020B0604020202020204" pitchFamily="34" charset="0"/>
              <a:buChar char="•"/>
            </a:pPr>
            <a:r>
              <a:rPr lang="es-ES_tradnl" sz="1600" b="1" dirty="0">
                <a:solidFill>
                  <a:schemeClr val="accent2"/>
                </a:solidFill>
              </a:rPr>
              <a:t>Debe incluir</a:t>
            </a:r>
            <a:r>
              <a:rPr lang="es-ES_tradnl" sz="1600" dirty="0">
                <a:solidFill>
                  <a:schemeClr val="accent2"/>
                </a:solidFill>
              </a:rPr>
              <a:t> </a:t>
            </a:r>
            <a:r>
              <a:rPr lang="es-ES" sz="1600" dirty="0">
                <a:solidFill>
                  <a:schemeClr val="tx1"/>
                </a:solidFill>
              </a:rPr>
              <a:t>medidas no farmacológicas, fármacos antihipertensivos y fármacos para comorbilidades asociadas </a:t>
            </a:r>
            <a:endParaRPr lang="es-ES" sz="1600" dirty="0" smtClean="0">
              <a:solidFill>
                <a:schemeClr val="tx1"/>
              </a:solidFill>
            </a:endParaRPr>
          </a:p>
          <a:p>
            <a:pPr marL="285750" indent="-285750">
              <a:buClr>
                <a:schemeClr val="accent2"/>
              </a:buClr>
              <a:buFont typeface="Arial" panose="020B0604020202020204" pitchFamily="34" charset="0"/>
              <a:buChar char="•"/>
            </a:pPr>
            <a:endParaRPr lang="es-ES" sz="1600" dirty="0" smtClean="0">
              <a:solidFill>
                <a:schemeClr val="tx1"/>
              </a:solidFill>
            </a:endParaRPr>
          </a:p>
          <a:p>
            <a:pPr marL="285750" indent="-285750">
              <a:buClr>
                <a:schemeClr val="accent2"/>
              </a:buClr>
              <a:buFont typeface="Arial" panose="020B0604020202020204" pitchFamily="34" charset="0"/>
              <a:buChar char="•"/>
            </a:pPr>
            <a:r>
              <a:rPr lang="es-ES_tradnl" sz="1600" b="1" dirty="0">
                <a:solidFill>
                  <a:schemeClr val="accent2"/>
                </a:solidFill>
              </a:rPr>
              <a:t>Objetivo</a:t>
            </a:r>
            <a:r>
              <a:rPr lang="es-ES_tradnl" sz="1600" b="1" dirty="0">
                <a:solidFill>
                  <a:schemeClr val="tx1"/>
                </a:solidFill>
              </a:rPr>
              <a:t> </a:t>
            </a:r>
            <a:r>
              <a:rPr lang="es-ES" sz="1600" dirty="0">
                <a:solidFill>
                  <a:schemeClr val="tx1"/>
                </a:solidFill>
              </a:rPr>
              <a:t>PA&lt;140/&lt;90 </a:t>
            </a:r>
            <a:r>
              <a:rPr lang="es-ES" sz="1600" dirty="0" err="1">
                <a:solidFill>
                  <a:schemeClr val="tx1"/>
                </a:solidFill>
              </a:rPr>
              <a:t>mmHg</a:t>
            </a:r>
            <a:r>
              <a:rPr lang="es-ES" sz="1600" dirty="0">
                <a:solidFill>
                  <a:schemeClr val="tx1"/>
                </a:solidFill>
              </a:rPr>
              <a:t> en todos los pacientes; PA&lt;130/80 </a:t>
            </a:r>
            <a:r>
              <a:rPr lang="es-ES" sz="1600" dirty="0" err="1">
                <a:solidFill>
                  <a:schemeClr val="tx1"/>
                </a:solidFill>
              </a:rPr>
              <a:t>mmHg</a:t>
            </a:r>
            <a:r>
              <a:rPr lang="es-ES" sz="1600" dirty="0">
                <a:solidFill>
                  <a:schemeClr val="tx1"/>
                </a:solidFill>
              </a:rPr>
              <a:t> en la mayoría (sobre todo si riesgo CV alto), si se tolera. Puede </a:t>
            </a:r>
            <a:r>
              <a:rPr lang="es-ES" sz="1600" dirty="0" smtClean="0">
                <a:solidFill>
                  <a:schemeClr val="tx1"/>
                </a:solidFill>
              </a:rPr>
              <a:t>modificarse </a:t>
            </a:r>
            <a:r>
              <a:rPr lang="es-ES" sz="1600" dirty="0">
                <a:solidFill>
                  <a:schemeClr val="tx1"/>
                </a:solidFill>
              </a:rPr>
              <a:t>en función de la situación clínica del </a:t>
            </a:r>
            <a:r>
              <a:rPr lang="es-ES" sz="1600" dirty="0" smtClean="0">
                <a:solidFill>
                  <a:schemeClr val="tx1"/>
                </a:solidFill>
              </a:rPr>
              <a:t>paciente</a:t>
            </a:r>
          </a:p>
          <a:p>
            <a:pPr>
              <a:buClr>
                <a:schemeClr val="accent2"/>
              </a:buClr>
            </a:pPr>
            <a:endParaRPr lang="es-ES" sz="1600" dirty="0" smtClean="0">
              <a:solidFill>
                <a:schemeClr val="tx1"/>
              </a:solidFill>
            </a:endParaRPr>
          </a:p>
          <a:p>
            <a:pPr marL="285750" lvl="0" indent="-285750">
              <a:buClr>
                <a:schemeClr val="accent2"/>
              </a:buClr>
              <a:buFont typeface="Arial" panose="020B0604020202020204" pitchFamily="34" charset="0"/>
              <a:buChar char="•"/>
            </a:pPr>
            <a:r>
              <a:rPr lang="es-ES_tradnl" sz="1600" b="1" dirty="0">
                <a:solidFill>
                  <a:schemeClr val="accent2"/>
                </a:solidFill>
                <a:cs typeface="Arial" panose="020B0604020202020204" pitchFamily="34" charset="0"/>
              </a:rPr>
              <a:t>Derivar a especialistas</a:t>
            </a:r>
            <a:r>
              <a:rPr lang="es-ES_tradnl" sz="1600" dirty="0">
                <a:solidFill>
                  <a:schemeClr val="accent2"/>
                </a:solidFill>
                <a:cs typeface="Arial" panose="020B0604020202020204" pitchFamily="34" charset="0"/>
              </a:rPr>
              <a:t>: </a:t>
            </a:r>
          </a:p>
          <a:p>
            <a:pPr lvl="0">
              <a:buClr>
                <a:srgbClr val="EF3340"/>
              </a:buClr>
            </a:pPr>
            <a:r>
              <a:rPr lang="es-ES_tradnl" dirty="0">
                <a:solidFill>
                  <a:srgbClr val="000000"/>
                </a:solidFill>
                <a:cs typeface="Arial" panose="020B0604020202020204" pitchFamily="34" charset="0"/>
              </a:rPr>
              <a:t>	</a:t>
            </a:r>
            <a:r>
              <a:rPr lang="es-ES_tradnl" sz="1500" dirty="0">
                <a:solidFill>
                  <a:srgbClr val="000000"/>
                </a:solidFill>
                <a:cs typeface="Arial" panose="020B0604020202020204" pitchFamily="34" charset="0"/>
              </a:rPr>
              <a:t>- </a:t>
            </a:r>
            <a:r>
              <a:rPr lang="es-ES" sz="1500" dirty="0">
                <a:solidFill>
                  <a:srgbClr val="000000"/>
                </a:solidFill>
                <a:cs typeface="Arial" panose="020B0604020202020204" pitchFamily="34" charset="0"/>
              </a:rPr>
              <a:t>HTA secundaria</a:t>
            </a:r>
          </a:p>
          <a:p>
            <a:pPr lvl="0">
              <a:buClr>
                <a:srgbClr val="EF3340"/>
              </a:buClr>
            </a:pPr>
            <a:r>
              <a:rPr lang="es-ES" sz="1500" dirty="0">
                <a:solidFill>
                  <a:srgbClr val="000000"/>
                </a:solidFill>
                <a:cs typeface="Arial" panose="020B0604020202020204" pitchFamily="34" charset="0"/>
              </a:rPr>
              <a:t>	- &lt;40 años y PA≥160/≥100 </a:t>
            </a:r>
            <a:r>
              <a:rPr lang="es-ES" sz="1500" dirty="0" err="1">
                <a:solidFill>
                  <a:srgbClr val="000000"/>
                </a:solidFill>
                <a:cs typeface="Arial" panose="020B0604020202020204" pitchFamily="34" charset="0"/>
              </a:rPr>
              <a:t>mmHg</a:t>
            </a:r>
            <a:r>
              <a:rPr lang="es-ES" sz="1500" dirty="0">
                <a:solidFill>
                  <a:srgbClr val="000000"/>
                </a:solidFill>
                <a:cs typeface="Arial" panose="020B0604020202020204" pitchFamily="34" charset="0"/>
              </a:rPr>
              <a:t> </a:t>
            </a:r>
          </a:p>
          <a:p>
            <a:pPr lvl="0">
              <a:buClr>
                <a:srgbClr val="EF3340"/>
              </a:buClr>
            </a:pPr>
            <a:r>
              <a:rPr lang="es-ES" sz="1500" dirty="0">
                <a:solidFill>
                  <a:srgbClr val="000000"/>
                </a:solidFill>
                <a:cs typeface="Arial" panose="020B0604020202020204" pitchFamily="34" charset="0"/>
              </a:rPr>
              <a:t>	- PA≥180/≥120 </a:t>
            </a:r>
            <a:r>
              <a:rPr lang="es-ES" sz="1500" dirty="0" err="1">
                <a:solidFill>
                  <a:srgbClr val="000000"/>
                </a:solidFill>
                <a:cs typeface="Arial" panose="020B0604020202020204" pitchFamily="34" charset="0"/>
              </a:rPr>
              <a:t>mmHg</a:t>
            </a:r>
            <a:r>
              <a:rPr lang="es-ES" sz="1500" dirty="0">
                <a:solidFill>
                  <a:srgbClr val="000000"/>
                </a:solidFill>
                <a:cs typeface="Arial" panose="020B0604020202020204" pitchFamily="34" charset="0"/>
              </a:rPr>
              <a:t> y riesgo de HTA acelerada o síntomas 	potencialmente mortales o sospecha de </a:t>
            </a:r>
            <a:r>
              <a:rPr lang="es-ES" sz="1500" dirty="0" err="1">
                <a:solidFill>
                  <a:srgbClr val="000000"/>
                </a:solidFill>
                <a:cs typeface="Arial" panose="020B0604020202020204" pitchFamily="34" charset="0"/>
              </a:rPr>
              <a:t>feocromocitoma</a:t>
            </a:r>
            <a:r>
              <a:rPr lang="es-ES" sz="1500" dirty="0">
                <a:solidFill>
                  <a:srgbClr val="000000"/>
                </a:solidFill>
                <a:cs typeface="Arial" panose="020B0604020202020204" pitchFamily="34" charset="0"/>
              </a:rPr>
              <a:t> </a:t>
            </a:r>
          </a:p>
          <a:p>
            <a:pPr lvl="0">
              <a:buClr>
                <a:srgbClr val="EF3340"/>
              </a:buClr>
            </a:pPr>
            <a:r>
              <a:rPr lang="es-ES" sz="1500" dirty="0">
                <a:solidFill>
                  <a:srgbClr val="000000"/>
                </a:solidFill>
                <a:cs typeface="Arial" panose="020B0604020202020204" pitchFamily="34" charset="0"/>
              </a:rPr>
              <a:t>	- HTA resistente</a:t>
            </a:r>
          </a:p>
          <a:p>
            <a:pPr lvl="0">
              <a:buClr>
                <a:srgbClr val="EF3340"/>
              </a:buClr>
            </a:pPr>
            <a:r>
              <a:rPr lang="es-ES" sz="1500" dirty="0">
                <a:solidFill>
                  <a:srgbClr val="000000"/>
                </a:solidFill>
                <a:cs typeface="Arial" panose="020B0604020202020204" pitchFamily="34" charset="0"/>
              </a:rPr>
              <a:t>	- Daño orgánico importante</a:t>
            </a:r>
          </a:p>
          <a:p>
            <a:pPr lvl="0">
              <a:buClr>
                <a:srgbClr val="EF3340"/>
              </a:buClr>
            </a:pPr>
            <a:r>
              <a:rPr lang="es-ES" sz="1500" dirty="0">
                <a:solidFill>
                  <a:srgbClr val="000000"/>
                </a:solidFill>
                <a:cs typeface="Arial" panose="020B0604020202020204" pitchFamily="34" charset="0"/>
              </a:rPr>
              <a:t>	- HTA súbita en </a:t>
            </a:r>
            <a:r>
              <a:rPr lang="es-ES" sz="1500" dirty="0" err="1">
                <a:solidFill>
                  <a:srgbClr val="000000"/>
                </a:solidFill>
                <a:cs typeface="Arial" panose="020B0604020202020204" pitchFamily="34" charset="0"/>
              </a:rPr>
              <a:t>normotensos</a:t>
            </a:r>
            <a:r>
              <a:rPr lang="es-ES" sz="1500" dirty="0">
                <a:solidFill>
                  <a:srgbClr val="000000"/>
                </a:solidFill>
                <a:cs typeface="Arial" panose="020B0604020202020204" pitchFamily="34" charset="0"/>
              </a:rPr>
              <a:t> </a:t>
            </a:r>
          </a:p>
          <a:p>
            <a:pPr lvl="0">
              <a:buClr>
                <a:srgbClr val="EF3340"/>
              </a:buClr>
            </a:pPr>
            <a:r>
              <a:rPr lang="es-ES" sz="1500" dirty="0">
                <a:solidFill>
                  <a:srgbClr val="000000"/>
                </a:solidFill>
                <a:cs typeface="Arial" panose="020B0604020202020204" pitchFamily="34" charset="0"/>
              </a:rPr>
              <a:t>	- Emergencias hipertensivas </a:t>
            </a:r>
          </a:p>
          <a:p>
            <a:pPr lvl="0">
              <a:buClr>
                <a:srgbClr val="EF3340"/>
              </a:buClr>
            </a:pPr>
            <a:r>
              <a:rPr lang="es-ES" sz="1500" dirty="0">
                <a:solidFill>
                  <a:srgbClr val="000000"/>
                </a:solidFill>
                <a:cs typeface="Arial" panose="020B0604020202020204" pitchFamily="34" charset="0"/>
              </a:rPr>
              <a:t>	- Otras circunstancias que requieran evaluación especializada </a:t>
            </a:r>
            <a:endParaRPr lang="es-ES" sz="1500" dirty="0">
              <a:solidFill>
                <a:schemeClr val="tx1"/>
              </a:solidFill>
            </a:endParaRPr>
          </a:p>
        </p:txBody>
      </p:sp>
    </p:spTree>
    <p:extLst>
      <p:ext uri="{BB962C8B-B14F-4D97-AF65-F5344CB8AC3E}">
        <p14:creationId xmlns:p14="http://schemas.microsoft.com/office/powerpoint/2010/main" val="9838831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bwMode="auto">
          <a:xfrm>
            <a:off x="1331640" y="116632"/>
            <a:ext cx="7200800" cy="136284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es-ES_tradnl" altLang="es-ES" sz="4000" b="1" dirty="0" smtClean="0">
                <a:solidFill>
                  <a:srgbClr val="EF3340"/>
                </a:solidFill>
              </a:rPr>
              <a:t>HTA: criterios para iniciar el tratamiento</a:t>
            </a:r>
            <a:endParaRPr lang="es-ES" altLang="es-ES" sz="4000" dirty="0" smtClean="0"/>
          </a:p>
        </p:txBody>
      </p:sp>
      <p:graphicFrame>
        <p:nvGraphicFramePr>
          <p:cNvPr id="5" name="Tabla 4"/>
          <p:cNvGraphicFramePr>
            <a:graphicFrameLocks noGrp="1"/>
          </p:cNvGraphicFramePr>
          <p:nvPr>
            <p:extLst>
              <p:ext uri="{D42A27DB-BD31-4B8C-83A1-F6EECF244321}">
                <p14:modId xmlns:p14="http://schemas.microsoft.com/office/powerpoint/2010/main" val="3908451055"/>
              </p:ext>
            </p:extLst>
          </p:nvPr>
        </p:nvGraphicFramePr>
        <p:xfrm>
          <a:off x="1198458" y="1835319"/>
          <a:ext cx="7344816" cy="3254064"/>
        </p:xfrm>
        <a:graphic>
          <a:graphicData uri="http://schemas.openxmlformats.org/drawingml/2006/table">
            <a:tbl>
              <a:tblPr firstRow="1" bandRow="1">
                <a:tableStyleId>{21E4AEA4-8DFA-4A89-87EB-49C32662AFE0}</a:tableStyleId>
              </a:tblPr>
              <a:tblGrid>
                <a:gridCol w="1224136">
                  <a:extLst>
                    <a:ext uri="{9D8B030D-6E8A-4147-A177-3AD203B41FA5}">
                      <a16:colId xmlns:a16="http://schemas.microsoft.com/office/drawing/2014/main" val="3093625116"/>
                    </a:ext>
                  </a:extLst>
                </a:gridCol>
                <a:gridCol w="1224136">
                  <a:extLst>
                    <a:ext uri="{9D8B030D-6E8A-4147-A177-3AD203B41FA5}">
                      <a16:colId xmlns:a16="http://schemas.microsoft.com/office/drawing/2014/main" val="3370197963"/>
                    </a:ext>
                  </a:extLst>
                </a:gridCol>
                <a:gridCol w="1224136">
                  <a:extLst>
                    <a:ext uri="{9D8B030D-6E8A-4147-A177-3AD203B41FA5}">
                      <a16:colId xmlns:a16="http://schemas.microsoft.com/office/drawing/2014/main" val="4186197354"/>
                    </a:ext>
                  </a:extLst>
                </a:gridCol>
                <a:gridCol w="1224136">
                  <a:extLst>
                    <a:ext uri="{9D8B030D-6E8A-4147-A177-3AD203B41FA5}">
                      <a16:colId xmlns:a16="http://schemas.microsoft.com/office/drawing/2014/main" val="2004943657"/>
                    </a:ext>
                  </a:extLst>
                </a:gridCol>
                <a:gridCol w="1224136">
                  <a:extLst>
                    <a:ext uri="{9D8B030D-6E8A-4147-A177-3AD203B41FA5}">
                      <a16:colId xmlns:a16="http://schemas.microsoft.com/office/drawing/2014/main" val="2239356389"/>
                    </a:ext>
                  </a:extLst>
                </a:gridCol>
                <a:gridCol w="1224136">
                  <a:extLst>
                    <a:ext uri="{9D8B030D-6E8A-4147-A177-3AD203B41FA5}">
                      <a16:colId xmlns:a16="http://schemas.microsoft.com/office/drawing/2014/main" val="1569477429"/>
                    </a:ext>
                  </a:extLst>
                </a:gridCol>
              </a:tblGrid>
              <a:tr h="451079">
                <a:tc>
                  <a:txBody>
                    <a:bodyPr/>
                    <a:lstStyle/>
                    <a:p>
                      <a:pPr algn="ctr">
                        <a:spcAft>
                          <a:spcPts val="0"/>
                        </a:spcAft>
                      </a:pPr>
                      <a:r>
                        <a:rPr lang="es-ES" sz="1600" b="1" smtClean="0">
                          <a:solidFill>
                            <a:schemeClr val="bg1"/>
                          </a:solidFill>
                          <a:effectLst/>
                          <a:latin typeface="Arial Narrow" panose="020B0606020202030204" pitchFamily="34" charset="0"/>
                          <a:ea typeface="Times New Roman" panose="02020603050405020304" pitchFamily="18" charset="0"/>
                        </a:rPr>
                        <a:t>ACC / AHA</a:t>
                      </a:r>
                      <a:endParaRPr lang="es-ES" sz="1600" smtClean="0">
                        <a:solidFill>
                          <a:schemeClr val="bg1"/>
                        </a:solidFill>
                        <a:effectLst/>
                        <a:latin typeface="Times New Roman" panose="02020603050405020304" pitchFamily="18" charset="0"/>
                        <a:ea typeface="Times New Roman" panose="02020603050405020304" pitchFamily="18" charset="0"/>
                      </a:endParaRPr>
                    </a:p>
                    <a:p>
                      <a:pPr algn="ctr">
                        <a:spcAft>
                          <a:spcPts val="0"/>
                        </a:spcAft>
                      </a:pPr>
                      <a:r>
                        <a:rPr lang="es-ES" sz="1600" b="1" smtClean="0">
                          <a:solidFill>
                            <a:schemeClr val="bg1"/>
                          </a:solidFill>
                          <a:effectLst/>
                          <a:latin typeface="Arial Narrow" panose="020B0606020202030204" pitchFamily="34" charset="0"/>
                          <a:ea typeface="Times New Roman" panose="02020603050405020304" pitchFamily="18" charset="0"/>
                        </a:rPr>
                        <a:t>(2017)</a:t>
                      </a:r>
                      <a:endParaRPr lang="es-ES" sz="1600" smtClean="0">
                        <a:solidFill>
                          <a:schemeClr val="bg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1600" b="1" dirty="0">
                          <a:solidFill>
                            <a:schemeClr val="bg1"/>
                          </a:solidFill>
                          <a:effectLst/>
                          <a:latin typeface="Arial Narrow" panose="020B0606020202030204" pitchFamily="34" charset="0"/>
                          <a:ea typeface="Times New Roman" panose="02020603050405020304" pitchFamily="18" charset="0"/>
                        </a:rPr>
                        <a:t>ESC / ESH</a:t>
                      </a:r>
                      <a:endParaRPr lang="es-ES" sz="1600" dirty="0">
                        <a:solidFill>
                          <a:schemeClr val="bg1"/>
                        </a:solidFill>
                        <a:effectLst/>
                        <a:latin typeface="Times New Roman" panose="02020603050405020304" pitchFamily="18" charset="0"/>
                        <a:ea typeface="Times New Roman" panose="02020603050405020304" pitchFamily="18" charset="0"/>
                      </a:endParaRPr>
                    </a:p>
                    <a:p>
                      <a:pPr algn="ctr">
                        <a:spcAft>
                          <a:spcPts val="0"/>
                        </a:spcAft>
                      </a:pPr>
                      <a:r>
                        <a:rPr lang="es-ES" sz="1600" b="1" dirty="0">
                          <a:solidFill>
                            <a:schemeClr val="bg1"/>
                          </a:solidFill>
                          <a:effectLst/>
                          <a:latin typeface="Arial Narrow" panose="020B0606020202030204" pitchFamily="34" charset="0"/>
                          <a:ea typeface="Times New Roman" panose="02020603050405020304" pitchFamily="18" charset="0"/>
                        </a:rPr>
                        <a:t>(2018)</a:t>
                      </a:r>
                      <a:endParaRPr lang="es-ES" sz="16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1600" b="1" smtClean="0">
                          <a:solidFill>
                            <a:schemeClr val="bg1"/>
                          </a:solidFill>
                          <a:effectLst/>
                          <a:latin typeface="Arial Narrow" panose="020B0606020202030204" pitchFamily="34" charset="0"/>
                          <a:ea typeface="Times New Roman" panose="02020603050405020304" pitchFamily="18" charset="0"/>
                        </a:rPr>
                        <a:t>NICE</a:t>
                      </a:r>
                      <a:endParaRPr lang="es-ES" sz="1600" smtClean="0">
                        <a:solidFill>
                          <a:schemeClr val="bg1"/>
                        </a:solidFill>
                        <a:effectLst/>
                        <a:latin typeface="Times New Roman" panose="02020603050405020304" pitchFamily="18" charset="0"/>
                        <a:ea typeface="Times New Roman" panose="02020603050405020304" pitchFamily="18" charset="0"/>
                      </a:endParaRPr>
                    </a:p>
                    <a:p>
                      <a:pPr algn="ctr">
                        <a:spcAft>
                          <a:spcPts val="0"/>
                        </a:spcAft>
                      </a:pPr>
                      <a:r>
                        <a:rPr lang="es-ES" sz="1600" b="1" smtClean="0">
                          <a:solidFill>
                            <a:schemeClr val="bg1"/>
                          </a:solidFill>
                          <a:effectLst/>
                          <a:latin typeface="Arial Narrow" panose="020B0606020202030204" pitchFamily="34" charset="0"/>
                          <a:ea typeface="Times New Roman" panose="02020603050405020304" pitchFamily="18" charset="0"/>
                        </a:rPr>
                        <a:t>(2019)</a:t>
                      </a:r>
                      <a:endParaRPr lang="es-ES" sz="1600" smtClean="0">
                        <a:solidFill>
                          <a:schemeClr val="bg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1600" b="1" dirty="0">
                          <a:solidFill>
                            <a:schemeClr val="bg1"/>
                          </a:solidFill>
                          <a:effectLst/>
                          <a:latin typeface="Arial Narrow" panose="020B0606020202030204" pitchFamily="34" charset="0"/>
                          <a:ea typeface="Times New Roman" panose="02020603050405020304" pitchFamily="18" charset="0"/>
                        </a:rPr>
                        <a:t>ISH</a:t>
                      </a:r>
                      <a:endParaRPr lang="es-ES" sz="1600" dirty="0">
                        <a:solidFill>
                          <a:schemeClr val="bg1"/>
                        </a:solidFill>
                        <a:effectLst/>
                        <a:latin typeface="Times New Roman" panose="02020603050405020304" pitchFamily="18" charset="0"/>
                        <a:ea typeface="Times New Roman" panose="02020603050405020304" pitchFamily="18" charset="0"/>
                      </a:endParaRPr>
                    </a:p>
                    <a:p>
                      <a:pPr algn="ctr">
                        <a:spcAft>
                          <a:spcPts val="0"/>
                        </a:spcAft>
                      </a:pPr>
                      <a:r>
                        <a:rPr lang="es-ES" sz="1600" b="1" dirty="0">
                          <a:solidFill>
                            <a:schemeClr val="bg1"/>
                          </a:solidFill>
                          <a:effectLst/>
                          <a:latin typeface="Arial Narrow" panose="020B0606020202030204" pitchFamily="34" charset="0"/>
                          <a:ea typeface="Times New Roman" panose="02020603050405020304" pitchFamily="18" charset="0"/>
                        </a:rPr>
                        <a:t>(2020)</a:t>
                      </a:r>
                      <a:endParaRPr lang="es-ES" sz="16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1600" b="1" dirty="0">
                          <a:solidFill>
                            <a:schemeClr val="bg1"/>
                          </a:solidFill>
                          <a:effectLst/>
                          <a:latin typeface="Arial Narrow" panose="020B0606020202030204" pitchFamily="34" charset="0"/>
                          <a:ea typeface="Times New Roman" panose="02020603050405020304" pitchFamily="18" charset="0"/>
                        </a:rPr>
                        <a:t>SEMERGEN (2019)</a:t>
                      </a:r>
                      <a:endParaRPr lang="es-ES" sz="16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1600" b="1" dirty="0">
                          <a:solidFill>
                            <a:schemeClr val="bg1"/>
                          </a:solidFill>
                          <a:effectLst/>
                          <a:latin typeface="Arial Narrow" panose="020B0606020202030204" pitchFamily="34" charset="0"/>
                          <a:ea typeface="Times New Roman" panose="02020603050405020304" pitchFamily="18" charset="0"/>
                        </a:rPr>
                        <a:t>SEMFYC</a:t>
                      </a:r>
                      <a:endParaRPr lang="es-ES" sz="1600" dirty="0">
                        <a:solidFill>
                          <a:schemeClr val="bg1"/>
                        </a:solidFill>
                        <a:effectLst/>
                        <a:latin typeface="Times New Roman" panose="02020603050405020304" pitchFamily="18" charset="0"/>
                        <a:ea typeface="Times New Roman" panose="02020603050405020304" pitchFamily="18" charset="0"/>
                      </a:endParaRPr>
                    </a:p>
                    <a:p>
                      <a:pPr algn="ctr">
                        <a:spcAft>
                          <a:spcPts val="0"/>
                        </a:spcAft>
                      </a:pPr>
                      <a:r>
                        <a:rPr lang="es-ES" sz="1600" b="1" dirty="0">
                          <a:solidFill>
                            <a:schemeClr val="bg1"/>
                          </a:solidFill>
                          <a:effectLst/>
                          <a:latin typeface="Arial Narrow" panose="020B0606020202030204" pitchFamily="34" charset="0"/>
                          <a:ea typeface="Times New Roman" panose="02020603050405020304" pitchFamily="18" charset="0"/>
                        </a:rPr>
                        <a:t>(2019)</a:t>
                      </a:r>
                      <a:endParaRPr lang="es-ES" sz="16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2764637104"/>
                  </a:ext>
                </a:extLst>
              </a:tr>
              <a:tr h="343008">
                <a:tc gridSpan="6">
                  <a:txBody>
                    <a:bodyPr/>
                    <a:lstStyle/>
                    <a:p>
                      <a:pPr algn="ctr"/>
                      <a:r>
                        <a:rPr lang="es-ES_tradnl" sz="1600" b="1" dirty="0" smtClean="0">
                          <a:latin typeface="Arial Narrow" panose="020B0606020202030204" pitchFamily="34" charset="0"/>
                        </a:rPr>
                        <a:t>Medidas no farmacológicas </a:t>
                      </a:r>
                      <a:r>
                        <a:rPr lang="es-ES_tradnl" sz="1600" b="0" dirty="0" smtClean="0">
                          <a:latin typeface="Arial Narrow" panose="020B0606020202030204" pitchFamily="34" charset="0"/>
                        </a:rPr>
                        <a:t>(a)</a:t>
                      </a:r>
                      <a:r>
                        <a:rPr lang="es-ES_tradnl" sz="1600" b="0" baseline="0" dirty="0" smtClean="0">
                          <a:latin typeface="Arial Narrow" panose="020B0606020202030204" pitchFamily="34" charset="0"/>
                        </a:rPr>
                        <a:t> </a:t>
                      </a:r>
                      <a:endParaRPr lang="es-ES" sz="1600" b="0" dirty="0">
                        <a:latin typeface="Arial Narrow" panose="020B0606020202030204" pitchFamily="34" charset="0"/>
                      </a:endParaRPr>
                    </a:p>
                  </a:txBody>
                  <a:tcPr/>
                </a:tc>
                <a:tc hMerge="1">
                  <a:txBody>
                    <a:bodyPr/>
                    <a:lstStyle/>
                    <a:p>
                      <a:endParaRPr lang="es-ES" dirty="0"/>
                    </a:p>
                  </a:txBody>
                  <a:tcPr/>
                </a:tc>
                <a:tc hMerge="1">
                  <a:txBody>
                    <a:bodyPr/>
                    <a:lstStyle/>
                    <a:p>
                      <a:endParaRPr lang="es-ES" dirty="0"/>
                    </a:p>
                  </a:txBody>
                  <a:tcPr/>
                </a:tc>
                <a:tc hMerge="1">
                  <a:txBody>
                    <a:bodyPr/>
                    <a:lstStyle/>
                    <a:p>
                      <a:endParaRPr lang="es-ES" dirty="0"/>
                    </a:p>
                  </a:txBody>
                  <a:tcPr/>
                </a:tc>
                <a:tc hMerge="1">
                  <a:txBody>
                    <a:bodyPr/>
                    <a:lstStyle/>
                    <a:p>
                      <a:endParaRPr lang="es-ES" dirty="0"/>
                    </a:p>
                  </a:txBody>
                  <a:tcPr/>
                </a:tc>
                <a:tc hMerge="1">
                  <a:txBody>
                    <a:bodyPr/>
                    <a:lstStyle/>
                    <a:p>
                      <a:endParaRPr lang="es-ES" dirty="0"/>
                    </a:p>
                  </a:txBody>
                  <a:tcPr/>
                </a:tc>
                <a:extLst>
                  <a:ext uri="{0D108BD9-81ED-4DB2-BD59-A6C34878D82A}">
                    <a16:rowId xmlns:a16="http://schemas.microsoft.com/office/drawing/2014/main" val="621657483"/>
                  </a:ext>
                </a:extLst>
              </a:tr>
              <a:tr h="53565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600" b="0" i="0" u="none" strike="noStrike" kern="1200" cap="none" spc="0" normalizeH="0" baseline="0" noProof="0" smtClean="0">
                          <a:ln>
                            <a:noFill/>
                          </a:ln>
                          <a:solidFill>
                            <a:srgbClr val="000000"/>
                          </a:solidFill>
                          <a:effectLst/>
                          <a:uLnTx/>
                          <a:uFillTx/>
                          <a:latin typeface="Arial Narrow" panose="020B0606020202030204" pitchFamily="34" charset="0"/>
                          <a:ea typeface="+mn-ea"/>
                          <a:cs typeface="+mn-cs"/>
                        </a:rPr>
                        <a:t>PA≥120/&lt;80 mmHg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600" b="0"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Arial"/>
                        </a:rPr>
                        <a:t>PA≥130/85 </a:t>
                      </a:r>
                      <a:r>
                        <a:rPr kumimoji="0" lang="es-ES" sz="1600" b="0" i="0" u="none" strike="noStrike" kern="1200" cap="none" spc="0" normalizeH="0" baseline="0" noProof="0" dirty="0" err="1" smtClean="0">
                          <a:ln>
                            <a:noFill/>
                          </a:ln>
                          <a:solidFill>
                            <a:srgbClr val="000000"/>
                          </a:solidFill>
                          <a:effectLst/>
                          <a:uLnTx/>
                          <a:uFillTx/>
                          <a:latin typeface="Arial Narrow" panose="020B0606020202030204" pitchFamily="34" charset="0"/>
                          <a:ea typeface="+mn-ea"/>
                          <a:cs typeface="Arial"/>
                        </a:rPr>
                        <a:t>mmHg</a:t>
                      </a:r>
                      <a:r>
                        <a:rPr kumimoji="0" lang="es-ES" sz="1600" b="0"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Arial"/>
                        </a:rPr>
                        <a:t> </a:t>
                      </a:r>
                      <a:endParaRPr kumimoji="0" lang="es-ES" sz="16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Aria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600" smtClean="0">
                          <a:latin typeface="Arial Narrow" panose="020B0606020202030204" pitchFamily="34" charset="0"/>
                        </a:rPr>
                        <a:t>PA≥140/90 mmHg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600" b="0"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Arial"/>
                        </a:rPr>
                        <a:t>PA≥130/85 </a:t>
                      </a:r>
                      <a:r>
                        <a:rPr kumimoji="0" lang="es-ES" sz="1600" b="0" i="0" u="none" strike="noStrike" kern="1200" cap="none" spc="0" normalizeH="0" baseline="0" noProof="0" dirty="0" err="1" smtClean="0">
                          <a:ln>
                            <a:noFill/>
                          </a:ln>
                          <a:solidFill>
                            <a:srgbClr val="000000"/>
                          </a:solidFill>
                          <a:effectLst/>
                          <a:uLnTx/>
                          <a:uFillTx/>
                          <a:latin typeface="Arial Narrow" panose="020B0606020202030204" pitchFamily="34" charset="0"/>
                          <a:ea typeface="+mn-ea"/>
                          <a:cs typeface="Arial"/>
                        </a:rPr>
                        <a:t>mmHg</a:t>
                      </a:r>
                      <a:r>
                        <a:rPr kumimoji="0" lang="es-ES" sz="1600" b="0"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Arial"/>
                        </a:rPr>
                        <a:t> </a:t>
                      </a:r>
                      <a:endParaRPr kumimoji="0" lang="es-ES" sz="16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Aria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600" b="0"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Arial"/>
                        </a:rPr>
                        <a:t>PA≥130/80 </a:t>
                      </a:r>
                      <a:r>
                        <a:rPr kumimoji="0" lang="es-ES" sz="1600" b="0" i="0" u="none" strike="noStrike" kern="1200" cap="none" spc="0" normalizeH="0" baseline="0" noProof="0" dirty="0" err="1" smtClean="0">
                          <a:ln>
                            <a:noFill/>
                          </a:ln>
                          <a:solidFill>
                            <a:srgbClr val="000000"/>
                          </a:solidFill>
                          <a:effectLst/>
                          <a:uLnTx/>
                          <a:uFillTx/>
                          <a:latin typeface="Arial Narrow" panose="020B0606020202030204" pitchFamily="34" charset="0"/>
                          <a:ea typeface="+mn-ea"/>
                          <a:cs typeface="Arial"/>
                        </a:rPr>
                        <a:t>mmHg</a:t>
                      </a:r>
                      <a:r>
                        <a:rPr kumimoji="0" lang="es-ES" sz="1600" b="0"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Arial"/>
                        </a:rPr>
                        <a:t> </a:t>
                      </a:r>
                      <a:endParaRPr kumimoji="0" lang="es-ES" sz="16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Aria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600" b="0"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Arial"/>
                        </a:rPr>
                        <a:t>PA≥130/80 </a:t>
                      </a:r>
                      <a:r>
                        <a:rPr kumimoji="0" lang="es-ES" sz="1600" b="0" i="0" u="none" strike="noStrike" kern="1200" cap="none" spc="0" normalizeH="0" baseline="0" noProof="0" dirty="0" err="1" smtClean="0">
                          <a:ln>
                            <a:noFill/>
                          </a:ln>
                          <a:solidFill>
                            <a:srgbClr val="000000"/>
                          </a:solidFill>
                          <a:effectLst/>
                          <a:uLnTx/>
                          <a:uFillTx/>
                          <a:latin typeface="Arial Narrow" panose="020B0606020202030204" pitchFamily="34" charset="0"/>
                          <a:ea typeface="+mn-ea"/>
                          <a:cs typeface="Arial"/>
                        </a:rPr>
                        <a:t>mmHg</a:t>
                      </a:r>
                      <a:r>
                        <a:rPr kumimoji="0" lang="es-ES" sz="1600" b="0"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Arial"/>
                        </a:rPr>
                        <a:t> </a:t>
                      </a:r>
                      <a:endParaRPr kumimoji="0" lang="es-ES" sz="16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Arial"/>
                      </a:endParaRPr>
                    </a:p>
                  </a:txBody>
                  <a:tcPr/>
                </a:tc>
                <a:extLst>
                  <a:ext uri="{0D108BD9-81ED-4DB2-BD59-A6C34878D82A}">
                    <a16:rowId xmlns:a16="http://schemas.microsoft.com/office/drawing/2014/main" val="866231018"/>
                  </a:ext>
                </a:extLst>
              </a:tr>
              <a:tr h="343008">
                <a:tc gridSpan="6">
                  <a:txBody>
                    <a:bodyPr/>
                    <a:lstStyle/>
                    <a:p>
                      <a:pPr algn="ctr"/>
                      <a:r>
                        <a:rPr lang="es-ES_tradnl" sz="1600" b="1" dirty="0" smtClean="0">
                          <a:latin typeface="Arial Narrow" panose="020B0606020202030204" pitchFamily="34" charset="0"/>
                        </a:rPr>
                        <a:t>Medidas</a:t>
                      </a:r>
                      <a:r>
                        <a:rPr lang="es-ES_tradnl" sz="1600" b="1" baseline="0" dirty="0" smtClean="0">
                          <a:latin typeface="Arial Narrow" panose="020B0606020202030204" pitchFamily="34" charset="0"/>
                        </a:rPr>
                        <a:t> no farmacológicas y considerar tratamiento farmacológico </a:t>
                      </a:r>
                      <a:r>
                        <a:rPr lang="es-ES_tradnl" sz="1600" baseline="0" dirty="0" smtClean="0">
                          <a:latin typeface="Arial Narrow" panose="020B0606020202030204" pitchFamily="34" charset="0"/>
                        </a:rPr>
                        <a:t>(b)</a:t>
                      </a:r>
                      <a:endParaRPr lang="es-ES" sz="1600" dirty="0">
                        <a:latin typeface="Arial Narrow" panose="020B0606020202030204" pitchFamily="34" charset="0"/>
                      </a:endParaRPr>
                    </a:p>
                  </a:txBody>
                  <a:tcPr/>
                </a:tc>
                <a:tc hMerge="1">
                  <a:txBody>
                    <a:bodyPr/>
                    <a:lstStyle/>
                    <a:p>
                      <a:endParaRPr lang="es-ES"/>
                    </a:p>
                  </a:txBody>
                  <a:tcPr/>
                </a:tc>
                <a:tc hMerge="1">
                  <a:txBody>
                    <a:bodyPr/>
                    <a:lstStyle/>
                    <a:p>
                      <a:endParaRPr lang="es-ES"/>
                    </a:p>
                  </a:txBody>
                  <a:tcPr/>
                </a:tc>
                <a:tc hMerge="1">
                  <a:txBody>
                    <a:bodyPr/>
                    <a:lstStyle/>
                    <a:p>
                      <a:endParaRPr lang="es-ES" dirty="0"/>
                    </a:p>
                  </a:txBody>
                  <a:tcPr/>
                </a:tc>
                <a:tc hMerge="1">
                  <a:txBody>
                    <a:bodyPr/>
                    <a:lstStyle/>
                    <a:p>
                      <a:endParaRPr lang="es-ES" dirty="0"/>
                    </a:p>
                  </a:txBody>
                  <a:tcPr/>
                </a:tc>
                <a:tc hMerge="1">
                  <a:txBody>
                    <a:bodyPr/>
                    <a:lstStyle/>
                    <a:p>
                      <a:endParaRPr lang="es-ES" dirty="0"/>
                    </a:p>
                  </a:txBody>
                  <a:tcPr/>
                </a:tc>
                <a:extLst>
                  <a:ext uri="{0D108BD9-81ED-4DB2-BD59-A6C34878D82A}">
                    <a16:rowId xmlns:a16="http://schemas.microsoft.com/office/drawing/2014/main" val="2799083777"/>
                  </a:ext>
                </a:extLst>
              </a:tr>
              <a:tr h="53565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600" b="0" i="0" u="none" strike="noStrike" kern="1200" cap="none" spc="0" normalizeH="0" baseline="0" noProof="0" smtClean="0">
                          <a:ln>
                            <a:noFill/>
                          </a:ln>
                          <a:solidFill>
                            <a:srgbClr val="000000"/>
                          </a:solidFill>
                          <a:effectLst/>
                          <a:uLnTx/>
                          <a:uFillTx/>
                          <a:latin typeface="Arial Narrow" panose="020B0606020202030204" pitchFamily="34" charset="0"/>
                          <a:ea typeface="+mn-ea"/>
                          <a:cs typeface="+mn-cs"/>
                        </a:rPr>
                        <a:t>PA≥130/85 mmHg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600" b="0"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PA≥130/85 </a:t>
                      </a:r>
                      <a:r>
                        <a:rPr kumimoji="0" lang="es-ES" sz="1600" b="0" i="0" u="none" strike="noStrike" kern="1200" cap="none" spc="0" normalizeH="0" baseline="0" noProof="0" dirty="0" err="1" smtClean="0">
                          <a:ln>
                            <a:noFill/>
                          </a:ln>
                          <a:solidFill>
                            <a:srgbClr val="000000"/>
                          </a:solidFill>
                          <a:effectLst/>
                          <a:uLnTx/>
                          <a:uFillTx/>
                          <a:latin typeface="Arial Narrow" panose="020B0606020202030204" pitchFamily="34" charset="0"/>
                          <a:ea typeface="+mn-ea"/>
                          <a:cs typeface="+mn-cs"/>
                        </a:rPr>
                        <a:t>mmHg</a:t>
                      </a:r>
                      <a:r>
                        <a:rPr kumimoji="0" lang="es-ES" sz="1600" b="0"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 </a:t>
                      </a:r>
                      <a:endParaRPr lang="es-ES" sz="1600" dirty="0" smtClean="0">
                        <a:latin typeface="Arial Narrow" panose="020B0606020202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600" b="0" i="0" u="none" strike="noStrike" kern="1200" cap="none" spc="0" normalizeH="0" baseline="0" noProof="0" smtClean="0">
                          <a:ln>
                            <a:noFill/>
                          </a:ln>
                          <a:solidFill>
                            <a:srgbClr val="000000"/>
                          </a:solidFill>
                          <a:effectLst/>
                          <a:uLnTx/>
                          <a:uFillTx/>
                          <a:latin typeface="Arial Narrow" panose="020B0606020202030204" pitchFamily="34" charset="0"/>
                          <a:ea typeface="+mn-ea"/>
                          <a:cs typeface="+mn-cs"/>
                        </a:rPr>
                        <a:t>PA≥140/90 mmHg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600" b="0"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PA≥130/85 </a:t>
                      </a:r>
                      <a:r>
                        <a:rPr kumimoji="0" lang="es-ES" sz="1600" b="0" i="0" u="none" strike="noStrike" kern="1200" cap="none" spc="0" normalizeH="0" baseline="0" noProof="0" dirty="0" err="1" smtClean="0">
                          <a:ln>
                            <a:noFill/>
                          </a:ln>
                          <a:solidFill>
                            <a:srgbClr val="000000"/>
                          </a:solidFill>
                          <a:effectLst/>
                          <a:uLnTx/>
                          <a:uFillTx/>
                          <a:latin typeface="Arial Narrow" panose="020B0606020202030204" pitchFamily="34" charset="0"/>
                          <a:ea typeface="+mn-ea"/>
                          <a:cs typeface="+mn-cs"/>
                        </a:rPr>
                        <a:t>mmHg</a:t>
                      </a:r>
                      <a:r>
                        <a:rPr kumimoji="0" lang="es-ES" sz="1600" b="0"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600" b="0"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PA≥130/80 </a:t>
                      </a:r>
                      <a:r>
                        <a:rPr kumimoji="0" lang="es-ES" sz="1600" b="0" i="0" u="none" strike="noStrike" kern="1200" cap="none" spc="0" normalizeH="0" baseline="0" noProof="0" dirty="0" err="1" smtClean="0">
                          <a:ln>
                            <a:noFill/>
                          </a:ln>
                          <a:solidFill>
                            <a:srgbClr val="000000"/>
                          </a:solidFill>
                          <a:effectLst/>
                          <a:uLnTx/>
                          <a:uFillTx/>
                          <a:latin typeface="Arial Narrow" panose="020B0606020202030204" pitchFamily="34" charset="0"/>
                          <a:ea typeface="+mn-ea"/>
                          <a:cs typeface="+mn-cs"/>
                        </a:rPr>
                        <a:t>mmHg</a:t>
                      </a:r>
                      <a:r>
                        <a:rPr kumimoji="0" lang="es-ES" sz="1600" b="0"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600" b="0"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PA≥130/80 </a:t>
                      </a:r>
                      <a:r>
                        <a:rPr kumimoji="0" lang="es-ES" sz="1600" b="0" i="0" u="none" strike="noStrike" kern="1200" cap="none" spc="0" normalizeH="0" baseline="0" noProof="0" dirty="0" err="1" smtClean="0">
                          <a:ln>
                            <a:noFill/>
                          </a:ln>
                          <a:solidFill>
                            <a:srgbClr val="000000"/>
                          </a:solidFill>
                          <a:effectLst/>
                          <a:uLnTx/>
                          <a:uFillTx/>
                          <a:latin typeface="Arial Narrow" panose="020B0606020202030204" pitchFamily="34" charset="0"/>
                          <a:ea typeface="+mn-ea"/>
                          <a:cs typeface="+mn-cs"/>
                        </a:rPr>
                        <a:t>mmHg</a:t>
                      </a:r>
                      <a:r>
                        <a:rPr kumimoji="0" lang="es-ES" sz="1600" b="0"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 </a:t>
                      </a:r>
                      <a:endParaRPr lang="es-ES" sz="1600" dirty="0">
                        <a:latin typeface="Arial Narrow" panose="020B0606020202030204" pitchFamily="34" charset="0"/>
                      </a:endParaRPr>
                    </a:p>
                  </a:txBody>
                  <a:tcPr/>
                </a:tc>
                <a:extLst>
                  <a:ext uri="{0D108BD9-81ED-4DB2-BD59-A6C34878D82A}">
                    <a16:rowId xmlns:a16="http://schemas.microsoft.com/office/drawing/2014/main" val="3812929675"/>
                  </a:ext>
                </a:extLst>
              </a:tr>
              <a:tr h="343008">
                <a:tc gridSpan="6">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_tradnl" sz="1600" b="1" dirty="0" smtClean="0">
                          <a:latin typeface="Arial Narrow" panose="020B0606020202030204" pitchFamily="34" charset="0"/>
                        </a:rPr>
                        <a:t>Medidas</a:t>
                      </a:r>
                      <a:r>
                        <a:rPr lang="es-ES_tradnl" sz="1600" b="1" baseline="0" dirty="0" smtClean="0">
                          <a:latin typeface="Arial Narrow" panose="020B0606020202030204" pitchFamily="34" charset="0"/>
                        </a:rPr>
                        <a:t> no farmacológicas y tratamiento farmacológico </a:t>
                      </a:r>
                      <a:r>
                        <a:rPr lang="es-ES_tradnl" sz="1600" baseline="0" dirty="0" smtClean="0">
                          <a:latin typeface="Arial Narrow" panose="020B0606020202030204" pitchFamily="34" charset="0"/>
                        </a:rPr>
                        <a:t>(c)</a:t>
                      </a:r>
                      <a:endParaRPr lang="es-ES" sz="1600" dirty="0" smtClean="0">
                        <a:latin typeface="Arial Narrow" panose="020B0606020202030204" pitchFamily="34" charset="0"/>
                      </a:endParaRPr>
                    </a:p>
                  </a:txBody>
                  <a:tcPr/>
                </a:tc>
                <a:tc hMerge="1">
                  <a:txBody>
                    <a:bodyPr/>
                    <a:lstStyle/>
                    <a:p>
                      <a:endParaRPr lang="es-ES" dirty="0"/>
                    </a:p>
                  </a:txBody>
                  <a:tcPr/>
                </a:tc>
                <a:tc hMerge="1">
                  <a:txBody>
                    <a:bodyPr/>
                    <a:lstStyle/>
                    <a:p>
                      <a:endParaRPr lang="es-ES" dirty="0"/>
                    </a:p>
                  </a:txBody>
                  <a:tcPr/>
                </a:tc>
                <a:tc hMerge="1">
                  <a:txBody>
                    <a:bodyPr/>
                    <a:lstStyle/>
                    <a:p>
                      <a:endParaRPr lang="es-ES" dirty="0"/>
                    </a:p>
                  </a:txBody>
                  <a:tcPr/>
                </a:tc>
                <a:tc hMerge="1">
                  <a:txBody>
                    <a:bodyPr/>
                    <a:lstStyle/>
                    <a:p>
                      <a:endParaRPr lang="es-ES" dirty="0"/>
                    </a:p>
                  </a:txBody>
                  <a:tcPr/>
                </a:tc>
                <a:tc hMerge="1">
                  <a:txBody>
                    <a:bodyPr/>
                    <a:lstStyle/>
                    <a:p>
                      <a:endParaRPr lang="es-ES" dirty="0"/>
                    </a:p>
                  </a:txBody>
                  <a:tcPr/>
                </a:tc>
                <a:extLst>
                  <a:ext uri="{0D108BD9-81ED-4DB2-BD59-A6C34878D82A}">
                    <a16:rowId xmlns:a16="http://schemas.microsoft.com/office/drawing/2014/main" val="2281585652"/>
                  </a:ext>
                </a:extLst>
              </a:tr>
              <a:tr h="563849">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Narrow" panose="020B0606020202030204" pitchFamily="34" charset="0"/>
                        <a:buNone/>
                        <a:tabLst/>
                        <a:defRPr/>
                      </a:pPr>
                      <a:r>
                        <a:rPr kumimoji="0" lang="es-ES" sz="1600" b="0" i="0" u="none" strike="noStrike" kern="1200" cap="none" spc="0" normalizeH="0" baseline="0" noProof="0" smtClean="0">
                          <a:ln>
                            <a:noFill/>
                          </a:ln>
                          <a:solidFill>
                            <a:srgbClr val="000000"/>
                          </a:solidFill>
                          <a:effectLst/>
                          <a:uLnTx/>
                          <a:uFillTx/>
                          <a:latin typeface="Arial Narrow" panose="020B0606020202030204" pitchFamily="34" charset="0"/>
                          <a:ea typeface="+mn-ea"/>
                          <a:cs typeface="+mn-cs"/>
                        </a:rPr>
                        <a:t>PA≥140/90 mmHg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600" b="0"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PA≥160/100 </a:t>
                      </a:r>
                      <a:r>
                        <a:rPr kumimoji="0" lang="es-ES" sz="1600" b="0" i="0" u="none" strike="noStrike" kern="1200" cap="none" spc="0" normalizeH="0" baseline="0" noProof="0" dirty="0" err="1" smtClean="0">
                          <a:ln>
                            <a:noFill/>
                          </a:ln>
                          <a:solidFill>
                            <a:srgbClr val="000000"/>
                          </a:solidFill>
                          <a:effectLst/>
                          <a:uLnTx/>
                          <a:uFillTx/>
                          <a:latin typeface="Arial Narrow" panose="020B0606020202030204" pitchFamily="34" charset="0"/>
                          <a:ea typeface="+mn-ea"/>
                          <a:cs typeface="+mn-cs"/>
                        </a:rPr>
                        <a:t>mmHg</a:t>
                      </a:r>
                      <a:r>
                        <a:rPr kumimoji="0" lang="es-ES" sz="1600" b="0"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 </a:t>
                      </a:r>
                      <a:endParaRPr lang="es-ES" sz="1600" dirty="0">
                        <a:latin typeface="Arial Narrow" panose="020B0606020202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_tradnl" sz="1600" b="0" i="0" u="none" strike="noStrike" baseline="0" smtClean="0">
                          <a:solidFill>
                            <a:srgbClr val="000000"/>
                          </a:solidFill>
                          <a:latin typeface="Arial Narrow" panose="020B0606020202030204" pitchFamily="34" charset="0"/>
                        </a:rPr>
                        <a:t>PA ≥</a:t>
                      </a:r>
                      <a:r>
                        <a:rPr lang="es-ES" sz="1600" b="0" i="0" u="none" strike="noStrike" baseline="0" smtClean="0">
                          <a:solidFill>
                            <a:srgbClr val="000000"/>
                          </a:solidFill>
                          <a:latin typeface="Arial Narrow" panose="020B0606020202030204" pitchFamily="34" charset="0"/>
                        </a:rPr>
                        <a:t>160/100 mmHg</a:t>
                      </a:r>
                      <a:endParaRPr kumimoji="0" lang="es-ES" sz="1600" b="0"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600" b="0"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PA≥160/100 </a:t>
                      </a:r>
                      <a:r>
                        <a:rPr kumimoji="0" lang="es-ES" sz="1600" b="0" i="0" u="none" strike="noStrike" kern="1200" cap="none" spc="0" normalizeH="0" baseline="0" noProof="0" dirty="0" err="1" smtClean="0">
                          <a:ln>
                            <a:noFill/>
                          </a:ln>
                          <a:solidFill>
                            <a:srgbClr val="000000"/>
                          </a:solidFill>
                          <a:effectLst/>
                          <a:uLnTx/>
                          <a:uFillTx/>
                          <a:latin typeface="Arial Narrow" panose="020B0606020202030204" pitchFamily="34" charset="0"/>
                          <a:ea typeface="+mn-ea"/>
                          <a:cs typeface="+mn-cs"/>
                        </a:rPr>
                        <a:t>mmHg</a:t>
                      </a:r>
                      <a:r>
                        <a:rPr kumimoji="0" lang="es-ES" sz="1600" b="0"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600" b="0"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PA≥140/90 </a:t>
                      </a:r>
                      <a:r>
                        <a:rPr kumimoji="0" lang="es-ES" sz="1600" b="0" i="0" u="none" strike="noStrike" kern="1200" cap="none" spc="0" normalizeH="0" baseline="0" noProof="0" dirty="0" err="1" smtClean="0">
                          <a:ln>
                            <a:noFill/>
                          </a:ln>
                          <a:solidFill>
                            <a:srgbClr val="000000"/>
                          </a:solidFill>
                          <a:effectLst/>
                          <a:uLnTx/>
                          <a:uFillTx/>
                          <a:latin typeface="Arial Narrow" panose="020B0606020202030204" pitchFamily="34" charset="0"/>
                          <a:ea typeface="+mn-ea"/>
                          <a:cs typeface="+mn-cs"/>
                        </a:rPr>
                        <a:t>mmHg</a:t>
                      </a:r>
                      <a:r>
                        <a:rPr kumimoji="0" lang="es-ES" sz="1600" b="0"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600" b="0"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PA≥160/100 </a:t>
                      </a:r>
                      <a:r>
                        <a:rPr kumimoji="0" lang="es-ES" sz="1600" b="0" i="0" u="none" strike="noStrike" kern="1200" cap="none" spc="0" normalizeH="0" baseline="0" noProof="0" dirty="0" err="1" smtClean="0">
                          <a:ln>
                            <a:noFill/>
                          </a:ln>
                          <a:solidFill>
                            <a:srgbClr val="000000"/>
                          </a:solidFill>
                          <a:effectLst/>
                          <a:uLnTx/>
                          <a:uFillTx/>
                          <a:latin typeface="Arial Narrow" panose="020B0606020202030204" pitchFamily="34" charset="0"/>
                          <a:ea typeface="+mn-ea"/>
                          <a:cs typeface="+mn-cs"/>
                        </a:rPr>
                        <a:t>mmHg</a:t>
                      </a:r>
                      <a:r>
                        <a:rPr kumimoji="0" lang="es-ES" sz="1600" b="0"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 </a:t>
                      </a:r>
                    </a:p>
                  </a:txBody>
                  <a:tcPr/>
                </a:tc>
                <a:extLst>
                  <a:ext uri="{0D108BD9-81ED-4DB2-BD59-A6C34878D82A}">
                    <a16:rowId xmlns:a16="http://schemas.microsoft.com/office/drawing/2014/main" val="3520731067"/>
                  </a:ext>
                </a:extLst>
              </a:tr>
            </a:tbl>
          </a:graphicData>
        </a:graphic>
      </p:graphicFrame>
      <p:sp>
        <p:nvSpPr>
          <p:cNvPr id="6" name="CuadroTexto 5"/>
          <p:cNvSpPr txBox="1"/>
          <p:nvPr/>
        </p:nvSpPr>
        <p:spPr>
          <a:xfrm>
            <a:off x="1198458" y="5445224"/>
            <a:ext cx="5461774" cy="954107"/>
          </a:xfrm>
          <a:prstGeom prst="rect">
            <a:avLst/>
          </a:prstGeom>
          <a:noFill/>
          <a:ln>
            <a:solidFill>
              <a:schemeClr val="tx1"/>
            </a:solidFill>
          </a:ln>
        </p:spPr>
        <p:txBody>
          <a:bodyPr wrap="square" rtlCol="0">
            <a:spAutoFit/>
          </a:bodyPr>
          <a:lstStyle/>
          <a:p>
            <a:r>
              <a:rPr lang="es-ES_tradnl" sz="1400" dirty="0" smtClean="0">
                <a:latin typeface="Arial Narrow" panose="020B0606020202030204" pitchFamily="34" charset="0"/>
              </a:rPr>
              <a:t>(a) Iniciar y mantener con o sin tratamiento farmacológico</a:t>
            </a:r>
          </a:p>
          <a:p>
            <a:r>
              <a:rPr lang="es-ES_tradnl" sz="1400" dirty="0" smtClean="0">
                <a:latin typeface="Arial Narrow" panose="020B0606020202030204" pitchFamily="34" charset="0"/>
              </a:rPr>
              <a:t>(b) En función de riesgo CV y/o edad y/o eficacia de medidas no farmacológicas</a:t>
            </a:r>
          </a:p>
          <a:p>
            <a:r>
              <a:rPr lang="es-ES_tradnl" sz="1400" dirty="0" smtClean="0">
                <a:latin typeface="Arial Narrow" panose="020B0606020202030204" pitchFamily="34" charset="0"/>
              </a:rPr>
              <a:t>(c) Independientemente riesgo CV </a:t>
            </a:r>
          </a:p>
          <a:p>
            <a:r>
              <a:rPr lang="es-ES_tradnl" sz="1400" dirty="0">
                <a:latin typeface="Arial Narrow" panose="020B0606020202030204" pitchFamily="34" charset="0"/>
              </a:rPr>
              <a:t>PA: presión arterial en </a:t>
            </a:r>
            <a:r>
              <a:rPr lang="es-ES_tradnl" sz="1400" dirty="0" smtClean="0">
                <a:latin typeface="Arial Narrow" panose="020B0606020202030204" pitchFamily="34" charset="0"/>
              </a:rPr>
              <a:t>consulta</a:t>
            </a:r>
            <a:endParaRPr lang="es-ES" sz="1400" dirty="0">
              <a:latin typeface="Arial Narrow" panose="020B0606020202030204" pitchFamily="34" charset="0"/>
            </a:endParaRPr>
          </a:p>
        </p:txBody>
      </p:sp>
    </p:spTree>
    <p:extLst>
      <p:ext uri="{BB962C8B-B14F-4D97-AF65-F5344CB8AC3E}">
        <p14:creationId xmlns:p14="http://schemas.microsoft.com/office/powerpoint/2010/main" val="34625627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ítulo 1"/>
          <p:cNvSpPr>
            <a:spLocks noGrp="1"/>
          </p:cNvSpPr>
          <p:nvPr>
            <p:ph type="title"/>
          </p:nvPr>
        </p:nvSpPr>
        <p:spPr bwMode="auto">
          <a:xfrm>
            <a:off x="851792" y="270779"/>
            <a:ext cx="8280920" cy="8502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s-ES_tradnl" altLang="es-ES" sz="4000" b="1" dirty="0" smtClean="0">
                <a:solidFill>
                  <a:srgbClr val="EF3340"/>
                </a:solidFill>
              </a:rPr>
              <a:t>HTA: medidas no farmacológicas</a:t>
            </a:r>
            <a:endParaRPr lang="es-ES" altLang="es-ES" sz="4000" dirty="0" smtClean="0"/>
          </a:p>
        </p:txBody>
      </p:sp>
      <p:pic>
        <p:nvPicPr>
          <p:cNvPr id="2" name="Imagen 1"/>
          <p:cNvPicPr>
            <a:picLocks noChangeAspect="1"/>
          </p:cNvPicPr>
          <p:nvPr/>
        </p:nvPicPr>
        <p:blipFill>
          <a:blip r:embed="rId2"/>
          <a:stretch>
            <a:fillRect/>
          </a:stretch>
        </p:blipFill>
        <p:spPr>
          <a:xfrm>
            <a:off x="1715934" y="1171550"/>
            <a:ext cx="1181478" cy="1052409"/>
          </a:xfrm>
          <a:prstGeom prst="rect">
            <a:avLst/>
          </a:prstGeom>
        </p:spPr>
      </p:pic>
      <p:pic>
        <p:nvPicPr>
          <p:cNvPr id="4" name="Imagen 3"/>
          <p:cNvPicPr>
            <a:picLocks noChangeAspect="1"/>
          </p:cNvPicPr>
          <p:nvPr/>
        </p:nvPicPr>
        <p:blipFill>
          <a:blip r:embed="rId3"/>
          <a:stretch>
            <a:fillRect/>
          </a:stretch>
        </p:blipFill>
        <p:spPr>
          <a:xfrm>
            <a:off x="5438647" y="1215240"/>
            <a:ext cx="1050143" cy="1050143"/>
          </a:xfrm>
          <a:prstGeom prst="rect">
            <a:avLst/>
          </a:prstGeom>
        </p:spPr>
      </p:pic>
      <p:pic>
        <p:nvPicPr>
          <p:cNvPr id="5" name="Imagen 4"/>
          <p:cNvPicPr>
            <a:picLocks noChangeAspect="1"/>
          </p:cNvPicPr>
          <p:nvPr/>
        </p:nvPicPr>
        <p:blipFill>
          <a:blip r:embed="rId4"/>
          <a:stretch>
            <a:fillRect/>
          </a:stretch>
        </p:blipFill>
        <p:spPr>
          <a:xfrm>
            <a:off x="1666301" y="2355763"/>
            <a:ext cx="1203571" cy="903475"/>
          </a:xfrm>
          <a:prstGeom prst="rect">
            <a:avLst/>
          </a:prstGeom>
        </p:spPr>
      </p:pic>
      <p:pic>
        <p:nvPicPr>
          <p:cNvPr id="9" name="Imagen 8"/>
          <p:cNvPicPr>
            <a:picLocks noChangeAspect="1"/>
          </p:cNvPicPr>
          <p:nvPr/>
        </p:nvPicPr>
        <p:blipFill>
          <a:blip r:embed="rId5"/>
          <a:stretch>
            <a:fillRect/>
          </a:stretch>
        </p:blipFill>
        <p:spPr>
          <a:xfrm>
            <a:off x="5506656" y="2304129"/>
            <a:ext cx="793017" cy="793017"/>
          </a:xfrm>
          <a:prstGeom prst="rect">
            <a:avLst/>
          </a:prstGeom>
        </p:spPr>
      </p:pic>
      <p:pic>
        <p:nvPicPr>
          <p:cNvPr id="13" name="Imagen 12"/>
          <p:cNvPicPr>
            <a:picLocks noChangeAspect="1"/>
          </p:cNvPicPr>
          <p:nvPr/>
        </p:nvPicPr>
        <p:blipFill>
          <a:blip r:embed="rId6"/>
          <a:stretch>
            <a:fillRect/>
          </a:stretch>
        </p:blipFill>
        <p:spPr>
          <a:xfrm>
            <a:off x="1715934" y="3261621"/>
            <a:ext cx="1043388" cy="912965"/>
          </a:xfrm>
          <a:prstGeom prst="rect">
            <a:avLst/>
          </a:prstGeom>
        </p:spPr>
      </p:pic>
      <p:pic>
        <p:nvPicPr>
          <p:cNvPr id="22" name="Imagen 21"/>
          <p:cNvPicPr>
            <a:picLocks noChangeAspect="1"/>
          </p:cNvPicPr>
          <p:nvPr/>
        </p:nvPicPr>
        <p:blipFill>
          <a:blip r:embed="rId7"/>
          <a:stretch>
            <a:fillRect/>
          </a:stretch>
        </p:blipFill>
        <p:spPr>
          <a:xfrm>
            <a:off x="5323632" y="3364051"/>
            <a:ext cx="1107672" cy="887020"/>
          </a:xfrm>
          <a:prstGeom prst="rect">
            <a:avLst/>
          </a:prstGeom>
        </p:spPr>
      </p:pic>
      <p:pic>
        <p:nvPicPr>
          <p:cNvPr id="25" name="Imagen 24"/>
          <p:cNvPicPr>
            <a:picLocks noChangeAspect="1"/>
          </p:cNvPicPr>
          <p:nvPr/>
        </p:nvPicPr>
        <p:blipFill>
          <a:blip r:embed="rId8"/>
          <a:stretch>
            <a:fillRect/>
          </a:stretch>
        </p:blipFill>
        <p:spPr>
          <a:xfrm>
            <a:off x="5465995" y="4487344"/>
            <a:ext cx="844409" cy="810979"/>
          </a:xfrm>
          <a:prstGeom prst="rect">
            <a:avLst/>
          </a:prstGeom>
        </p:spPr>
      </p:pic>
      <p:sp>
        <p:nvSpPr>
          <p:cNvPr id="27" name="CuadroTexto 26"/>
          <p:cNvSpPr txBox="1"/>
          <p:nvPr/>
        </p:nvSpPr>
        <p:spPr>
          <a:xfrm>
            <a:off x="2975971" y="1456987"/>
            <a:ext cx="1332876" cy="523220"/>
          </a:xfrm>
          <a:prstGeom prst="rect">
            <a:avLst/>
          </a:prstGeom>
          <a:noFill/>
          <a:ln w="19050">
            <a:solidFill>
              <a:schemeClr val="accent5">
                <a:lumMod val="50000"/>
              </a:schemeClr>
            </a:solidFill>
          </a:ln>
        </p:spPr>
        <p:txBody>
          <a:bodyPr wrap="square" rtlCol="0">
            <a:spAutoFit/>
          </a:bodyPr>
          <a:lstStyle/>
          <a:p>
            <a:r>
              <a:rPr lang="es-ES_tradnl" sz="1400" b="1" dirty="0" smtClean="0"/>
              <a:t>Dieta </a:t>
            </a:r>
            <a:r>
              <a:rPr lang="es-ES_tradnl" sz="1400" dirty="0" smtClean="0"/>
              <a:t>sana y equilibrada</a:t>
            </a:r>
            <a:endParaRPr lang="es-ES" sz="1400" dirty="0"/>
          </a:p>
        </p:txBody>
      </p:sp>
      <p:sp>
        <p:nvSpPr>
          <p:cNvPr id="30" name="CuadroTexto 29"/>
          <p:cNvSpPr txBox="1"/>
          <p:nvPr/>
        </p:nvSpPr>
        <p:spPr>
          <a:xfrm>
            <a:off x="2988521" y="2555996"/>
            <a:ext cx="1351133" cy="307777"/>
          </a:xfrm>
          <a:prstGeom prst="rect">
            <a:avLst/>
          </a:prstGeom>
          <a:noFill/>
          <a:ln w="19050">
            <a:solidFill>
              <a:schemeClr val="accent5">
                <a:lumMod val="50000"/>
              </a:schemeClr>
            </a:solidFill>
          </a:ln>
        </p:spPr>
        <p:txBody>
          <a:bodyPr wrap="square" rtlCol="0">
            <a:spAutoFit/>
          </a:bodyPr>
          <a:lstStyle/>
          <a:p>
            <a:r>
              <a:rPr lang="es-ES" sz="1400" b="1" dirty="0" smtClean="0"/>
              <a:t>↓ </a:t>
            </a:r>
            <a:r>
              <a:rPr lang="es-ES" sz="1400" dirty="0" smtClean="0"/>
              <a:t>consumo</a:t>
            </a:r>
            <a:r>
              <a:rPr lang="es-ES" sz="1400" b="1" dirty="0" smtClean="0"/>
              <a:t> sal</a:t>
            </a:r>
            <a:endParaRPr lang="es-ES" sz="1400" dirty="0"/>
          </a:p>
        </p:txBody>
      </p:sp>
      <p:sp>
        <p:nvSpPr>
          <p:cNvPr id="31" name="CuadroTexto 30"/>
          <p:cNvSpPr txBox="1"/>
          <p:nvPr/>
        </p:nvSpPr>
        <p:spPr>
          <a:xfrm>
            <a:off x="2977537" y="3514934"/>
            <a:ext cx="1373100" cy="523220"/>
          </a:xfrm>
          <a:prstGeom prst="rect">
            <a:avLst/>
          </a:prstGeom>
          <a:noFill/>
          <a:ln w="19050">
            <a:solidFill>
              <a:schemeClr val="accent5">
                <a:lumMod val="50000"/>
              </a:schemeClr>
            </a:solidFill>
          </a:ln>
        </p:spPr>
        <p:txBody>
          <a:bodyPr wrap="square" rtlCol="0">
            <a:spAutoFit/>
          </a:bodyPr>
          <a:lstStyle/>
          <a:p>
            <a:r>
              <a:rPr lang="es-ES" sz="1400" b="1" dirty="0" smtClean="0"/>
              <a:t>↓ </a:t>
            </a:r>
            <a:r>
              <a:rPr lang="es-ES" sz="1400" dirty="0"/>
              <a:t>consumo </a:t>
            </a:r>
            <a:r>
              <a:rPr lang="es-ES" sz="1400" b="1" dirty="0" smtClean="0"/>
              <a:t>alcohol</a:t>
            </a:r>
            <a:endParaRPr lang="es-ES" sz="1400" dirty="0"/>
          </a:p>
        </p:txBody>
      </p:sp>
      <p:sp>
        <p:nvSpPr>
          <p:cNvPr id="32" name="CuadroTexto 31"/>
          <p:cNvSpPr txBox="1"/>
          <p:nvPr/>
        </p:nvSpPr>
        <p:spPr>
          <a:xfrm>
            <a:off x="2889723" y="4647623"/>
            <a:ext cx="1490374" cy="523220"/>
          </a:xfrm>
          <a:prstGeom prst="rect">
            <a:avLst/>
          </a:prstGeom>
          <a:noFill/>
          <a:ln w="19050">
            <a:solidFill>
              <a:schemeClr val="accent5">
                <a:lumMod val="50000"/>
              </a:schemeClr>
            </a:solidFill>
          </a:ln>
        </p:spPr>
        <p:txBody>
          <a:bodyPr wrap="square" rtlCol="0">
            <a:spAutoFit/>
          </a:bodyPr>
          <a:lstStyle/>
          <a:p>
            <a:r>
              <a:rPr lang="es-ES_tradnl" sz="1400" dirty="0" smtClean="0"/>
              <a:t>Dejar de</a:t>
            </a:r>
            <a:r>
              <a:rPr lang="es-ES_tradnl" sz="1400" b="1" dirty="0" smtClean="0"/>
              <a:t> fumar</a:t>
            </a:r>
            <a:r>
              <a:rPr lang="es-ES_tradnl" sz="1400" dirty="0" smtClean="0"/>
              <a:t>, </a:t>
            </a:r>
          </a:p>
          <a:p>
            <a:r>
              <a:rPr lang="es-ES_tradnl" sz="1400" dirty="0" smtClean="0"/>
              <a:t>↓ </a:t>
            </a:r>
            <a:r>
              <a:rPr lang="es-ES_tradnl" sz="1400" b="1" dirty="0" smtClean="0"/>
              <a:t>cafeína</a:t>
            </a:r>
            <a:endParaRPr lang="es-ES" sz="1400" b="1" dirty="0"/>
          </a:p>
        </p:txBody>
      </p:sp>
      <p:pic>
        <p:nvPicPr>
          <p:cNvPr id="28" name="Imagen 27"/>
          <p:cNvPicPr>
            <a:picLocks noChangeAspect="1"/>
          </p:cNvPicPr>
          <p:nvPr/>
        </p:nvPicPr>
        <p:blipFill>
          <a:blip r:embed="rId9"/>
          <a:stretch>
            <a:fillRect/>
          </a:stretch>
        </p:blipFill>
        <p:spPr>
          <a:xfrm>
            <a:off x="1680141" y="4432180"/>
            <a:ext cx="939657" cy="939657"/>
          </a:xfrm>
          <a:prstGeom prst="rect">
            <a:avLst/>
          </a:prstGeom>
        </p:spPr>
      </p:pic>
      <p:sp>
        <p:nvSpPr>
          <p:cNvPr id="34" name="CuadroTexto 33"/>
          <p:cNvSpPr txBox="1"/>
          <p:nvPr/>
        </p:nvSpPr>
        <p:spPr>
          <a:xfrm>
            <a:off x="6615002" y="1478702"/>
            <a:ext cx="1296144" cy="523220"/>
          </a:xfrm>
          <a:prstGeom prst="rect">
            <a:avLst/>
          </a:prstGeom>
          <a:noFill/>
          <a:ln w="19050">
            <a:solidFill>
              <a:schemeClr val="accent5">
                <a:lumMod val="50000"/>
              </a:schemeClr>
            </a:solidFill>
          </a:ln>
        </p:spPr>
        <p:txBody>
          <a:bodyPr wrap="square" rtlCol="0">
            <a:spAutoFit/>
          </a:bodyPr>
          <a:lstStyle/>
          <a:p>
            <a:r>
              <a:rPr lang="es-ES_tradnl" sz="1400" b="1" dirty="0" smtClean="0"/>
              <a:t>Ejercicio físico </a:t>
            </a:r>
            <a:r>
              <a:rPr lang="es-ES_tradnl" sz="1400" dirty="0" smtClean="0"/>
              <a:t>regular</a:t>
            </a:r>
            <a:endParaRPr lang="es-ES" sz="1400" dirty="0"/>
          </a:p>
        </p:txBody>
      </p:sp>
      <p:sp>
        <p:nvSpPr>
          <p:cNvPr id="35" name="CuadroTexto 34"/>
          <p:cNvSpPr txBox="1"/>
          <p:nvPr/>
        </p:nvSpPr>
        <p:spPr>
          <a:xfrm>
            <a:off x="6583323" y="2617505"/>
            <a:ext cx="1519238" cy="307777"/>
          </a:xfrm>
          <a:prstGeom prst="rect">
            <a:avLst/>
          </a:prstGeom>
          <a:noFill/>
          <a:ln w="19050">
            <a:solidFill>
              <a:schemeClr val="accent5">
                <a:lumMod val="50000"/>
              </a:schemeClr>
            </a:solidFill>
          </a:ln>
        </p:spPr>
        <p:txBody>
          <a:bodyPr wrap="square" rtlCol="0">
            <a:spAutoFit/>
          </a:bodyPr>
          <a:lstStyle/>
          <a:p>
            <a:r>
              <a:rPr lang="es-ES_tradnl" sz="1400" dirty="0" smtClean="0"/>
              <a:t>Control del </a:t>
            </a:r>
            <a:r>
              <a:rPr lang="es-ES_tradnl" sz="1400" b="1" dirty="0" smtClean="0"/>
              <a:t>peso</a:t>
            </a:r>
            <a:endParaRPr lang="es-ES" sz="1400" b="1" dirty="0"/>
          </a:p>
        </p:txBody>
      </p:sp>
      <p:sp>
        <p:nvSpPr>
          <p:cNvPr id="36" name="CuadroTexto 35"/>
          <p:cNvSpPr txBox="1"/>
          <p:nvPr/>
        </p:nvSpPr>
        <p:spPr>
          <a:xfrm>
            <a:off x="6589015" y="3378838"/>
            <a:ext cx="1739775" cy="738664"/>
          </a:xfrm>
          <a:prstGeom prst="rect">
            <a:avLst/>
          </a:prstGeom>
          <a:noFill/>
          <a:ln w="19050">
            <a:solidFill>
              <a:schemeClr val="accent5">
                <a:lumMod val="50000"/>
              </a:schemeClr>
            </a:solidFill>
          </a:ln>
        </p:spPr>
        <p:txBody>
          <a:bodyPr wrap="square" rtlCol="0">
            <a:spAutoFit/>
          </a:bodyPr>
          <a:lstStyle/>
          <a:p>
            <a:r>
              <a:rPr lang="es-ES_tradnl" sz="1400" b="1" dirty="0" smtClean="0"/>
              <a:t>Evitar </a:t>
            </a:r>
            <a:r>
              <a:rPr lang="es-ES_tradnl" sz="1400" dirty="0" smtClean="0"/>
              <a:t>sustancias, drogas o fármacos que </a:t>
            </a:r>
            <a:r>
              <a:rPr lang="es-ES_tradnl" sz="1400" b="1" dirty="0" smtClean="0"/>
              <a:t>↑ PA</a:t>
            </a:r>
            <a:endParaRPr lang="es-ES" sz="1400" b="1" dirty="0"/>
          </a:p>
        </p:txBody>
      </p:sp>
      <p:sp>
        <p:nvSpPr>
          <p:cNvPr id="37" name="CuadroTexto 36"/>
          <p:cNvSpPr txBox="1"/>
          <p:nvPr/>
        </p:nvSpPr>
        <p:spPr>
          <a:xfrm>
            <a:off x="6580329" y="4432180"/>
            <a:ext cx="1739775" cy="954107"/>
          </a:xfrm>
          <a:prstGeom prst="rect">
            <a:avLst/>
          </a:prstGeom>
          <a:noFill/>
          <a:ln w="19050">
            <a:solidFill>
              <a:schemeClr val="accent5">
                <a:lumMod val="50000"/>
              </a:schemeClr>
            </a:solidFill>
          </a:ln>
        </p:spPr>
        <p:txBody>
          <a:bodyPr wrap="square" rtlCol="0">
            <a:spAutoFit/>
          </a:bodyPr>
          <a:lstStyle/>
          <a:p>
            <a:r>
              <a:rPr lang="es-ES_tradnl" sz="1400" b="1" dirty="0" smtClean="0"/>
              <a:t>Otras: ↓</a:t>
            </a:r>
            <a:r>
              <a:rPr lang="es-ES" sz="1400" dirty="0" smtClean="0"/>
              <a:t>estrés</a:t>
            </a:r>
            <a:r>
              <a:rPr lang="es-ES" sz="1400" dirty="0"/>
              <a:t>, </a:t>
            </a:r>
            <a:r>
              <a:rPr lang="es-ES" sz="1400" dirty="0" smtClean="0"/>
              <a:t>técnicas relajación, ↓ exposición frío </a:t>
            </a:r>
            <a:r>
              <a:rPr lang="es-ES" sz="1400" dirty="0"/>
              <a:t>y </a:t>
            </a:r>
            <a:r>
              <a:rPr lang="es-ES" sz="1400" dirty="0" smtClean="0"/>
              <a:t>contaminación</a:t>
            </a:r>
            <a:endParaRPr lang="es-ES" sz="1400" b="1" dirty="0"/>
          </a:p>
        </p:txBody>
      </p:sp>
      <p:sp>
        <p:nvSpPr>
          <p:cNvPr id="3" name="CuadroTexto 2"/>
          <p:cNvSpPr txBox="1"/>
          <p:nvPr/>
        </p:nvSpPr>
        <p:spPr>
          <a:xfrm>
            <a:off x="1115924" y="5780312"/>
            <a:ext cx="7752656" cy="523220"/>
          </a:xfrm>
          <a:prstGeom prst="rect">
            <a:avLst/>
          </a:prstGeom>
          <a:noFill/>
          <a:ln w="12700">
            <a:solidFill>
              <a:srgbClr val="EF3340"/>
            </a:solidFill>
          </a:ln>
        </p:spPr>
        <p:txBody>
          <a:bodyPr wrap="square" rtlCol="0">
            <a:spAutoFit/>
          </a:bodyPr>
          <a:lstStyle/>
          <a:p>
            <a:pPr marL="285750" indent="-285750">
              <a:buClr>
                <a:srgbClr val="EF3340"/>
              </a:buClr>
              <a:buFont typeface="Arial" panose="020B0604020202020204" pitchFamily="34" charset="0"/>
              <a:buChar char="•"/>
            </a:pPr>
            <a:r>
              <a:rPr lang="es-ES_tradnl" sz="1400" b="1" smtClean="0">
                <a:solidFill>
                  <a:srgbClr val="EF3340"/>
                </a:solidFill>
                <a:latin typeface="+mj-lt"/>
                <a:ea typeface="+mj-ea"/>
              </a:rPr>
              <a:t>Se desaconsejan: </a:t>
            </a:r>
            <a:r>
              <a:rPr lang="es-ES_tradnl" sz="1400" smtClean="0">
                <a:latin typeface="+mj-lt"/>
              </a:rPr>
              <a:t>suplementos </a:t>
            </a:r>
            <a:r>
              <a:rPr lang="es-ES_tradnl" sz="1400" dirty="0">
                <a:latin typeface="+mj-lt"/>
              </a:rPr>
              <a:t>de potasio, magnesio o calcio </a:t>
            </a:r>
            <a:r>
              <a:rPr lang="es-ES_tradnl" sz="1400" dirty="0" smtClean="0">
                <a:latin typeface="+mj-lt"/>
              </a:rPr>
              <a:t>para ↓ PA</a:t>
            </a:r>
          </a:p>
          <a:p>
            <a:pPr marL="285750" indent="-285750">
              <a:buClr>
                <a:srgbClr val="EF3340"/>
              </a:buClr>
              <a:buFont typeface="Arial" panose="020B0604020202020204" pitchFamily="34" charset="0"/>
              <a:buChar char="•"/>
            </a:pPr>
            <a:r>
              <a:rPr lang="es-ES_tradnl" sz="1400" b="1" dirty="0">
                <a:solidFill>
                  <a:srgbClr val="EF3340"/>
                </a:solidFill>
                <a:ea typeface="+mj-ea"/>
              </a:rPr>
              <a:t>No </a:t>
            </a:r>
            <a:r>
              <a:rPr lang="es-ES_tradnl" sz="1400" b="1">
                <a:solidFill>
                  <a:srgbClr val="EF3340"/>
                </a:solidFill>
                <a:ea typeface="+mj-ea"/>
              </a:rPr>
              <a:t>se </a:t>
            </a:r>
            <a:r>
              <a:rPr lang="es-ES_tradnl" sz="1400" b="1" smtClean="0">
                <a:solidFill>
                  <a:srgbClr val="EF3340"/>
                </a:solidFill>
                <a:ea typeface="+mj-ea"/>
              </a:rPr>
              <a:t>recomiendan: </a:t>
            </a:r>
            <a:r>
              <a:rPr lang="es-ES_tradnl" sz="1400" smtClean="0">
                <a:ea typeface="+mj-ea"/>
              </a:rPr>
              <a:t>remedios </a:t>
            </a:r>
            <a:r>
              <a:rPr lang="es-ES_tradnl" sz="1400" smtClean="0"/>
              <a:t>tradicionales, terapias </a:t>
            </a:r>
            <a:r>
              <a:rPr lang="es-ES_tradnl" sz="1400" dirty="0" smtClean="0"/>
              <a:t>alternativas (evidencias insuficientes) </a:t>
            </a:r>
            <a:endParaRPr lang="es-ES" sz="1400" dirty="0">
              <a:latin typeface="+mj-lt"/>
            </a:endParaRPr>
          </a:p>
        </p:txBody>
      </p:sp>
    </p:spTree>
    <p:extLst>
      <p:ext uri="{BB962C8B-B14F-4D97-AF65-F5344CB8AC3E}">
        <p14:creationId xmlns:p14="http://schemas.microsoft.com/office/powerpoint/2010/main" val="5785435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ítulo 1"/>
          <p:cNvSpPr>
            <a:spLocks noGrp="1"/>
          </p:cNvSpPr>
          <p:nvPr>
            <p:ph type="title"/>
          </p:nvPr>
        </p:nvSpPr>
        <p:spPr bwMode="auto">
          <a:xfrm>
            <a:off x="755576" y="476672"/>
            <a:ext cx="8233898" cy="7920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s-ES_tradnl" altLang="es-ES" sz="4000" b="1" dirty="0" smtClean="0">
                <a:solidFill>
                  <a:srgbClr val="EF3340"/>
                </a:solidFill>
              </a:rPr>
              <a:t>HTA: tratamiento farmacológico </a:t>
            </a:r>
            <a:endParaRPr lang="es-ES" altLang="es-ES" sz="4000" dirty="0" smtClean="0"/>
          </a:p>
        </p:txBody>
      </p:sp>
      <p:sp>
        <p:nvSpPr>
          <p:cNvPr id="7" name="Rectángulo redondeado 6"/>
          <p:cNvSpPr/>
          <p:nvPr/>
        </p:nvSpPr>
        <p:spPr>
          <a:xfrm>
            <a:off x="1115616" y="1486489"/>
            <a:ext cx="7488831" cy="3816424"/>
          </a:xfrm>
          <a:prstGeom prst="roundRect">
            <a:avLst>
              <a:gd name="adj" fmla="val 0"/>
            </a:avLst>
          </a:prstGeom>
          <a:solidFill>
            <a:srgbClr val="F3F3FB"/>
          </a:solidFill>
          <a:ln w="28575">
            <a:solidFill>
              <a:srgbClr val="F3F3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Clr>
                <a:schemeClr val="accent2"/>
              </a:buClr>
              <a:buFont typeface="Arial" panose="020B0604020202020204" pitchFamily="34" charset="0"/>
              <a:buChar char="•"/>
            </a:pPr>
            <a:r>
              <a:rPr lang="es-ES_tradnl" sz="1600" b="1" dirty="0" smtClean="0">
                <a:solidFill>
                  <a:schemeClr val="accent2"/>
                </a:solidFill>
              </a:rPr>
              <a:t>Recomendaciones de las guías: </a:t>
            </a:r>
          </a:p>
          <a:p>
            <a:pPr>
              <a:buClr>
                <a:schemeClr val="accent2"/>
              </a:buClr>
            </a:pPr>
            <a:endParaRPr lang="es-ES_tradnl" sz="1600" b="1" dirty="0" smtClean="0">
              <a:solidFill>
                <a:schemeClr val="accent2"/>
              </a:solidFill>
            </a:endParaRPr>
          </a:p>
          <a:p>
            <a:pPr marL="538163" indent="-538163">
              <a:buClr>
                <a:schemeClr val="accent2"/>
              </a:buClr>
            </a:pPr>
            <a:r>
              <a:rPr lang="es-ES_tradnl" sz="1600" b="1" dirty="0" smtClean="0">
                <a:solidFill>
                  <a:schemeClr val="accent2"/>
                </a:solidFill>
              </a:rPr>
              <a:t>	</a:t>
            </a:r>
            <a:r>
              <a:rPr lang="es-ES_tradnl" sz="1600" dirty="0" smtClean="0">
                <a:solidFill>
                  <a:schemeClr val="tx2"/>
                </a:solidFill>
              </a:rPr>
              <a:t>-</a:t>
            </a:r>
            <a:r>
              <a:rPr lang="es-ES_tradnl" sz="1600" b="1" dirty="0" smtClean="0">
                <a:solidFill>
                  <a:schemeClr val="accent2"/>
                </a:solidFill>
              </a:rPr>
              <a:t> </a:t>
            </a:r>
            <a:r>
              <a:rPr lang="es-ES_tradnl" sz="1600" b="1" dirty="0" smtClean="0">
                <a:solidFill>
                  <a:schemeClr val="tx1"/>
                </a:solidFill>
              </a:rPr>
              <a:t>Recomendaciones generales </a:t>
            </a:r>
            <a:r>
              <a:rPr lang="es-ES_tradnl" sz="1600" dirty="0" smtClean="0">
                <a:solidFill>
                  <a:schemeClr val="tx1"/>
                </a:solidFill>
              </a:rPr>
              <a:t>y </a:t>
            </a:r>
            <a:r>
              <a:rPr lang="es-ES_tradnl" sz="1600" b="1" dirty="0" smtClean="0">
                <a:solidFill>
                  <a:schemeClr val="tx1"/>
                </a:solidFill>
              </a:rPr>
              <a:t>específicas</a:t>
            </a:r>
            <a:r>
              <a:rPr lang="es-ES_tradnl" sz="1600" dirty="0" smtClean="0">
                <a:solidFill>
                  <a:schemeClr val="tx1"/>
                </a:solidFill>
              </a:rPr>
              <a:t> según comorbilidad</a:t>
            </a:r>
          </a:p>
          <a:p>
            <a:pPr marL="538163">
              <a:buClr>
                <a:schemeClr val="accent2"/>
              </a:buClr>
            </a:pPr>
            <a:r>
              <a:rPr lang="es-ES_tradnl" sz="1600" dirty="0" smtClean="0">
                <a:solidFill>
                  <a:schemeClr val="tx1"/>
                </a:solidFill>
              </a:rPr>
              <a:t>- </a:t>
            </a:r>
            <a:r>
              <a:rPr lang="es-ES_tradnl" sz="1600" b="1" dirty="0" smtClean="0">
                <a:solidFill>
                  <a:schemeClr val="tx1"/>
                </a:solidFill>
              </a:rPr>
              <a:t>P</a:t>
            </a:r>
            <a:r>
              <a:rPr lang="es-ES" sz="1600" b="1" dirty="0" err="1" smtClean="0">
                <a:solidFill>
                  <a:schemeClr val="tx1"/>
                </a:solidFill>
              </a:rPr>
              <a:t>rincipales</a:t>
            </a:r>
            <a:r>
              <a:rPr lang="es-ES" sz="1600" b="1" dirty="0" smtClean="0">
                <a:solidFill>
                  <a:schemeClr val="tx1"/>
                </a:solidFill>
              </a:rPr>
              <a:t> divergencias</a:t>
            </a:r>
            <a:r>
              <a:rPr lang="es-ES" sz="1600" dirty="0" smtClean="0">
                <a:solidFill>
                  <a:schemeClr val="tx1"/>
                </a:solidFill>
              </a:rPr>
              <a:t>: diuréticos </a:t>
            </a:r>
            <a:r>
              <a:rPr lang="es-ES" sz="1600" dirty="0">
                <a:solidFill>
                  <a:schemeClr val="tx1"/>
                </a:solidFill>
              </a:rPr>
              <a:t>y </a:t>
            </a:r>
            <a:r>
              <a:rPr lang="es-ES" sz="1600" dirty="0" smtClean="0">
                <a:solidFill>
                  <a:schemeClr val="tx1"/>
                </a:solidFill>
              </a:rPr>
              <a:t>tratamiento de inicio (monoterapia o asociaciones)</a:t>
            </a:r>
          </a:p>
          <a:p>
            <a:pPr marL="823913" indent="-285750">
              <a:buClr>
                <a:schemeClr val="accent2"/>
              </a:buClr>
              <a:buFontTx/>
              <a:buChar char="-"/>
            </a:pPr>
            <a:endParaRPr lang="es-ES_tradnl" sz="1600" dirty="0">
              <a:solidFill>
                <a:schemeClr val="tx1"/>
              </a:solidFill>
            </a:endParaRPr>
          </a:p>
          <a:p>
            <a:pPr marL="285750" indent="-285750">
              <a:buClr>
                <a:schemeClr val="accent2"/>
              </a:buClr>
              <a:buFont typeface="Arial" panose="020B0604020202020204" pitchFamily="34" charset="0"/>
              <a:buChar char="•"/>
            </a:pPr>
            <a:r>
              <a:rPr lang="es-ES" sz="1600" b="1" dirty="0">
                <a:solidFill>
                  <a:schemeClr val="accent2"/>
                </a:solidFill>
              </a:rPr>
              <a:t>Pacientes muy mayores, frágiles, con </a:t>
            </a:r>
            <a:r>
              <a:rPr lang="es-ES" sz="1600" b="1" dirty="0" err="1">
                <a:solidFill>
                  <a:schemeClr val="accent2"/>
                </a:solidFill>
              </a:rPr>
              <a:t>multimorbilidad</a:t>
            </a:r>
            <a:r>
              <a:rPr lang="es-ES" sz="1600" b="1" dirty="0">
                <a:solidFill>
                  <a:schemeClr val="accent2"/>
                </a:solidFill>
              </a:rPr>
              <a:t> y/o esperanza de vida limitada: </a:t>
            </a:r>
            <a:r>
              <a:rPr lang="es-ES" sz="1600" dirty="0">
                <a:solidFill>
                  <a:schemeClr val="tx2"/>
                </a:solidFill>
              </a:rPr>
              <a:t>evaluación clínica individualizada </a:t>
            </a:r>
            <a:endParaRPr lang="es-ES_tradnl" sz="1600" dirty="0">
              <a:solidFill>
                <a:schemeClr val="tx2"/>
              </a:solidFill>
            </a:endParaRPr>
          </a:p>
          <a:p>
            <a:pPr>
              <a:buClr>
                <a:schemeClr val="accent2"/>
              </a:buClr>
            </a:pPr>
            <a:endParaRPr lang="es-ES_tradnl" sz="1600" b="1" dirty="0">
              <a:solidFill>
                <a:schemeClr val="accent2"/>
              </a:solidFill>
            </a:endParaRPr>
          </a:p>
          <a:p>
            <a:pPr marL="285750" indent="-285750">
              <a:buClr>
                <a:schemeClr val="accent2"/>
              </a:buClr>
              <a:buFont typeface="Arial" panose="020B0604020202020204" pitchFamily="34" charset="0"/>
              <a:buChar char="•"/>
            </a:pPr>
            <a:r>
              <a:rPr lang="es-ES" sz="1600" b="1" dirty="0" err="1" smtClean="0">
                <a:solidFill>
                  <a:schemeClr val="accent2"/>
                </a:solidFill>
              </a:rPr>
              <a:t>Deprescripción</a:t>
            </a:r>
            <a:r>
              <a:rPr lang="es-ES" sz="1600" b="1" dirty="0" smtClean="0">
                <a:solidFill>
                  <a:schemeClr val="accent2"/>
                </a:solidFill>
              </a:rPr>
              <a:t> </a:t>
            </a:r>
            <a:r>
              <a:rPr lang="es-ES" sz="1600" dirty="0" smtClean="0">
                <a:solidFill>
                  <a:schemeClr val="tx1"/>
                </a:solidFill>
              </a:rPr>
              <a:t>gradual del tratamiento: </a:t>
            </a:r>
          </a:p>
          <a:p>
            <a:pPr>
              <a:buClr>
                <a:schemeClr val="accent2"/>
              </a:buClr>
            </a:pPr>
            <a:endParaRPr lang="es-ES" sz="1600" dirty="0">
              <a:solidFill>
                <a:schemeClr val="tx1"/>
              </a:solidFill>
            </a:endParaRPr>
          </a:p>
          <a:p>
            <a:pPr marL="538163" indent="-538163">
              <a:buClr>
                <a:schemeClr val="accent2"/>
              </a:buClr>
            </a:pPr>
            <a:r>
              <a:rPr lang="es-ES" sz="1600" b="1" dirty="0" smtClean="0">
                <a:solidFill>
                  <a:schemeClr val="tx1"/>
                </a:solidFill>
              </a:rPr>
              <a:t>	</a:t>
            </a:r>
            <a:r>
              <a:rPr lang="es-ES" sz="1600" dirty="0">
                <a:solidFill>
                  <a:schemeClr val="tx2"/>
                </a:solidFill>
              </a:rPr>
              <a:t>- Sólo </a:t>
            </a:r>
            <a:r>
              <a:rPr lang="es-ES" sz="1600" dirty="0" smtClean="0">
                <a:solidFill>
                  <a:schemeClr val="tx2"/>
                </a:solidFill>
              </a:rPr>
              <a:t>se plantea </a:t>
            </a:r>
            <a:r>
              <a:rPr lang="es-ES" sz="1600" dirty="0">
                <a:solidFill>
                  <a:schemeClr val="tx2"/>
                </a:solidFill>
              </a:rPr>
              <a:t>en la </a:t>
            </a:r>
            <a:r>
              <a:rPr lang="es-ES" sz="1600" b="1" dirty="0">
                <a:solidFill>
                  <a:schemeClr val="tx2"/>
                </a:solidFill>
              </a:rPr>
              <a:t>guía </a:t>
            </a:r>
            <a:r>
              <a:rPr lang="es-ES" sz="1600" b="1" dirty="0" smtClean="0">
                <a:solidFill>
                  <a:schemeClr val="tx2"/>
                </a:solidFill>
              </a:rPr>
              <a:t>europea</a:t>
            </a:r>
            <a:endParaRPr lang="es-ES" sz="1600" b="1" dirty="0" smtClean="0">
              <a:solidFill>
                <a:schemeClr val="tx1"/>
              </a:solidFill>
            </a:endParaRPr>
          </a:p>
          <a:p>
            <a:pPr marL="538163" lvl="1">
              <a:buClr>
                <a:schemeClr val="accent2"/>
              </a:buClr>
            </a:pPr>
            <a:r>
              <a:rPr lang="es-ES" sz="1600" dirty="0" smtClean="0">
                <a:solidFill>
                  <a:schemeClr val="tx1"/>
                </a:solidFill>
              </a:rPr>
              <a:t>- </a:t>
            </a:r>
            <a:r>
              <a:rPr lang="es-ES" sz="1600" b="1" dirty="0" smtClean="0">
                <a:solidFill>
                  <a:schemeClr val="tx1"/>
                </a:solidFill>
              </a:rPr>
              <a:t>Únicamente </a:t>
            </a:r>
            <a:r>
              <a:rPr lang="es-ES" sz="1600" dirty="0" smtClean="0">
                <a:solidFill>
                  <a:schemeClr val="tx1"/>
                </a:solidFill>
              </a:rPr>
              <a:t>en pacientes </a:t>
            </a:r>
            <a:r>
              <a:rPr lang="es-ES" sz="1600" dirty="0">
                <a:solidFill>
                  <a:schemeClr val="tx1"/>
                </a:solidFill>
              </a:rPr>
              <a:t>con PA controlada de forma sostenida, sin riesgo CV alto, que puedan seguir medidas no </a:t>
            </a:r>
            <a:r>
              <a:rPr lang="es-ES" sz="1600" dirty="0" smtClean="0">
                <a:solidFill>
                  <a:schemeClr val="tx1"/>
                </a:solidFill>
              </a:rPr>
              <a:t>farmacológicas</a:t>
            </a:r>
          </a:p>
        </p:txBody>
      </p:sp>
      <p:pic>
        <p:nvPicPr>
          <p:cNvPr id="4" name="Picture 2" descr="Hipertensión arteri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2280" y="5301207"/>
            <a:ext cx="1287970" cy="1183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74119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ítulo 1"/>
          <p:cNvSpPr>
            <a:spLocks noGrp="1"/>
          </p:cNvSpPr>
          <p:nvPr>
            <p:ph type="title"/>
          </p:nvPr>
        </p:nvSpPr>
        <p:spPr bwMode="auto">
          <a:xfrm>
            <a:off x="895784" y="332656"/>
            <a:ext cx="8233898" cy="7920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s-ES_tradnl" altLang="es-ES" sz="3600" b="1" dirty="0" smtClean="0">
                <a:solidFill>
                  <a:srgbClr val="EF3340"/>
                </a:solidFill>
              </a:rPr>
              <a:t>HTA: selección de antihipertensivos</a:t>
            </a:r>
            <a:endParaRPr lang="es-ES" altLang="es-ES" sz="3600" dirty="0" smtClean="0"/>
          </a:p>
        </p:txBody>
      </p:sp>
      <p:sp>
        <p:nvSpPr>
          <p:cNvPr id="7" name="Rectángulo redondeado 6"/>
          <p:cNvSpPr/>
          <p:nvPr/>
        </p:nvSpPr>
        <p:spPr>
          <a:xfrm>
            <a:off x="1083954" y="1255692"/>
            <a:ext cx="7552155" cy="1008112"/>
          </a:xfrm>
          <a:prstGeom prst="roundRect">
            <a:avLst>
              <a:gd name="adj" fmla="val 0"/>
            </a:avLst>
          </a:prstGeom>
          <a:solidFill>
            <a:srgbClr val="EDEDF9"/>
          </a:solidFill>
          <a:ln w="28575">
            <a:solidFill>
              <a:srgbClr val="E7FF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Clr>
                <a:schemeClr val="accent2"/>
              </a:buClr>
              <a:buFont typeface="Arial" panose="020B0604020202020204" pitchFamily="34" charset="0"/>
              <a:buChar char="•"/>
            </a:pPr>
            <a:r>
              <a:rPr lang="es-ES" sz="1600" b="1" dirty="0" smtClean="0">
                <a:solidFill>
                  <a:schemeClr val="accent2"/>
                </a:solidFill>
              </a:rPr>
              <a:t>En función de: </a:t>
            </a:r>
            <a:r>
              <a:rPr lang="es-ES" sz="1600" dirty="0" smtClean="0">
                <a:solidFill>
                  <a:schemeClr val="tx1"/>
                </a:solidFill>
              </a:rPr>
              <a:t>comorbilidad, características o circunstancias </a:t>
            </a:r>
            <a:r>
              <a:rPr lang="es-ES" sz="1600" dirty="0">
                <a:solidFill>
                  <a:schemeClr val="tx1"/>
                </a:solidFill>
              </a:rPr>
              <a:t>particulares, </a:t>
            </a:r>
            <a:r>
              <a:rPr lang="es-ES" sz="1600" dirty="0" smtClean="0">
                <a:solidFill>
                  <a:schemeClr val="tx1"/>
                </a:solidFill>
              </a:rPr>
              <a:t>contraindicaciones, riesgo </a:t>
            </a:r>
            <a:r>
              <a:rPr lang="es-ES" sz="1600" dirty="0">
                <a:solidFill>
                  <a:schemeClr val="tx1"/>
                </a:solidFill>
              </a:rPr>
              <a:t>de efectos adversos e </a:t>
            </a:r>
            <a:r>
              <a:rPr lang="es-ES" sz="1600" dirty="0" smtClean="0">
                <a:solidFill>
                  <a:schemeClr val="tx1"/>
                </a:solidFill>
              </a:rPr>
              <a:t>interacciones </a:t>
            </a:r>
          </a:p>
          <a:p>
            <a:pPr marL="285750" indent="-285750">
              <a:buClr>
                <a:schemeClr val="accent2"/>
              </a:buClr>
              <a:buFont typeface="Arial" panose="020B0604020202020204" pitchFamily="34" charset="0"/>
              <a:buChar char="•"/>
            </a:pPr>
            <a:r>
              <a:rPr lang="es-ES" sz="1600" b="1" dirty="0" smtClean="0">
                <a:solidFill>
                  <a:schemeClr val="accent2"/>
                </a:solidFill>
              </a:rPr>
              <a:t>Tener en cuenta: </a:t>
            </a:r>
            <a:r>
              <a:rPr lang="es-ES" sz="1600" dirty="0" smtClean="0">
                <a:solidFill>
                  <a:schemeClr val="tx1"/>
                </a:solidFill>
              </a:rPr>
              <a:t>prioridades, preferencias y </a:t>
            </a:r>
            <a:r>
              <a:rPr lang="es-ES" sz="1600" dirty="0">
                <a:solidFill>
                  <a:schemeClr val="tx1"/>
                </a:solidFill>
              </a:rPr>
              <a:t>cumplimiento </a:t>
            </a:r>
            <a:r>
              <a:rPr lang="es-ES" sz="1600" dirty="0" smtClean="0">
                <a:solidFill>
                  <a:schemeClr val="tx1"/>
                </a:solidFill>
              </a:rPr>
              <a:t>eventual</a:t>
            </a:r>
            <a:endParaRPr lang="es-ES_tradnl" sz="1600" dirty="0">
              <a:solidFill>
                <a:schemeClr val="tx1"/>
              </a:solidFill>
            </a:endParaRPr>
          </a:p>
        </p:txBody>
      </p:sp>
      <p:sp>
        <p:nvSpPr>
          <p:cNvPr id="2" name="CuadroTexto 1"/>
          <p:cNvSpPr txBox="1"/>
          <p:nvPr/>
        </p:nvSpPr>
        <p:spPr>
          <a:xfrm>
            <a:off x="1124290" y="2930460"/>
            <a:ext cx="2943654" cy="2954655"/>
          </a:xfrm>
          <a:prstGeom prst="rect">
            <a:avLst/>
          </a:prstGeom>
          <a:noFill/>
          <a:ln w="38100">
            <a:solidFill>
              <a:schemeClr val="accent2"/>
            </a:solidFill>
          </a:ln>
        </p:spPr>
        <p:txBody>
          <a:bodyPr wrap="square" rtlCol="0">
            <a:spAutoFit/>
          </a:bodyPr>
          <a:lstStyle/>
          <a:p>
            <a:pPr algn="ctr">
              <a:buClr>
                <a:schemeClr val="accent2"/>
              </a:buClr>
            </a:pPr>
            <a:r>
              <a:rPr lang="es-ES" sz="1600" b="1" dirty="0">
                <a:solidFill>
                  <a:schemeClr val="accent2"/>
                </a:solidFill>
              </a:rPr>
              <a:t>Primera elección </a:t>
            </a:r>
            <a:endParaRPr lang="es-ES" sz="1600" b="1" dirty="0" smtClean="0">
              <a:solidFill>
                <a:schemeClr val="accent2"/>
              </a:solidFill>
            </a:endParaRPr>
          </a:p>
          <a:p>
            <a:pPr algn="ctr">
              <a:buClr>
                <a:schemeClr val="accent2"/>
              </a:buClr>
            </a:pPr>
            <a:r>
              <a:rPr lang="es-ES" sz="1600" dirty="0" smtClean="0">
                <a:solidFill>
                  <a:schemeClr val="accent2"/>
                </a:solidFill>
              </a:rPr>
              <a:t>(</a:t>
            </a:r>
            <a:r>
              <a:rPr lang="es-ES" sz="1600" dirty="0">
                <a:solidFill>
                  <a:schemeClr val="accent2"/>
                </a:solidFill>
              </a:rPr>
              <a:t>monoterapia o asociación</a:t>
            </a:r>
            <a:r>
              <a:rPr lang="es-ES" sz="1600" dirty="0" smtClean="0">
                <a:solidFill>
                  <a:schemeClr val="accent2"/>
                </a:solidFill>
              </a:rPr>
              <a:t>)</a:t>
            </a:r>
            <a:r>
              <a:rPr lang="es-ES" sz="1600" dirty="0" smtClean="0"/>
              <a:t> </a:t>
            </a:r>
          </a:p>
          <a:p>
            <a:pPr algn="ctr">
              <a:buClr>
                <a:schemeClr val="accent2"/>
              </a:buClr>
            </a:pPr>
            <a:endParaRPr lang="es-ES" sz="1400" dirty="0" smtClean="0"/>
          </a:p>
          <a:p>
            <a:pPr>
              <a:buClr>
                <a:schemeClr val="accent2"/>
              </a:buClr>
            </a:pPr>
            <a:r>
              <a:rPr lang="es-ES" sz="1400" b="1" dirty="0" smtClean="0"/>
              <a:t>Inhibidores </a:t>
            </a:r>
            <a:r>
              <a:rPr lang="es-ES" sz="1400" b="1" dirty="0"/>
              <a:t>del enzima convertidor de angiotensina </a:t>
            </a:r>
            <a:r>
              <a:rPr lang="es-ES" sz="1400" dirty="0"/>
              <a:t>(IECA</a:t>
            </a:r>
            <a:r>
              <a:rPr lang="es-ES" sz="1400" dirty="0" smtClean="0"/>
              <a:t>)</a:t>
            </a:r>
          </a:p>
          <a:p>
            <a:pPr>
              <a:buClr>
                <a:schemeClr val="accent2"/>
              </a:buClr>
            </a:pPr>
            <a:endParaRPr lang="es-ES" sz="1400" dirty="0" smtClean="0"/>
          </a:p>
          <a:p>
            <a:pPr>
              <a:buClr>
                <a:schemeClr val="accent2"/>
              </a:buClr>
            </a:pPr>
            <a:r>
              <a:rPr lang="es-ES" sz="1400" b="1" dirty="0" smtClean="0"/>
              <a:t>Antagonistas </a:t>
            </a:r>
            <a:r>
              <a:rPr lang="es-ES" sz="1400" b="1" dirty="0"/>
              <a:t>de los receptores de angiotensina II </a:t>
            </a:r>
            <a:r>
              <a:rPr lang="es-ES" sz="1400" dirty="0"/>
              <a:t>(</a:t>
            </a:r>
            <a:r>
              <a:rPr lang="es-ES" sz="1400" dirty="0" smtClean="0"/>
              <a:t>ARA-II)</a:t>
            </a:r>
          </a:p>
          <a:p>
            <a:pPr>
              <a:buClr>
                <a:schemeClr val="accent2"/>
              </a:buClr>
            </a:pPr>
            <a:endParaRPr lang="es-ES" sz="1400" dirty="0"/>
          </a:p>
          <a:p>
            <a:pPr>
              <a:buClr>
                <a:schemeClr val="accent2"/>
              </a:buClr>
            </a:pPr>
            <a:r>
              <a:rPr lang="es-ES" sz="1400" b="1" dirty="0" smtClean="0"/>
              <a:t>Antagonistas </a:t>
            </a:r>
            <a:r>
              <a:rPr lang="es-ES" sz="1400" b="1" dirty="0"/>
              <a:t>del calcio </a:t>
            </a:r>
            <a:r>
              <a:rPr lang="es-ES" sz="1400" dirty="0"/>
              <a:t>(AC) </a:t>
            </a:r>
            <a:endParaRPr lang="es-ES" sz="1400" dirty="0" smtClean="0"/>
          </a:p>
          <a:p>
            <a:pPr>
              <a:buClr>
                <a:schemeClr val="accent2"/>
              </a:buClr>
            </a:pPr>
            <a:endParaRPr lang="es-ES" sz="1400" dirty="0" smtClean="0"/>
          </a:p>
          <a:p>
            <a:pPr>
              <a:buClr>
                <a:schemeClr val="accent2"/>
              </a:buClr>
            </a:pPr>
            <a:r>
              <a:rPr lang="es-ES" sz="1400" b="1" dirty="0" smtClean="0"/>
              <a:t>Diuréticos</a:t>
            </a:r>
            <a:r>
              <a:rPr lang="es-ES" sz="1400" dirty="0" smtClean="0"/>
              <a:t> </a:t>
            </a:r>
            <a:r>
              <a:rPr lang="es-ES" sz="1400" dirty="0"/>
              <a:t>(</a:t>
            </a:r>
            <a:r>
              <a:rPr lang="es-ES" sz="1400" dirty="0" err="1"/>
              <a:t>tiazidas</a:t>
            </a:r>
            <a:r>
              <a:rPr lang="es-ES" sz="1400" dirty="0"/>
              <a:t> o análogos)</a:t>
            </a:r>
          </a:p>
        </p:txBody>
      </p:sp>
      <p:sp>
        <p:nvSpPr>
          <p:cNvPr id="6" name="CuadroTexto 5"/>
          <p:cNvSpPr txBox="1"/>
          <p:nvPr/>
        </p:nvSpPr>
        <p:spPr>
          <a:xfrm>
            <a:off x="4860032" y="2636912"/>
            <a:ext cx="3825109" cy="3816429"/>
          </a:xfrm>
          <a:prstGeom prst="rect">
            <a:avLst/>
          </a:prstGeom>
          <a:noFill/>
          <a:ln w="38100">
            <a:solidFill>
              <a:schemeClr val="accent2"/>
            </a:solidFill>
          </a:ln>
        </p:spPr>
        <p:txBody>
          <a:bodyPr wrap="square" rtlCol="0">
            <a:spAutoFit/>
          </a:bodyPr>
          <a:lstStyle/>
          <a:p>
            <a:pPr algn="ctr">
              <a:buClr>
                <a:schemeClr val="accent2"/>
              </a:buClr>
            </a:pPr>
            <a:r>
              <a:rPr lang="es-ES" sz="1600" b="1" dirty="0">
                <a:solidFill>
                  <a:schemeClr val="accent2"/>
                </a:solidFill>
              </a:rPr>
              <a:t>Alternativa </a:t>
            </a:r>
            <a:endParaRPr lang="es-ES" sz="1600" b="1" dirty="0" smtClean="0">
              <a:solidFill>
                <a:schemeClr val="accent2"/>
              </a:solidFill>
            </a:endParaRPr>
          </a:p>
          <a:p>
            <a:pPr algn="ctr">
              <a:buClr>
                <a:schemeClr val="accent2"/>
              </a:buClr>
            </a:pPr>
            <a:r>
              <a:rPr lang="es-ES" sz="1600" dirty="0">
                <a:solidFill>
                  <a:schemeClr val="accent2"/>
                </a:solidFill>
              </a:rPr>
              <a:t>(</a:t>
            </a:r>
            <a:r>
              <a:rPr lang="es-ES" sz="1600" dirty="0" smtClean="0">
                <a:solidFill>
                  <a:schemeClr val="accent2"/>
                </a:solidFill>
              </a:rPr>
              <a:t>salvo </a:t>
            </a:r>
            <a:r>
              <a:rPr lang="es-ES" sz="1600" dirty="0">
                <a:solidFill>
                  <a:schemeClr val="accent2"/>
                </a:solidFill>
              </a:rPr>
              <a:t>indicación </a:t>
            </a:r>
            <a:r>
              <a:rPr lang="es-ES" sz="1600" dirty="0" smtClean="0">
                <a:solidFill>
                  <a:schemeClr val="accent2"/>
                </a:solidFill>
              </a:rPr>
              <a:t>específica)</a:t>
            </a:r>
          </a:p>
          <a:p>
            <a:pPr algn="ctr">
              <a:buClr>
                <a:schemeClr val="accent2"/>
              </a:buClr>
            </a:pPr>
            <a:endParaRPr lang="es-ES" sz="1400" dirty="0" smtClean="0">
              <a:solidFill>
                <a:schemeClr val="accent2"/>
              </a:solidFill>
            </a:endParaRPr>
          </a:p>
          <a:p>
            <a:pPr>
              <a:buClr>
                <a:schemeClr val="accent2"/>
              </a:buClr>
            </a:pPr>
            <a:r>
              <a:rPr lang="es-ES" sz="1400" dirty="0"/>
              <a:t>B</a:t>
            </a:r>
            <a:r>
              <a:rPr lang="es-ES" sz="1400" dirty="0" smtClean="0"/>
              <a:t>etabloqueantes </a:t>
            </a:r>
            <a:r>
              <a:rPr lang="es-ES" sz="1400" dirty="0"/>
              <a:t>(</a:t>
            </a:r>
            <a:r>
              <a:rPr lang="es-ES" sz="1400" dirty="0" smtClean="0"/>
              <a:t>BB)</a:t>
            </a:r>
          </a:p>
          <a:p>
            <a:pPr>
              <a:buClr>
                <a:schemeClr val="accent2"/>
              </a:buClr>
            </a:pPr>
            <a:endParaRPr lang="es-ES" sz="1400" dirty="0" smtClean="0"/>
          </a:p>
          <a:p>
            <a:pPr>
              <a:buClr>
                <a:schemeClr val="accent2"/>
              </a:buClr>
            </a:pPr>
            <a:r>
              <a:rPr lang="es-ES" sz="1400" dirty="0" smtClean="0"/>
              <a:t>Antagonistas </a:t>
            </a:r>
            <a:r>
              <a:rPr lang="es-ES" sz="1400" dirty="0"/>
              <a:t>de la aldosterona (</a:t>
            </a:r>
            <a:r>
              <a:rPr lang="es-ES" sz="1400" dirty="0" smtClean="0"/>
              <a:t>AA)</a:t>
            </a:r>
          </a:p>
          <a:p>
            <a:pPr>
              <a:buClr>
                <a:schemeClr val="accent2"/>
              </a:buClr>
            </a:pPr>
            <a:endParaRPr lang="es-ES" sz="1400" dirty="0" smtClean="0"/>
          </a:p>
          <a:p>
            <a:pPr>
              <a:buClr>
                <a:schemeClr val="accent2"/>
              </a:buClr>
            </a:pPr>
            <a:r>
              <a:rPr lang="es-ES" sz="1400" dirty="0" smtClean="0"/>
              <a:t>Otros </a:t>
            </a:r>
            <a:r>
              <a:rPr lang="es-ES" sz="1400" dirty="0"/>
              <a:t>diuréticos (del asa, ahorradores de potasio</a:t>
            </a:r>
            <a:r>
              <a:rPr lang="es-ES" sz="1400" dirty="0" smtClean="0"/>
              <a:t>)</a:t>
            </a:r>
          </a:p>
          <a:p>
            <a:pPr>
              <a:buClr>
                <a:schemeClr val="accent2"/>
              </a:buClr>
            </a:pPr>
            <a:endParaRPr lang="es-ES" sz="1400" dirty="0" smtClean="0"/>
          </a:p>
          <a:p>
            <a:pPr>
              <a:buClr>
                <a:schemeClr val="accent2"/>
              </a:buClr>
            </a:pPr>
            <a:r>
              <a:rPr lang="es-ES" sz="1400" dirty="0" smtClean="0"/>
              <a:t>Inhibidores </a:t>
            </a:r>
            <a:r>
              <a:rPr lang="es-ES" sz="1400" dirty="0"/>
              <a:t>directos de la renina (</a:t>
            </a:r>
            <a:r>
              <a:rPr lang="es-ES" sz="1400" dirty="0" err="1" smtClean="0"/>
              <a:t>aliskireno</a:t>
            </a:r>
            <a:r>
              <a:rPr lang="es-ES" sz="1400" dirty="0" smtClean="0"/>
              <a:t>)</a:t>
            </a:r>
          </a:p>
          <a:p>
            <a:pPr>
              <a:buClr>
                <a:schemeClr val="accent2"/>
              </a:buClr>
            </a:pPr>
            <a:endParaRPr lang="es-ES" sz="1400" dirty="0" smtClean="0"/>
          </a:p>
          <a:p>
            <a:pPr>
              <a:buClr>
                <a:schemeClr val="accent2"/>
              </a:buClr>
            </a:pPr>
            <a:r>
              <a:rPr lang="es-ES" sz="1400" dirty="0"/>
              <a:t>A</a:t>
            </a:r>
            <a:r>
              <a:rPr lang="es-ES" sz="1400" dirty="0" smtClean="0"/>
              <a:t>ntagonistas </a:t>
            </a:r>
            <a:r>
              <a:rPr lang="es-ES" sz="1400" dirty="0"/>
              <a:t>de receptores </a:t>
            </a:r>
            <a:r>
              <a:rPr lang="es-ES" sz="1400" dirty="0" smtClean="0"/>
              <a:t>alfa-adrenérgicos</a:t>
            </a:r>
          </a:p>
          <a:p>
            <a:pPr>
              <a:buClr>
                <a:schemeClr val="accent2"/>
              </a:buClr>
            </a:pPr>
            <a:endParaRPr lang="es-ES" sz="1400" dirty="0" smtClean="0"/>
          </a:p>
          <a:p>
            <a:pPr>
              <a:buClr>
                <a:schemeClr val="accent2"/>
              </a:buClr>
            </a:pPr>
            <a:r>
              <a:rPr lang="es-ES" sz="1400" dirty="0" err="1" smtClean="0"/>
              <a:t>Antiadrenérgicos</a:t>
            </a:r>
            <a:r>
              <a:rPr lang="es-ES" sz="1400" dirty="0" smtClean="0"/>
              <a:t> </a:t>
            </a:r>
            <a:r>
              <a:rPr lang="es-ES" sz="1400" dirty="0"/>
              <a:t>de acción central </a:t>
            </a:r>
            <a:r>
              <a:rPr lang="es-ES" sz="1400" dirty="0" smtClean="0"/>
              <a:t> </a:t>
            </a:r>
          </a:p>
          <a:p>
            <a:pPr>
              <a:buClr>
                <a:schemeClr val="accent2"/>
              </a:buClr>
            </a:pPr>
            <a:endParaRPr lang="es-ES" sz="1400" dirty="0"/>
          </a:p>
          <a:p>
            <a:pPr>
              <a:buClr>
                <a:schemeClr val="accent2"/>
              </a:buClr>
            </a:pPr>
            <a:r>
              <a:rPr lang="es-ES" sz="1400" dirty="0" smtClean="0"/>
              <a:t>Vasodilatadores </a:t>
            </a:r>
            <a:r>
              <a:rPr lang="es-ES" sz="1400" dirty="0"/>
              <a:t>directos</a:t>
            </a:r>
          </a:p>
        </p:txBody>
      </p:sp>
      <p:sp>
        <p:nvSpPr>
          <p:cNvPr id="3" name="Flecha derecha 2"/>
          <p:cNvSpPr/>
          <p:nvPr/>
        </p:nvSpPr>
        <p:spPr>
          <a:xfrm>
            <a:off x="4067944" y="4263772"/>
            <a:ext cx="792088" cy="288032"/>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3313115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8"/>
          <p:cNvSpPr>
            <a:spLocks noGrp="1" noChangeArrowheads="1"/>
          </p:cNvSpPr>
          <p:nvPr>
            <p:ph type="title"/>
          </p:nvPr>
        </p:nvSpPr>
        <p:spPr bwMode="auto">
          <a:xfrm>
            <a:off x="900114" y="260648"/>
            <a:ext cx="7920880" cy="100811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63" tIns="45683" rIns="91363" bIns="45683" numCol="1" anchor="ctr" anchorCtr="0" compatLnSpc="1">
            <a:prstTxWarp prst="textNoShape">
              <a:avLst/>
            </a:prstTxWarp>
          </a:bodyPr>
          <a:lstStyle/>
          <a:p>
            <a:r>
              <a:rPr lang="es-ES_tradnl" altLang="es-ES" sz="3600" b="1" dirty="0">
                <a:solidFill>
                  <a:srgbClr val="EF3340"/>
                </a:solidFill>
              </a:rPr>
              <a:t>HTA: tratamiento </a:t>
            </a:r>
            <a:r>
              <a:rPr lang="es-ES_tradnl" altLang="es-ES" sz="3600" b="1" dirty="0" smtClean="0">
                <a:solidFill>
                  <a:srgbClr val="EF3340"/>
                </a:solidFill>
              </a:rPr>
              <a:t>escalonado </a:t>
            </a:r>
            <a:endParaRPr lang="es-ES" altLang="es-ES" sz="3600" b="1" dirty="0" smtClean="0">
              <a:solidFill>
                <a:srgbClr val="EF3340"/>
              </a:solidFill>
            </a:endParaRPr>
          </a:p>
        </p:txBody>
      </p:sp>
      <p:sp>
        <p:nvSpPr>
          <p:cNvPr id="3" name="Rectángulo redondeado 2"/>
          <p:cNvSpPr/>
          <p:nvPr/>
        </p:nvSpPr>
        <p:spPr>
          <a:xfrm>
            <a:off x="1187624" y="1700808"/>
            <a:ext cx="7488832" cy="3528392"/>
          </a:xfrm>
          <a:prstGeom prst="roundRect">
            <a:avLst>
              <a:gd name="adj" fmla="val 0"/>
            </a:avLst>
          </a:prstGeom>
          <a:solidFill>
            <a:srgbClr val="F3F3FB"/>
          </a:solidFill>
          <a:ln w="28575">
            <a:solidFill>
              <a:srgbClr val="F3F3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Clr>
                <a:schemeClr val="accent2"/>
              </a:buClr>
              <a:buFont typeface="Arial" panose="020B0604020202020204" pitchFamily="34" charset="0"/>
              <a:buChar char="•"/>
            </a:pPr>
            <a:r>
              <a:rPr lang="es-ES" sz="1600" b="1" dirty="0" smtClean="0">
                <a:solidFill>
                  <a:schemeClr val="accent2"/>
                </a:solidFill>
              </a:rPr>
              <a:t>Comenzar</a:t>
            </a:r>
            <a:r>
              <a:rPr lang="es-ES" sz="1600" dirty="0" smtClean="0">
                <a:solidFill>
                  <a:schemeClr val="tx1"/>
                </a:solidFill>
              </a:rPr>
              <a:t> </a:t>
            </a:r>
            <a:r>
              <a:rPr lang="es-ES" sz="1600" dirty="0">
                <a:solidFill>
                  <a:schemeClr val="tx1"/>
                </a:solidFill>
              </a:rPr>
              <a:t>con </a:t>
            </a:r>
            <a:r>
              <a:rPr lang="es-ES" sz="1600" b="1" dirty="0">
                <a:solidFill>
                  <a:schemeClr val="tx1"/>
                </a:solidFill>
              </a:rPr>
              <a:t>monoterapia</a:t>
            </a:r>
            <a:r>
              <a:rPr lang="es-ES" sz="1600" dirty="0">
                <a:solidFill>
                  <a:schemeClr val="tx1"/>
                </a:solidFill>
              </a:rPr>
              <a:t> o </a:t>
            </a:r>
            <a:r>
              <a:rPr lang="es-ES" sz="1600" b="1" dirty="0">
                <a:solidFill>
                  <a:schemeClr val="tx1"/>
                </a:solidFill>
              </a:rPr>
              <a:t>terapia </a:t>
            </a:r>
            <a:r>
              <a:rPr lang="es-ES" sz="1600" b="1" dirty="0" smtClean="0">
                <a:solidFill>
                  <a:schemeClr val="tx1"/>
                </a:solidFill>
              </a:rPr>
              <a:t>doble </a:t>
            </a:r>
            <a:r>
              <a:rPr lang="es-ES" sz="1600" dirty="0">
                <a:solidFill>
                  <a:schemeClr val="tx1"/>
                </a:solidFill>
              </a:rPr>
              <a:t>en </a:t>
            </a:r>
            <a:r>
              <a:rPr lang="es-ES" sz="1600">
                <a:solidFill>
                  <a:schemeClr val="tx1"/>
                </a:solidFill>
              </a:rPr>
              <a:t>función </a:t>
            </a:r>
            <a:r>
              <a:rPr lang="es-ES" sz="1600" smtClean="0">
                <a:solidFill>
                  <a:schemeClr val="tx1"/>
                </a:solidFill>
              </a:rPr>
              <a:t>de las cifras </a:t>
            </a:r>
            <a:r>
              <a:rPr lang="es-ES" sz="1600" dirty="0">
                <a:solidFill>
                  <a:schemeClr val="tx1"/>
                </a:solidFill>
              </a:rPr>
              <a:t>de PA, riesgo CV, edad </a:t>
            </a:r>
            <a:r>
              <a:rPr lang="es-ES" sz="1600" dirty="0" smtClean="0">
                <a:solidFill>
                  <a:schemeClr val="tx1"/>
                </a:solidFill>
              </a:rPr>
              <a:t>y situación clínica</a:t>
            </a:r>
          </a:p>
          <a:p>
            <a:pPr>
              <a:buClr>
                <a:schemeClr val="accent2"/>
              </a:buClr>
            </a:pPr>
            <a:endParaRPr lang="es-ES" sz="1600" dirty="0">
              <a:solidFill>
                <a:schemeClr val="tx1"/>
              </a:solidFill>
            </a:endParaRPr>
          </a:p>
          <a:p>
            <a:pPr marL="285750" indent="-285750">
              <a:buClr>
                <a:schemeClr val="accent2"/>
              </a:buClr>
              <a:buFont typeface="Arial" panose="020B0604020202020204" pitchFamily="34" charset="0"/>
              <a:buChar char="•"/>
            </a:pPr>
            <a:r>
              <a:rPr lang="es-ES" sz="1600" b="1" dirty="0" smtClean="0">
                <a:solidFill>
                  <a:schemeClr val="accent2"/>
                </a:solidFill>
              </a:rPr>
              <a:t>Asociar</a:t>
            </a:r>
            <a:r>
              <a:rPr lang="es-ES" sz="1600" dirty="0" smtClean="0">
                <a:solidFill>
                  <a:schemeClr val="tx2"/>
                </a:solidFill>
              </a:rPr>
              <a:t> </a:t>
            </a:r>
            <a:r>
              <a:rPr lang="es-ES" sz="1600" dirty="0" smtClean="0">
                <a:solidFill>
                  <a:schemeClr val="tx1"/>
                </a:solidFill>
              </a:rPr>
              <a:t>diferentes antihipertensivos de forma progresiva y secuencial hasta alcanzar objetivo de PA (hasta 4 en </a:t>
            </a:r>
            <a:r>
              <a:rPr lang="es-ES" sz="1600" b="1" dirty="0" smtClean="0">
                <a:solidFill>
                  <a:schemeClr val="tx1"/>
                </a:solidFill>
              </a:rPr>
              <a:t>HTA resistente</a:t>
            </a:r>
            <a:r>
              <a:rPr lang="es-ES" sz="1600" dirty="0" smtClean="0">
                <a:solidFill>
                  <a:schemeClr val="tx1"/>
                </a:solidFill>
              </a:rPr>
              <a:t>)</a:t>
            </a:r>
          </a:p>
          <a:p>
            <a:pPr marL="285750" indent="-285750">
              <a:buClr>
                <a:schemeClr val="accent2"/>
              </a:buClr>
              <a:buFont typeface="Arial" panose="020B0604020202020204" pitchFamily="34" charset="0"/>
              <a:buChar char="•"/>
            </a:pPr>
            <a:endParaRPr lang="es-ES_tradnl" sz="1600" dirty="0">
              <a:solidFill>
                <a:schemeClr val="tx1"/>
              </a:solidFill>
            </a:endParaRPr>
          </a:p>
          <a:p>
            <a:pPr marL="285750" indent="-285750">
              <a:buClr>
                <a:schemeClr val="accent2"/>
              </a:buClr>
              <a:buFont typeface="Arial" panose="020B0604020202020204" pitchFamily="34" charset="0"/>
              <a:buChar char="•"/>
            </a:pPr>
            <a:r>
              <a:rPr lang="es-ES" sz="1600" b="1" dirty="0" smtClean="0">
                <a:solidFill>
                  <a:schemeClr val="accent2"/>
                </a:solidFill>
              </a:rPr>
              <a:t>Antes de pasar </a:t>
            </a:r>
            <a:r>
              <a:rPr lang="es-ES" sz="1600" b="1" dirty="0">
                <a:solidFill>
                  <a:schemeClr val="accent2"/>
                </a:solidFill>
              </a:rPr>
              <a:t>al siguiente </a:t>
            </a:r>
            <a:r>
              <a:rPr lang="es-ES" sz="1600" b="1" dirty="0" smtClean="0">
                <a:solidFill>
                  <a:schemeClr val="accent2"/>
                </a:solidFill>
              </a:rPr>
              <a:t>escalón </a:t>
            </a:r>
            <a:r>
              <a:rPr lang="es-ES" sz="1600" dirty="0" smtClean="0">
                <a:solidFill>
                  <a:schemeClr val="tx1"/>
                </a:solidFill>
              </a:rPr>
              <a:t>en todos los pasos, </a:t>
            </a:r>
            <a:r>
              <a:rPr lang="es-ES" sz="1600" dirty="0">
                <a:solidFill>
                  <a:schemeClr val="tx1"/>
                </a:solidFill>
              </a:rPr>
              <a:t>comprobar el cumplimiento y que los fármacos se utilizan a </a:t>
            </a:r>
            <a:r>
              <a:rPr lang="es-ES" sz="1600" dirty="0" smtClean="0">
                <a:solidFill>
                  <a:schemeClr val="tx1"/>
                </a:solidFill>
              </a:rPr>
              <a:t>dosis </a:t>
            </a:r>
            <a:r>
              <a:rPr lang="es-ES" sz="1600" dirty="0">
                <a:solidFill>
                  <a:schemeClr val="tx1"/>
                </a:solidFill>
              </a:rPr>
              <a:t>óptima o máxima </a:t>
            </a:r>
            <a:r>
              <a:rPr lang="es-ES" sz="1600" dirty="0" smtClean="0">
                <a:solidFill>
                  <a:schemeClr val="tx1"/>
                </a:solidFill>
              </a:rPr>
              <a:t>tolerada</a:t>
            </a:r>
          </a:p>
          <a:p>
            <a:pPr>
              <a:buClr>
                <a:schemeClr val="accent2"/>
              </a:buClr>
            </a:pPr>
            <a:r>
              <a:rPr lang="es-ES" sz="1600" dirty="0" smtClean="0">
                <a:solidFill>
                  <a:schemeClr val="tx1"/>
                </a:solidFill>
              </a:rPr>
              <a:t> </a:t>
            </a:r>
            <a:r>
              <a:rPr lang="es-ES" sz="1600" dirty="0">
                <a:solidFill>
                  <a:schemeClr val="tx1"/>
                </a:solidFill>
              </a:rPr>
              <a:t>	</a:t>
            </a:r>
            <a:endParaRPr lang="es-ES" sz="1600" dirty="0" smtClean="0">
              <a:solidFill>
                <a:schemeClr val="tx2"/>
              </a:solidFill>
            </a:endParaRPr>
          </a:p>
          <a:p>
            <a:pPr marL="285750" indent="-285750">
              <a:buClr>
                <a:schemeClr val="accent2"/>
              </a:buClr>
              <a:buFont typeface="Arial" panose="020B0604020202020204" pitchFamily="34" charset="0"/>
              <a:buChar char="•"/>
            </a:pPr>
            <a:r>
              <a:rPr lang="es-ES" sz="1600" b="1" dirty="0" smtClean="0">
                <a:solidFill>
                  <a:schemeClr val="accent2"/>
                </a:solidFill>
              </a:rPr>
              <a:t>Simplificar el tratamiento </a:t>
            </a:r>
            <a:r>
              <a:rPr lang="es-ES" sz="1600" dirty="0" smtClean="0">
                <a:solidFill>
                  <a:schemeClr val="tx2"/>
                </a:solidFill>
              </a:rPr>
              <a:t>para </a:t>
            </a:r>
            <a:r>
              <a:rPr lang="es-ES" sz="1600" dirty="0">
                <a:solidFill>
                  <a:schemeClr val="tx2"/>
                </a:solidFill>
              </a:rPr>
              <a:t>facilitar </a:t>
            </a:r>
            <a:r>
              <a:rPr lang="es-ES" sz="1600" dirty="0" smtClean="0">
                <a:solidFill>
                  <a:schemeClr val="tx2"/>
                </a:solidFill>
              </a:rPr>
              <a:t>cumplimiento: </a:t>
            </a:r>
            <a:r>
              <a:rPr lang="es-ES" sz="1600" dirty="0" smtClean="0">
                <a:solidFill>
                  <a:schemeClr val="tx1"/>
                </a:solidFill>
              </a:rPr>
              <a:t>minimizar número </a:t>
            </a:r>
            <a:r>
              <a:rPr lang="es-ES" sz="1600" dirty="0">
                <a:solidFill>
                  <a:schemeClr val="tx1"/>
                </a:solidFill>
              </a:rPr>
              <a:t>de </a:t>
            </a:r>
            <a:r>
              <a:rPr lang="es-ES" sz="1600" dirty="0" smtClean="0">
                <a:solidFill>
                  <a:schemeClr val="tx1"/>
                </a:solidFill>
              </a:rPr>
              <a:t>dosis </a:t>
            </a:r>
            <a:r>
              <a:rPr lang="es-ES" sz="1600" dirty="0">
                <a:solidFill>
                  <a:schemeClr val="tx1"/>
                </a:solidFill>
              </a:rPr>
              <a:t>diarias </a:t>
            </a:r>
            <a:r>
              <a:rPr lang="es-ES" sz="1600" dirty="0" smtClean="0">
                <a:solidFill>
                  <a:schemeClr val="tx1"/>
                </a:solidFill>
              </a:rPr>
              <a:t>y u</a:t>
            </a:r>
            <a:r>
              <a:rPr lang="es-ES" sz="1600" dirty="0" smtClean="0">
                <a:solidFill>
                  <a:schemeClr val="tx2"/>
                </a:solidFill>
              </a:rPr>
              <a:t>tilizar </a:t>
            </a:r>
            <a:r>
              <a:rPr lang="es-ES" sz="1600" dirty="0">
                <a:solidFill>
                  <a:schemeClr val="tx2"/>
                </a:solidFill>
              </a:rPr>
              <a:t>asociaciones a dosis </a:t>
            </a:r>
            <a:r>
              <a:rPr lang="es-ES" sz="1600" dirty="0" smtClean="0">
                <a:solidFill>
                  <a:schemeClr val="tx2"/>
                </a:solidFill>
              </a:rPr>
              <a:t>fijas (cuando sea factible)</a:t>
            </a:r>
          </a:p>
          <a:p>
            <a:pPr>
              <a:buClr>
                <a:schemeClr val="accent2"/>
              </a:buClr>
            </a:pPr>
            <a:endParaRPr lang="es-ES_tradnl" sz="1600" dirty="0">
              <a:solidFill>
                <a:schemeClr val="tx2"/>
              </a:solidFill>
            </a:endParaRPr>
          </a:p>
          <a:p>
            <a:pPr marL="285750" indent="-285750">
              <a:buClr>
                <a:schemeClr val="accent2"/>
              </a:buClr>
              <a:buFont typeface="Arial" panose="020B0604020202020204" pitchFamily="34" charset="0"/>
              <a:buChar char="•"/>
            </a:pPr>
            <a:r>
              <a:rPr lang="es-ES" sz="1600" dirty="0" smtClean="0">
                <a:solidFill>
                  <a:schemeClr val="tx2"/>
                </a:solidFill>
              </a:rPr>
              <a:t>Antes de diagnosticar </a:t>
            </a:r>
            <a:r>
              <a:rPr lang="es-ES" sz="1600" b="1" dirty="0" smtClean="0">
                <a:solidFill>
                  <a:schemeClr val="accent2"/>
                </a:solidFill>
              </a:rPr>
              <a:t>HTA resistente: </a:t>
            </a:r>
            <a:r>
              <a:rPr lang="es-ES" sz="1600" dirty="0" smtClean="0">
                <a:solidFill>
                  <a:schemeClr val="tx2"/>
                </a:solidFill>
              </a:rPr>
              <a:t>comprobar técnica de medida de PA y descartar fenómeno de bata blanca e HTA secundaria.</a:t>
            </a:r>
            <a:endParaRPr lang="es-ES" sz="1600" dirty="0">
              <a:solidFill>
                <a:schemeClr val="tx2"/>
              </a:solidFill>
            </a:endParaRPr>
          </a:p>
        </p:txBody>
      </p:sp>
    </p:spTree>
    <p:extLst>
      <p:ext uri="{BB962C8B-B14F-4D97-AF65-F5344CB8AC3E}">
        <p14:creationId xmlns:p14="http://schemas.microsoft.com/office/powerpoint/2010/main" val="18357275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p:cNvSpPr/>
          <p:nvPr/>
        </p:nvSpPr>
        <p:spPr>
          <a:xfrm>
            <a:off x="3598671" y="2083139"/>
            <a:ext cx="360664" cy="291479"/>
          </a:xfrm>
          <a:prstGeom prst="rect">
            <a:avLst/>
          </a:prstGeom>
          <a:solidFill>
            <a:sysClr val="window" lastClr="FFFFFF"/>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0"/>
              </a:spcAft>
            </a:pPr>
            <a:r>
              <a:rPr lang="es-ES_tradnl" sz="900" dirty="0">
                <a:solidFill>
                  <a:srgbClr val="000000"/>
                </a:solidFill>
                <a:effectLst/>
                <a:latin typeface="+mj-lt"/>
                <a:ea typeface="Calibri" panose="020F0502020204030204" pitchFamily="34" charset="0"/>
                <a:cs typeface="Times New Roman" panose="02020603050405020304" pitchFamily="18" charset="0"/>
              </a:rPr>
              <a:t>(d)</a:t>
            </a:r>
            <a:endParaRPr lang="es-ES" sz="900" dirty="0">
              <a:effectLst/>
              <a:latin typeface="+mj-lt"/>
              <a:ea typeface="Calibri" panose="020F0502020204030204" pitchFamily="34" charset="0"/>
              <a:cs typeface="Times New Roman" panose="02020603050405020304" pitchFamily="18" charset="0"/>
            </a:endParaRPr>
          </a:p>
        </p:txBody>
      </p:sp>
      <p:sp>
        <p:nvSpPr>
          <p:cNvPr id="10242" name="Rectangle 8"/>
          <p:cNvSpPr>
            <a:spLocks noGrp="1" noChangeArrowheads="1"/>
          </p:cNvSpPr>
          <p:nvPr>
            <p:ph type="title"/>
          </p:nvPr>
        </p:nvSpPr>
        <p:spPr bwMode="auto">
          <a:xfrm>
            <a:off x="1123019" y="118586"/>
            <a:ext cx="7560320" cy="112298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63" tIns="45683" rIns="91363" bIns="45683" numCol="1" anchor="ctr" anchorCtr="0" compatLnSpc="1">
            <a:prstTxWarp prst="textNoShape">
              <a:avLst/>
            </a:prstTxWarp>
          </a:bodyPr>
          <a:lstStyle/>
          <a:p>
            <a:r>
              <a:rPr lang="es-ES_tradnl" altLang="es-ES" sz="3600" b="1" dirty="0" smtClean="0">
                <a:solidFill>
                  <a:srgbClr val="EF3340"/>
                </a:solidFill>
              </a:rPr>
              <a:t>Algoritmo para el tratamiento antihipertensivo</a:t>
            </a:r>
            <a:endParaRPr lang="es-ES" altLang="es-ES" sz="3600" b="1" dirty="0" smtClean="0">
              <a:solidFill>
                <a:srgbClr val="EF3340"/>
              </a:solidFill>
            </a:endParaRPr>
          </a:p>
        </p:txBody>
      </p:sp>
      <p:sp>
        <p:nvSpPr>
          <p:cNvPr id="29" name="Rectángulo 28"/>
          <p:cNvSpPr/>
          <p:nvPr/>
        </p:nvSpPr>
        <p:spPr>
          <a:xfrm>
            <a:off x="1088319" y="5414756"/>
            <a:ext cx="7839677" cy="1238128"/>
          </a:xfrm>
          <a:prstGeom prst="rect">
            <a:avLst/>
          </a:prstGeom>
          <a:no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0"/>
              </a:spcAft>
            </a:pPr>
            <a:r>
              <a:rPr lang="es-ES" sz="1000" smtClean="0">
                <a:solidFill>
                  <a:srgbClr val="000000"/>
                </a:solidFill>
                <a:ea typeface="Calibri" panose="020F0502020204030204" pitchFamily="34" charset="0"/>
                <a:cs typeface="Times New Roman" panose="02020603050405020304" pitchFamily="18" charset="0"/>
              </a:rPr>
              <a:t>(</a:t>
            </a:r>
            <a:r>
              <a:rPr lang="es-ES" sz="1000">
                <a:solidFill>
                  <a:srgbClr val="000000"/>
                </a:solidFill>
                <a:ea typeface="Calibri" panose="020F0502020204030204" pitchFamily="34" charset="0"/>
                <a:cs typeface="Times New Roman" panose="02020603050405020304" pitchFamily="18" charset="0"/>
              </a:rPr>
              <a:t>a) ARA-II: cuando IECA no se toleran (salvo excepciones</a:t>
            </a:r>
            <a:r>
              <a:rPr lang="es-ES" sz="1000" smtClean="0">
                <a:solidFill>
                  <a:srgbClr val="000000"/>
                </a:solidFill>
                <a:ea typeface="Calibri" panose="020F0502020204030204" pitchFamily="34" charset="0"/>
                <a:cs typeface="Times New Roman" panose="02020603050405020304" pitchFamily="18" charset="0"/>
              </a:rPr>
              <a:t>); </a:t>
            </a:r>
            <a:r>
              <a:rPr lang="es-ES" sz="1000">
                <a:solidFill>
                  <a:srgbClr val="000000"/>
                </a:solidFill>
                <a:ea typeface="Calibri" panose="020F0502020204030204" pitchFamily="34" charset="0"/>
                <a:cs typeface="Times New Roman" panose="02020603050405020304" pitchFamily="18" charset="0"/>
              </a:rPr>
              <a:t>(b) Con preferencia AC-dihidropiridina y si no se tolera o no hay disponible, otro AC; (c) Con preferencia diurético análogo de tiazidas y si no hay disponible, tiazida; (d) </a:t>
            </a:r>
            <a:r>
              <a:rPr lang="es-ES_tradnl" sz="1000">
                <a:solidFill>
                  <a:srgbClr val="000000"/>
                </a:solidFill>
                <a:ea typeface="Calibri" panose="020F0502020204030204" pitchFamily="34" charset="0"/>
                <a:cs typeface="Times New Roman" panose="02020603050405020304" pitchFamily="18" charset="0"/>
              </a:rPr>
              <a:t>Valorar ↑ dosis o cambiar fármacos antes de asociar antihipertensivos; </a:t>
            </a:r>
            <a:r>
              <a:rPr lang="es-ES" sz="1000">
                <a:solidFill>
                  <a:srgbClr val="000000"/>
                </a:solidFill>
                <a:ea typeface="Calibri" panose="020F0502020204030204" pitchFamily="34" charset="0"/>
                <a:cs typeface="Times New Roman" panose="02020603050405020304" pitchFamily="18" charset="0"/>
              </a:rPr>
              <a:t>(e) </a:t>
            </a:r>
            <a:r>
              <a:rPr lang="es-ES_tradnl" sz="1000">
                <a:solidFill>
                  <a:srgbClr val="000000"/>
                </a:solidFill>
                <a:ea typeface="Calibri" panose="020F0502020204030204" pitchFamily="34" charset="0"/>
                <a:cs typeface="Times New Roman" panose="02020603050405020304" pitchFamily="18" charset="0"/>
              </a:rPr>
              <a:t>Antes de pasar al siguiente escalón, verificar el cumplimiento y que los fármacos se utilizan a dosis óptima o máxima tolerada</a:t>
            </a:r>
            <a:r>
              <a:rPr lang="es-ES" sz="1000">
                <a:solidFill>
                  <a:srgbClr val="000000"/>
                </a:solidFill>
                <a:ea typeface="Calibri" panose="020F0502020204030204" pitchFamily="34" charset="0"/>
                <a:cs typeface="Times New Roman" panose="02020603050405020304" pitchFamily="18" charset="0"/>
              </a:rPr>
              <a:t>.</a:t>
            </a:r>
            <a:r>
              <a:rPr lang="es-ES_tradnl" sz="1000">
                <a:solidFill>
                  <a:srgbClr val="000000"/>
                </a:solidFill>
                <a:ea typeface="Calibri" panose="020F0502020204030204" pitchFamily="34" charset="0"/>
                <a:cs typeface="Times New Roman" panose="02020603050405020304" pitchFamily="18" charset="0"/>
              </a:rPr>
              <a:t>;</a:t>
            </a:r>
            <a:r>
              <a:rPr lang="es-ES" sz="1000">
                <a:solidFill>
                  <a:srgbClr val="000000"/>
                </a:solidFill>
                <a:ea typeface="Calibri" panose="020F0502020204030204" pitchFamily="34" charset="0"/>
                <a:cs typeface="Times New Roman" panose="02020603050405020304" pitchFamily="18" charset="0"/>
              </a:rPr>
              <a:t> (f) Descartar HTA secundaria y fenómeno de la bata blanca y comprobar técnica de medida de la PA; (g) Con preferencia espironolactona (12,5-50 mg/día) y en caso de intolerancia o contraindicación: otro diurético, antagonista alfa-adrenérgico o BB (según situación clínica). </a:t>
            </a:r>
            <a:r>
              <a:rPr lang="es-ES_tradnl" sz="1000" smtClean="0"/>
              <a:t>CV: cardiovascular; PA: presión arterial; IECA: inhibidores del enzima convertidor de angiotensina; ARA-II: antagonistas de los receptores de angiotensina II; AC: antagonistas del calcio; BB: betabloqueantes</a:t>
            </a:r>
            <a:endParaRPr lang="es-ES" sz="1000"/>
          </a:p>
        </p:txBody>
      </p:sp>
      <p:sp>
        <p:nvSpPr>
          <p:cNvPr id="5" name="Rectángulo redondeado 4"/>
          <p:cNvSpPr/>
          <p:nvPr/>
        </p:nvSpPr>
        <p:spPr>
          <a:xfrm>
            <a:off x="2051720" y="1525588"/>
            <a:ext cx="2932816" cy="465516"/>
          </a:xfrm>
          <a:prstGeom prst="roundRect">
            <a:avLst>
              <a:gd name="adj" fmla="val 11672"/>
            </a:avLst>
          </a:prstGeom>
          <a:solidFill>
            <a:srgbClr val="ECF3FA"/>
          </a:solidFill>
          <a:ln w="19050" cap="flat" cmpd="sng" algn="ctr">
            <a:solidFill>
              <a:schemeClr val="accent1">
                <a:lumMod val="50000"/>
              </a:scheme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0"/>
              </a:spcAft>
            </a:pPr>
            <a:r>
              <a:rPr lang="es-ES_tradnl" sz="1100" b="1" dirty="0">
                <a:solidFill>
                  <a:srgbClr val="1F4E79"/>
                </a:solidFill>
                <a:effectLst/>
                <a:latin typeface="+mn-lt"/>
                <a:ea typeface="Calibri" panose="020F0502020204030204" pitchFamily="34" charset="0"/>
                <a:cs typeface="Times New Roman" panose="02020603050405020304" pitchFamily="18" charset="0"/>
              </a:rPr>
              <a:t>MONOTERAPIA</a:t>
            </a:r>
            <a:endParaRPr lang="es-ES" sz="1100" dirty="0">
              <a:effectLst/>
              <a:latin typeface="+mn-lt"/>
              <a:ea typeface="Calibri" panose="020F0502020204030204" pitchFamily="34" charset="0"/>
              <a:cs typeface="Times New Roman" panose="02020603050405020304" pitchFamily="18" charset="0"/>
            </a:endParaRPr>
          </a:p>
          <a:p>
            <a:pPr algn="ctr">
              <a:lnSpc>
                <a:spcPct val="107000"/>
              </a:lnSpc>
              <a:spcAft>
                <a:spcPts val="0"/>
              </a:spcAft>
            </a:pPr>
            <a:r>
              <a:rPr lang="es-ES_tradnl" sz="1100" dirty="0">
                <a:solidFill>
                  <a:srgbClr val="000000"/>
                </a:solidFill>
                <a:effectLst/>
                <a:latin typeface="+mn-lt"/>
                <a:ea typeface="Calibri" panose="020F0502020204030204" pitchFamily="34" charset="0"/>
                <a:cs typeface="Times New Roman" panose="02020603050405020304" pitchFamily="18" charset="0"/>
              </a:rPr>
              <a:t>[IECA </a:t>
            </a:r>
            <a:r>
              <a:rPr lang="es-ES_tradnl" sz="1100" b="1" dirty="0">
                <a:solidFill>
                  <a:srgbClr val="000000"/>
                </a:solidFill>
                <a:effectLst/>
                <a:latin typeface="+mn-lt"/>
                <a:ea typeface="Calibri" panose="020F0502020204030204" pitchFamily="34" charset="0"/>
                <a:cs typeface="Times New Roman" panose="02020603050405020304" pitchFamily="18" charset="0"/>
              </a:rPr>
              <a:t>o</a:t>
            </a:r>
            <a:r>
              <a:rPr lang="es-ES_tradnl" sz="1100" dirty="0">
                <a:solidFill>
                  <a:srgbClr val="000000"/>
                </a:solidFill>
                <a:effectLst/>
                <a:latin typeface="+mn-lt"/>
                <a:ea typeface="Calibri" panose="020F0502020204030204" pitchFamily="34" charset="0"/>
                <a:cs typeface="Times New Roman" panose="02020603050405020304" pitchFamily="18" charset="0"/>
              </a:rPr>
              <a:t> ARA-II</a:t>
            </a:r>
            <a:r>
              <a:rPr lang="es-ES_tradnl" sz="1100">
                <a:solidFill>
                  <a:srgbClr val="000000"/>
                </a:solidFill>
                <a:effectLst/>
                <a:latin typeface="+mn-lt"/>
                <a:ea typeface="Calibri" panose="020F0502020204030204" pitchFamily="34" charset="0"/>
                <a:cs typeface="Times New Roman" panose="02020603050405020304" pitchFamily="18" charset="0"/>
              </a:rPr>
              <a:t>] </a:t>
            </a:r>
            <a:r>
              <a:rPr lang="es-ES_tradnl" sz="1100" smtClean="0">
                <a:solidFill>
                  <a:srgbClr val="000000"/>
                </a:solidFill>
                <a:effectLst/>
                <a:latin typeface="+mn-lt"/>
                <a:ea typeface="Calibri" panose="020F0502020204030204" pitchFamily="34" charset="0"/>
                <a:cs typeface="Times New Roman" panose="02020603050405020304" pitchFamily="18" charset="0"/>
              </a:rPr>
              <a:t>(a) </a:t>
            </a:r>
            <a:r>
              <a:rPr lang="es-ES_tradnl" sz="1100" b="1" smtClean="0">
                <a:solidFill>
                  <a:srgbClr val="000000"/>
                </a:solidFill>
                <a:effectLst/>
                <a:latin typeface="+mn-lt"/>
                <a:ea typeface="Calibri" panose="020F0502020204030204" pitchFamily="34" charset="0"/>
                <a:cs typeface="Times New Roman" panose="02020603050405020304" pitchFamily="18" charset="0"/>
              </a:rPr>
              <a:t>o</a:t>
            </a:r>
            <a:r>
              <a:rPr lang="es-ES_tradnl" sz="1100" smtClean="0">
                <a:solidFill>
                  <a:srgbClr val="000000"/>
                </a:solidFill>
                <a:effectLst/>
                <a:latin typeface="+mn-lt"/>
                <a:ea typeface="Calibri" panose="020F0502020204030204" pitchFamily="34" charset="0"/>
                <a:cs typeface="Times New Roman" panose="02020603050405020304" pitchFamily="18" charset="0"/>
              </a:rPr>
              <a:t> AC (b) </a:t>
            </a:r>
            <a:r>
              <a:rPr lang="es-ES_tradnl" sz="1100" b="1" smtClean="0">
                <a:solidFill>
                  <a:srgbClr val="000000"/>
                </a:solidFill>
                <a:effectLst/>
                <a:latin typeface="+mn-lt"/>
                <a:ea typeface="Calibri" panose="020F0502020204030204" pitchFamily="34" charset="0"/>
                <a:cs typeface="Times New Roman" panose="02020603050405020304" pitchFamily="18" charset="0"/>
              </a:rPr>
              <a:t>o</a:t>
            </a:r>
            <a:r>
              <a:rPr lang="es-ES_tradnl" sz="1100" smtClean="0">
                <a:solidFill>
                  <a:srgbClr val="000000"/>
                </a:solidFill>
                <a:effectLst/>
                <a:latin typeface="+mn-lt"/>
                <a:ea typeface="Calibri" panose="020F0502020204030204" pitchFamily="34" charset="0"/>
                <a:cs typeface="Times New Roman" panose="02020603050405020304" pitchFamily="18" charset="0"/>
              </a:rPr>
              <a:t> diurético (c) </a:t>
            </a:r>
            <a:endParaRPr lang="es-ES" sz="1100" dirty="0">
              <a:effectLst/>
              <a:latin typeface="+mn-lt"/>
              <a:ea typeface="Calibri" panose="020F0502020204030204" pitchFamily="34" charset="0"/>
              <a:cs typeface="Times New Roman" panose="02020603050405020304" pitchFamily="18" charset="0"/>
            </a:endParaRPr>
          </a:p>
        </p:txBody>
      </p:sp>
      <p:sp>
        <p:nvSpPr>
          <p:cNvPr id="7" name="Rectángulo redondeado 6"/>
          <p:cNvSpPr/>
          <p:nvPr/>
        </p:nvSpPr>
        <p:spPr>
          <a:xfrm>
            <a:off x="2051677" y="2478317"/>
            <a:ext cx="2932858" cy="453120"/>
          </a:xfrm>
          <a:prstGeom prst="roundRect">
            <a:avLst>
              <a:gd name="adj" fmla="val 10652"/>
            </a:avLst>
          </a:prstGeom>
          <a:solidFill>
            <a:srgbClr val="D8E6F4"/>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0"/>
              </a:spcAft>
            </a:pPr>
            <a:r>
              <a:rPr lang="es-ES_tradnl" sz="1100" b="1" dirty="0">
                <a:solidFill>
                  <a:srgbClr val="1F4E79"/>
                </a:solidFill>
                <a:effectLst/>
                <a:latin typeface="+mj-lt"/>
                <a:ea typeface="Calibri" panose="020F0502020204030204" pitchFamily="34" charset="0"/>
                <a:cs typeface="Times New Roman" panose="02020603050405020304" pitchFamily="18" charset="0"/>
              </a:rPr>
              <a:t>TERAPIA DOBLE</a:t>
            </a:r>
            <a:endParaRPr lang="es-ES" sz="1100" dirty="0">
              <a:effectLst/>
              <a:latin typeface="+mj-lt"/>
              <a:ea typeface="Calibri" panose="020F0502020204030204" pitchFamily="34" charset="0"/>
              <a:cs typeface="Times New Roman" panose="02020603050405020304" pitchFamily="18" charset="0"/>
            </a:endParaRPr>
          </a:p>
          <a:p>
            <a:pPr algn="ctr">
              <a:lnSpc>
                <a:spcPct val="107000"/>
              </a:lnSpc>
              <a:spcAft>
                <a:spcPts val="0"/>
              </a:spcAft>
            </a:pPr>
            <a:r>
              <a:rPr lang="es-ES_tradnl" sz="1100" dirty="0">
                <a:solidFill>
                  <a:srgbClr val="000000"/>
                </a:solidFill>
                <a:effectLst/>
                <a:latin typeface="+mj-lt"/>
                <a:ea typeface="Calibri" panose="020F0502020204030204" pitchFamily="34" charset="0"/>
                <a:cs typeface="Times New Roman" panose="02020603050405020304" pitchFamily="18" charset="0"/>
              </a:rPr>
              <a:t>[IECA </a:t>
            </a:r>
            <a:r>
              <a:rPr lang="es-ES_tradnl" sz="1100" b="1" dirty="0">
                <a:solidFill>
                  <a:srgbClr val="000000"/>
                </a:solidFill>
                <a:effectLst/>
                <a:latin typeface="+mj-lt"/>
                <a:ea typeface="Calibri" panose="020F0502020204030204" pitchFamily="34" charset="0"/>
                <a:cs typeface="Times New Roman" panose="02020603050405020304" pitchFamily="18" charset="0"/>
              </a:rPr>
              <a:t>o</a:t>
            </a:r>
            <a:r>
              <a:rPr lang="es-ES_tradnl" sz="1100" dirty="0">
                <a:solidFill>
                  <a:srgbClr val="000000"/>
                </a:solidFill>
                <a:effectLst/>
                <a:latin typeface="+mj-lt"/>
                <a:ea typeface="Calibri" panose="020F0502020204030204" pitchFamily="34" charset="0"/>
                <a:cs typeface="Times New Roman" panose="02020603050405020304" pitchFamily="18" charset="0"/>
              </a:rPr>
              <a:t> </a:t>
            </a:r>
            <a:r>
              <a:rPr lang="es-ES_tradnl" sz="1100">
                <a:solidFill>
                  <a:srgbClr val="000000"/>
                </a:solidFill>
                <a:effectLst/>
                <a:latin typeface="+mj-lt"/>
                <a:ea typeface="Calibri" panose="020F0502020204030204" pitchFamily="34" charset="0"/>
                <a:cs typeface="Times New Roman" panose="02020603050405020304" pitchFamily="18" charset="0"/>
              </a:rPr>
              <a:t>ARA-II</a:t>
            </a:r>
            <a:r>
              <a:rPr lang="es-ES_tradnl" sz="1100" smtClean="0">
                <a:solidFill>
                  <a:srgbClr val="000000"/>
                </a:solidFill>
                <a:effectLst/>
                <a:latin typeface="+mj-lt"/>
                <a:ea typeface="Calibri" panose="020F0502020204030204" pitchFamily="34" charset="0"/>
                <a:cs typeface="Times New Roman" panose="02020603050405020304" pitchFamily="18" charset="0"/>
              </a:rPr>
              <a:t>] (a) </a:t>
            </a:r>
            <a:r>
              <a:rPr lang="es-ES_tradnl" sz="1100" b="1" smtClean="0">
                <a:solidFill>
                  <a:srgbClr val="000000"/>
                </a:solidFill>
                <a:effectLst/>
                <a:latin typeface="+mj-lt"/>
                <a:ea typeface="Calibri" panose="020F0502020204030204" pitchFamily="34" charset="0"/>
                <a:cs typeface="Times New Roman" panose="02020603050405020304" pitchFamily="18" charset="0"/>
              </a:rPr>
              <a:t>+</a:t>
            </a:r>
            <a:r>
              <a:rPr lang="es-ES_tradnl" sz="1100" smtClean="0">
                <a:solidFill>
                  <a:srgbClr val="000000"/>
                </a:solidFill>
                <a:effectLst/>
                <a:latin typeface="+mj-lt"/>
                <a:ea typeface="Calibri" panose="020F0502020204030204" pitchFamily="34" charset="0"/>
                <a:cs typeface="Times New Roman" panose="02020603050405020304" pitchFamily="18" charset="0"/>
              </a:rPr>
              <a:t> </a:t>
            </a:r>
            <a:r>
              <a:rPr lang="es-ES_tradnl" sz="1100">
                <a:solidFill>
                  <a:srgbClr val="000000"/>
                </a:solidFill>
                <a:effectLst/>
                <a:latin typeface="+mj-lt"/>
                <a:ea typeface="Calibri" panose="020F0502020204030204" pitchFamily="34" charset="0"/>
                <a:cs typeface="Times New Roman" panose="02020603050405020304" pitchFamily="18" charset="0"/>
              </a:rPr>
              <a:t>[</a:t>
            </a:r>
            <a:r>
              <a:rPr lang="es-ES_tradnl" sz="1100" smtClean="0">
                <a:solidFill>
                  <a:srgbClr val="000000"/>
                </a:solidFill>
                <a:effectLst/>
                <a:latin typeface="+mj-lt"/>
                <a:ea typeface="Calibri" panose="020F0502020204030204" pitchFamily="34" charset="0"/>
                <a:cs typeface="Times New Roman" panose="02020603050405020304" pitchFamily="18" charset="0"/>
              </a:rPr>
              <a:t>AC (b) </a:t>
            </a:r>
            <a:r>
              <a:rPr lang="es-ES_tradnl" sz="1100" b="1" smtClean="0">
                <a:solidFill>
                  <a:srgbClr val="000000"/>
                </a:solidFill>
                <a:effectLst/>
                <a:latin typeface="+mj-lt"/>
                <a:ea typeface="Calibri" panose="020F0502020204030204" pitchFamily="34" charset="0"/>
                <a:cs typeface="Times New Roman" panose="02020603050405020304" pitchFamily="18" charset="0"/>
              </a:rPr>
              <a:t>o</a:t>
            </a:r>
            <a:r>
              <a:rPr lang="es-ES_tradnl" sz="1100" smtClean="0">
                <a:solidFill>
                  <a:srgbClr val="000000"/>
                </a:solidFill>
                <a:effectLst/>
                <a:latin typeface="+mj-lt"/>
                <a:ea typeface="Calibri" panose="020F0502020204030204" pitchFamily="34" charset="0"/>
                <a:cs typeface="Times New Roman" panose="02020603050405020304" pitchFamily="18" charset="0"/>
              </a:rPr>
              <a:t> diurético (c)]</a:t>
            </a:r>
            <a:endParaRPr lang="es-ES" sz="1100" dirty="0">
              <a:effectLst/>
              <a:latin typeface="+mj-lt"/>
              <a:ea typeface="Calibri" panose="020F0502020204030204" pitchFamily="34" charset="0"/>
              <a:cs typeface="Times New Roman" panose="02020603050405020304" pitchFamily="18" charset="0"/>
            </a:endParaRPr>
          </a:p>
        </p:txBody>
      </p:sp>
      <p:sp>
        <p:nvSpPr>
          <p:cNvPr id="8" name="Rectángulo redondeado 7"/>
          <p:cNvSpPr/>
          <p:nvPr/>
        </p:nvSpPr>
        <p:spPr>
          <a:xfrm>
            <a:off x="2051677" y="3414976"/>
            <a:ext cx="2932858" cy="453120"/>
          </a:xfrm>
          <a:prstGeom prst="roundRect">
            <a:avLst/>
          </a:prstGeom>
          <a:solidFill>
            <a:srgbClr val="C8DCF0"/>
          </a:solidFill>
          <a:ln w="19050" cap="flat" cmpd="sng" algn="ctr">
            <a:solidFill>
              <a:schemeClr val="accent1">
                <a:lumMod val="50000"/>
              </a:scheme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0"/>
              </a:spcAft>
            </a:pPr>
            <a:r>
              <a:rPr lang="es-ES_tradnl" sz="1100" b="1" dirty="0">
                <a:solidFill>
                  <a:srgbClr val="1F4E79"/>
                </a:solidFill>
                <a:effectLst/>
                <a:latin typeface="+mn-lt"/>
                <a:ea typeface="Calibri" panose="020F0502020204030204" pitchFamily="34" charset="0"/>
                <a:cs typeface="Times New Roman" panose="02020603050405020304" pitchFamily="18" charset="0"/>
              </a:rPr>
              <a:t>TERAPIA TRIPLE</a:t>
            </a:r>
            <a:endParaRPr lang="es-ES" sz="1100" dirty="0">
              <a:effectLst/>
              <a:latin typeface="+mn-lt"/>
              <a:ea typeface="Calibri" panose="020F0502020204030204" pitchFamily="34" charset="0"/>
              <a:cs typeface="Times New Roman" panose="02020603050405020304" pitchFamily="18" charset="0"/>
            </a:endParaRPr>
          </a:p>
          <a:p>
            <a:pPr algn="ctr">
              <a:lnSpc>
                <a:spcPct val="107000"/>
              </a:lnSpc>
              <a:spcAft>
                <a:spcPts val="0"/>
              </a:spcAft>
            </a:pPr>
            <a:r>
              <a:rPr lang="es-ES_tradnl" sz="1100" dirty="0">
                <a:solidFill>
                  <a:srgbClr val="000000"/>
                </a:solidFill>
                <a:effectLst/>
                <a:latin typeface="+mn-lt"/>
                <a:ea typeface="Calibri" panose="020F0502020204030204" pitchFamily="34" charset="0"/>
                <a:cs typeface="Times New Roman" panose="02020603050405020304" pitchFamily="18" charset="0"/>
              </a:rPr>
              <a:t>[IECA </a:t>
            </a:r>
            <a:r>
              <a:rPr lang="es-ES_tradnl" sz="1100" b="1" dirty="0">
                <a:solidFill>
                  <a:srgbClr val="000000"/>
                </a:solidFill>
                <a:effectLst/>
                <a:latin typeface="+mn-lt"/>
                <a:ea typeface="Calibri" panose="020F0502020204030204" pitchFamily="34" charset="0"/>
                <a:cs typeface="Times New Roman" panose="02020603050405020304" pitchFamily="18" charset="0"/>
              </a:rPr>
              <a:t>o </a:t>
            </a:r>
            <a:r>
              <a:rPr lang="es-ES_tradnl" sz="1100" dirty="0">
                <a:solidFill>
                  <a:srgbClr val="000000"/>
                </a:solidFill>
                <a:effectLst/>
                <a:latin typeface="+mn-lt"/>
                <a:ea typeface="Calibri" panose="020F0502020204030204" pitchFamily="34" charset="0"/>
                <a:cs typeface="Times New Roman" panose="02020603050405020304" pitchFamily="18" charset="0"/>
              </a:rPr>
              <a:t>ARA-II</a:t>
            </a:r>
            <a:r>
              <a:rPr lang="es-ES_tradnl" sz="1100">
                <a:solidFill>
                  <a:srgbClr val="000000"/>
                </a:solidFill>
                <a:effectLst/>
                <a:latin typeface="+mn-lt"/>
                <a:ea typeface="Calibri" panose="020F0502020204030204" pitchFamily="34" charset="0"/>
                <a:cs typeface="Times New Roman" panose="02020603050405020304" pitchFamily="18" charset="0"/>
              </a:rPr>
              <a:t>] </a:t>
            </a:r>
            <a:r>
              <a:rPr lang="es-ES_tradnl" sz="1100" smtClean="0">
                <a:solidFill>
                  <a:srgbClr val="000000"/>
                </a:solidFill>
                <a:effectLst/>
                <a:latin typeface="+mn-lt"/>
                <a:ea typeface="Calibri" panose="020F0502020204030204" pitchFamily="34" charset="0"/>
                <a:cs typeface="Times New Roman" panose="02020603050405020304" pitchFamily="18" charset="0"/>
              </a:rPr>
              <a:t>(a) </a:t>
            </a:r>
            <a:r>
              <a:rPr lang="es-ES_tradnl" sz="1100" b="1" smtClean="0">
                <a:solidFill>
                  <a:srgbClr val="000000"/>
                </a:solidFill>
                <a:effectLst/>
                <a:latin typeface="+mn-lt"/>
                <a:ea typeface="Calibri" panose="020F0502020204030204" pitchFamily="34" charset="0"/>
                <a:cs typeface="Times New Roman" panose="02020603050405020304" pitchFamily="18" charset="0"/>
              </a:rPr>
              <a:t>+</a:t>
            </a:r>
            <a:r>
              <a:rPr lang="es-ES_tradnl" sz="1100" smtClean="0">
                <a:solidFill>
                  <a:srgbClr val="000000"/>
                </a:solidFill>
                <a:effectLst/>
                <a:latin typeface="+mn-lt"/>
                <a:ea typeface="Calibri" panose="020F0502020204030204" pitchFamily="34" charset="0"/>
                <a:cs typeface="Times New Roman" panose="02020603050405020304" pitchFamily="18" charset="0"/>
              </a:rPr>
              <a:t> </a:t>
            </a:r>
            <a:r>
              <a:rPr lang="es-ES_tradnl" sz="1100">
                <a:solidFill>
                  <a:srgbClr val="000000"/>
                </a:solidFill>
                <a:effectLst/>
                <a:latin typeface="+mn-lt"/>
                <a:ea typeface="Calibri" panose="020F0502020204030204" pitchFamily="34" charset="0"/>
                <a:cs typeface="Times New Roman" panose="02020603050405020304" pitchFamily="18" charset="0"/>
              </a:rPr>
              <a:t>AC </a:t>
            </a:r>
            <a:r>
              <a:rPr lang="es-ES_tradnl" sz="1100" smtClean="0">
                <a:solidFill>
                  <a:srgbClr val="000000"/>
                </a:solidFill>
                <a:effectLst/>
                <a:latin typeface="+mn-lt"/>
                <a:ea typeface="Calibri" panose="020F0502020204030204" pitchFamily="34" charset="0"/>
                <a:cs typeface="Times New Roman" panose="02020603050405020304" pitchFamily="18" charset="0"/>
              </a:rPr>
              <a:t>(b) </a:t>
            </a:r>
            <a:r>
              <a:rPr lang="es-ES_tradnl" sz="1100" b="1" smtClean="0">
                <a:solidFill>
                  <a:srgbClr val="000000"/>
                </a:solidFill>
                <a:effectLst/>
                <a:latin typeface="+mn-lt"/>
                <a:ea typeface="Calibri" panose="020F0502020204030204" pitchFamily="34" charset="0"/>
                <a:cs typeface="Times New Roman" panose="02020603050405020304" pitchFamily="18" charset="0"/>
              </a:rPr>
              <a:t>+</a:t>
            </a:r>
            <a:r>
              <a:rPr lang="es-ES_tradnl" sz="1100" smtClean="0">
                <a:solidFill>
                  <a:srgbClr val="000000"/>
                </a:solidFill>
                <a:effectLst/>
                <a:latin typeface="+mn-lt"/>
                <a:ea typeface="Calibri" panose="020F0502020204030204" pitchFamily="34" charset="0"/>
                <a:cs typeface="Times New Roman" panose="02020603050405020304" pitchFamily="18" charset="0"/>
              </a:rPr>
              <a:t> </a:t>
            </a:r>
            <a:r>
              <a:rPr lang="es-ES_tradnl" sz="1100">
                <a:solidFill>
                  <a:srgbClr val="000000"/>
                </a:solidFill>
                <a:effectLst/>
                <a:latin typeface="+mn-lt"/>
                <a:ea typeface="Calibri" panose="020F0502020204030204" pitchFamily="34" charset="0"/>
                <a:cs typeface="Times New Roman" panose="02020603050405020304" pitchFamily="18" charset="0"/>
              </a:rPr>
              <a:t>diurético </a:t>
            </a:r>
            <a:r>
              <a:rPr lang="es-ES_tradnl" sz="1100" smtClean="0">
                <a:solidFill>
                  <a:srgbClr val="000000"/>
                </a:solidFill>
                <a:effectLst/>
                <a:latin typeface="+mn-lt"/>
                <a:ea typeface="Calibri" panose="020F0502020204030204" pitchFamily="34" charset="0"/>
                <a:cs typeface="Times New Roman" panose="02020603050405020304" pitchFamily="18" charset="0"/>
              </a:rPr>
              <a:t>(c)</a:t>
            </a:r>
            <a:endParaRPr lang="es-ES" sz="1100" dirty="0">
              <a:effectLst/>
              <a:latin typeface="+mn-lt"/>
              <a:ea typeface="Calibri" panose="020F0502020204030204" pitchFamily="34" charset="0"/>
              <a:cs typeface="Times New Roman" panose="02020603050405020304" pitchFamily="18" charset="0"/>
            </a:endParaRPr>
          </a:p>
        </p:txBody>
      </p:sp>
      <p:sp>
        <p:nvSpPr>
          <p:cNvPr id="9" name="Rectángulo redondeado 8"/>
          <p:cNvSpPr/>
          <p:nvPr/>
        </p:nvSpPr>
        <p:spPr>
          <a:xfrm>
            <a:off x="2051677" y="4355309"/>
            <a:ext cx="2932858" cy="661035"/>
          </a:xfrm>
          <a:prstGeom prst="roundRect">
            <a:avLst/>
          </a:prstGeom>
          <a:solidFill>
            <a:srgbClr val="ADCBE9"/>
          </a:solidFill>
          <a:ln w="19050" cap="flat" cmpd="sng" algn="ctr">
            <a:solidFill>
              <a:schemeClr val="accent1">
                <a:lumMod val="50000"/>
              </a:scheme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0"/>
              </a:spcAft>
            </a:pPr>
            <a:r>
              <a:rPr lang="es-ES_tradnl" sz="1100" b="1" dirty="0">
                <a:solidFill>
                  <a:srgbClr val="C00000"/>
                </a:solidFill>
                <a:effectLst/>
                <a:latin typeface="+mn-lt"/>
                <a:ea typeface="Calibri" panose="020F0502020204030204" pitchFamily="34" charset="0"/>
                <a:cs typeface="Times New Roman" panose="02020603050405020304" pitchFamily="18" charset="0"/>
              </a:rPr>
              <a:t>HTA RESISTENTE </a:t>
            </a:r>
            <a:r>
              <a:rPr lang="es-ES_tradnl" sz="1100" dirty="0">
                <a:solidFill>
                  <a:srgbClr val="000000"/>
                </a:solidFill>
                <a:effectLst/>
                <a:latin typeface="+mn-lt"/>
                <a:ea typeface="Calibri" panose="020F0502020204030204" pitchFamily="34" charset="0"/>
                <a:cs typeface="Times New Roman" panose="02020603050405020304" pitchFamily="18" charset="0"/>
              </a:rPr>
              <a:t>(f)</a:t>
            </a:r>
            <a:endParaRPr lang="es-ES" sz="1100" dirty="0">
              <a:effectLst/>
              <a:latin typeface="+mn-lt"/>
              <a:ea typeface="Calibri" panose="020F0502020204030204" pitchFamily="34" charset="0"/>
              <a:cs typeface="Times New Roman" panose="02020603050405020304" pitchFamily="18" charset="0"/>
            </a:endParaRPr>
          </a:p>
          <a:p>
            <a:pPr algn="ctr">
              <a:lnSpc>
                <a:spcPct val="107000"/>
              </a:lnSpc>
              <a:spcAft>
                <a:spcPts val="0"/>
              </a:spcAft>
            </a:pPr>
            <a:r>
              <a:rPr lang="es-ES_tradnl" sz="1100" dirty="0">
                <a:solidFill>
                  <a:srgbClr val="000000"/>
                </a:solidFill>
                <a:effectLst/>
                <a:latin typeface="+mn-lt"/>
                <a:ea typeface="Calibri" panose="020F0502020204030204" pitchFamily="34" charset="0"/>
                <a:cs typeface="Times New Roman" panose="02020603050405020304" pitchFamily="18" charset="0"/>
              </a:rPr>
              <a:t> [IECA </a:t>
            </a:r>
            <a:r>
              <a:rPr lang="es-ES_tradnl" sz="1100" b="1" dirty="0">
                <a:solidFill>
                  <a:srgbClr val="000000"/>
                </a:solidFill>
                <a:effectLst/>
                <a:latin typeface="+mn-lt"/>
                <a:ea typeface="Calibri" panose="020F0502020204030204" pitchFamily="34" charset="0"/>
                <a:cs typeface="Times New Roman" panose="02020603050405020304" pitchFamily="18" charset="0"/>
              </a:rPr>
              <a:t>o</a:t>
            </a:r>
            <a:r>
              <a:rPr lang="es-ES_tradnl" sz="1100" dirty="0">
                <a:solidFill>
                  <a:srgbClr val="000000"/>
                </a:solidFill>
                <a:effectLst/>
                <a:latin typeface="+mn-lt"/>
                <a:ea typeface="Calibri" panose="020F0502020204030204" pitchFamily="34" charset="0"/>
                <a:cs typeface="Times New Roman" panose="02020603050405020304" pitchFamily="18" charset="0"/>
              </a:rPr>
              <a:t> ARA-II] (a) </a:t>
            </a:r>
            <a:r>
              <a:rPr lang="es-ES_tradnl" sz="1100" b="1" dirty="0">
                <a:solidFill>
                  <a:srgbClr val="000000"/>
                </a:solidFill>
                <a:effectLst/>
                <a:latin typeface="+mn-lt"/>
                <a:ea typeface="Calibri" panose="020F0502020204030204" pitchFamily="34" charset="0"/>
                <a:cs typeface="Times New Roman" panose="02020603050405020304" pitchFamily="18" charset="0"/>
              </a:rPr>
              <a:t>+</a:t>
            </a:r>
            <a:r>
              <a:rPr lang="es-ES_tradnl" sz="1100" dirty="0">
                <a:solidFill>
                  <a:srgbClr val="000000"/>
                </a:solidFill>
                <a:effectLst/>
                <a:latin typeface="+mn-lt"/>
                <a:ea typeface="Calibri" panose="020F0502020204030204" pitchFamily="34" charset="0"/>
                <a:cs typeface="Times New Roman" panose="02020603050405020304" pitchFamily="18" charset="0"/>
              </a:rPr>
              <a:t> AC (b) </a:t>
            </a:r>
            <a:r>
              <a:rPr lang="es-ES_tradnl" sz="1100" b="1" dirty="0">
                <a:solidFill>
                  <a:srgbClr val="000000"/>
                </a:solidFill>
                <a:effectLst/>
                <a:latin typeface="+mn-lt"/>
                <a:ea typeface="Calibri" panose="020F0502020204030204" pitchFamily="34" charset="0"/>
                <a:cs typeface="Times New Roman" panose="02020603050405020304" pitchFamily="18" charset="0"/>
              </a:rPr>
              <a:t>+</a:t>
            </a:r>
            <a:r>
              <a:rPr lang="es-ES_tradnl" sz="1100" dirty="0">
                <a:solidFill>
                  <a:srgbClr val="000000"/>
                </a:solidFill>
                <a:effectLst/>
                <a:latin typeface="+mn-lt"/>
                <a:ea typeface="Calibri" panose="020F0502020204030204" pitchFamily="34" charset="0"/>
                <a:cs typeface="Times New Roman" panose="02020603050405020304" pitchFamily="18" charset="0"/>
              </a:rPr>
              <a:t> diurético (c) </a:t>
            </a:r>
            <a:r>
              <a:rPr lang="es-ES_tradnl" sz="1100" b="1" dirty="0">
                <a:solidFill>
                  <a:srgbClr val="000000"/>
                </a:solidFill>
                <a:effectLst/>
                <a:latin typeface="+mn-lt"/>
                <a:ea typeface="Calibri" panose="020F0502020204030204" pitchFamily="34" charset="0"/>
                <a:cs typeface="Times New Roman" panose="02020603050405020304" pitchFamily="18" charset="0"/>
              </a:rPr>
              <a:t>+</a:t>
            </a:r>
            <a:r>
              <a:rPr lang="es-ES_tradnl" sz="1100" dirty="0">
                <a:solidFill>
                  <a:srgbClr val="000000"/>
                </a:solidFill>
                <a:effectLst/>
                <a:latin typeface="+mn-lt"/>
                <a:ea typeface="Calibri" panose="020F0502020204030204" pitchFamily="34" charset="0"/>
                <a:cs typeface="Times New Roman" panose="02020603050405020304" pitchFamily="18" charset="0"/>
              </a:rPr>
              <a:t> otro antihipertensivo (g)</a:t>
            </a:r>
            <a:endParaRPr lang="es-ES" sz="1100" dirty="0">
              <a:effectLst/>
              <a:latin typeface="+mn-lt"/>
              <a:ea typeface="Calibri" panose="020F0502020204030204" pitchFamily="34" charset="0"/>
              <a:cs typeface="Times New Roman" panose="02020603050405020304" pitchFamily="18" charset="0"/>
            </a:endParaRPr>
          </a:p>
        </p:txBody>
      </p:sp>
      <p:cxnSp>
        <p:nvCxnSpPr>
          <p:cNvPr id="10" name="Conector recto de flecha 9"/>
          <p:cNvCxnSpPr/>
          <p:nvPr/>
        </p:nvCxnSpPr>
        <p:spPr>
          <a:xfrm>
            <a:off x="3603197" y="1991104"/>
            <a:ext cx="0" cy="497840"/>
          </a:xfrm>
          <a:prstGeom prst="straightConnector1">
            <a:avLst/>
          </a:prstGeom>
          <a:noFill/>
          <a:ln w="28575" cap="flat" cmpd="sng" algn="ctr">
            <a:solidFill>
              <a:schemeClr val="accent1">
                <a:lumMod val="50000"/>
              </a:schemeClr>
            </a:solidFill>
            <a:prstDash val="solid"/>
            <a:miter lim="800000"/>
            <a:tailEnd type="triangle"/>
          </a:ln>
          <a:effectLst/>
        </p:spPr>
      </p:cxnSp>
      <p:sp>
        <p:nvSpPr>
          <p:cNvPr id="13" name="Rectángulo 12"/>
          <p:cNvSpPr/>
          <p:nvPr/>
        </p:nvSpPr>
        <p:spPr>
          <a:xfrm>
            <a:off x="3609715" y="3005435"/>
            <a:ext cx="400813" cy="360129"/>
          </a:xfrm>
          <a:prstGeom prst="rect">
            <a:avLst/>
          </a:prstGeom>
          <a:solidFill>
            <a:sysClr val="window" lastClr="FFFFFF"/>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0"/>
              </a:spcAft>
            </a:pPr>
            <a:r>
              <a:rPr lang="es-ES_tradnl" sz="900" dirty="0">
                <a:solidFill>
                  <a:srgbClr val="000000"/>
                </a:solidFill>
                <a:effectLst/>
                <a:latin typeface="+mj-lt"/>
                <a:ea typeface="Calibri" panose="020F0502020204030204" pitchFamily="34" charset="0"/>
                <a:cs typeface="Times New Roman" panose="02020603050405020304" pitchFamily="18" charset="0"/>
              </a:rPr>
              <a:t>(e)</a:t>
            </a:r>
            <a:endParaRPr lang="es-ES" sz="900" dirty="0">
              <a:effectLst/>
              <a:latin typeface="+mj-lt"/>
              <a:ea typeface="Calibri" panose="020F0502020204030204" pitchFamily="34" charset="0"/>
              <a:cs typeface="Times New Roman" panose="02020603050405020304" pitchFamily="18" charset="0"/>
            </a:endParaRPr>
          </a:p>
        </p:txBody>
      </p:sp>
      <p:cxnSp>
        <p:nvCxnSpPr>
          <p:cNvPr id="12" name="Conector recto de flecha 11"/>
          <p:cNvCxnSpPr/>
          <p:nvPr/>
        </p:nvCxnSpPr>
        <p:spPr>
          <a:xfrm>
            <a:off x="3603197" y="2931437"/>
            <a:ext cx="0" cy="497840"/>
          </a:xfrm>
          <a:prstGeom prst="straightConnector1">
            <a:avLst/>
          </a:prstGeom>
          <a:noFill/>
          <a:ln w="28575" cap="flat" cmpd="sng" algn="ctr">
            <a:solidFill>
              <a:schemeClr val="accent1">
                <a:lumMod val="50000"/>
              </a:schemeClr>
            </a:solidFill>
            <a:prstDash val="solid"/>
            <a:miter lim="800000"/>
            <a:tailEnd type="triangle"/>
          </a:ln>
          <a:effectLst/>
        </p:spPr>
      </p:cxnSp>
      <p:sp>
        <p:nvSpPr>
          <p:cNvPr id="14" name="Rectángulo 13"/>
          <p:cNvSpPr/>
          <p:nvPr/>
        </p:nvSpPr>
        <p:spPr>
          <a:xfrm>
            <a:off x="3634171" y="3946530"/>
            <a:ext cx="400813" cy="360129"/>
          </a:xfrm>
          <a:prstGeom prst="rect">
            <a:avLst/>
          </a:prstGeom>
          <a:solidFill>
            <a:sysClr val="window" lastClr="FFFFFF"/>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0"/>
              </a:spcAft>
            </a:pPr>
            <a:r>
              <a:rPr lang="es-ES_tradnl" sz="900" dirty="0">
                <a:solidFill>
                  <a:srgbClr val="000000"/>
                </a:solidFill>
                <a:effectLst/>
                <a:latin typeface="+mj-lt"/>
                <a:ea typeface="Calibri" panose="020F0502020204030204" pitchFamily="34" charset="0"/>
                <a:cs typeface="Times New Roman" panose="02020603050405020304" pitchFamily="18" charset="0"/>
              </a:rPr>
              <a:t>(e)</a:t>
            </a:r>
            <a:endParaRPr lang="es-ES" sz="900" dirty="0">
              <a:effectLst/>
              <a:latin typeface="+mj-lt"/>
              <a:ea typeface="Calibri" panose="020F0502020204030204" pitchFamily="34" charset="0"/>
              <a:cs typeface="Times New Roman" panose="02020603050405020304" pitchFamily="18" charset="0"/>
            </a:endParaRPr>
          </a:p>
        </p:txBody>
      </p:sp>
      <p:cxnSp>
        <p:nvCxnSpPr>
          <p:cNvPr id="15" name="Conector recto de flecha 14"/>
          <p:cNvCxnSpPr/>
          <p:nvPr/>
        </p:nvCxnSpPr>
        <p:spPr>
          <a:xfrm>
            <a:off x="3603197" y="3857469"/>
            <a:ext cx="0" cy="497840"/>
          </a:xfrm>
          <a:prstGeom prst="straightConnector1">
            <a:avLst/>
          </a:prstGeom>
          <a:noFill/>
          <a:ln w="28575" cap="flat" cmpd="sng" algn="ctr">
            <a:solidFill>
              <a:schemeClr val="accent1">
                <a:lumMod val="50000"/>
              </a:schemeClr>
            </a:solidFill>
            <a:prstDash val="solid"/>
            <a:miter lim="800000"/>
            <a:tailEnd type="triangle"/>
          </a:ln>
          <a:effectLst/>
        </p:spPr>
      </p:cxnSp>
      <p:sp>
        <p:nvSpPr>
          <p:cNvPr id="16" name="Rectángulo 15"/>
          <p:cNvSpPr/>
          <p:nvPr/>
        </p:nvSpPr>
        <p:spPr>
          <a:xfrm>
            <a:off x="5443283" y="1390443"/>
            <a:ext cx="2213575" cy="692696"/>
          </a:xfrm>
          <a:prstGeom prst="rect">
            <a:avLst/>
          </a:prstGeom>
          <a:solidFill>
            <a:sysClr val="window" lastClr="FFFFFF"/>
          </a:solidFill>
          <a:ln w="12700" cap="flat" cmpd="sng" algn="ctr">
            <a:solidFill>
              <a:srgbClr val="C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0"/>
              </a:spcAft>
            </a:pPr>
            <a:r>
              <a:rPr lang="es-ES" sz="1000" b="1" dirty="0">
                <a:solidFill>
                  <a:srgbClr val="C00000"/>
                </a:solidFill>
                <a:effectLst/>
                <a:latin typeface="Arial Narrow" panose="020B0606020202030204" pitchFamily="34" charset="0"/>
                <a:ea typeface="Calibri" panose="020F0502020204030204" pitchFamily="34" charset="0"/>
                <a:cs typeface="Times New Roman" panose="02020603050405020304" pitchFamily="18" charset="0"/>
              </a:rPr>
              <a:t>.</a:t>
            </a:r>
            <a:r>
              <a:rPr lang="es-ES" sz="10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 </a:t>
            </a:r>
            <a:r>
              <a:rPr lang="es-ES" sz="1000" dirty="0">
                <a:solidFill>
                  <a:srgbClr val="000000"/>
                </a:solidFill>
                <a:effectLst/>
                <a:latin typeface="+mj-lt"/>
                <a:ea typeface="Calibri" panose="020F0502020204030204" pitchFamily="34" charset="0"/>
                <a:cs typeface="Times New Roman" panose="02020603050405020304" pitchFamily="18" charset="0"/>
              </a:rPr>
              <a:t>Considerar como </a:t>
            </a:r>
            <a:r>
              <a:rPr lang="es-ES" sz="1000" b="1" dirty="0">
                <a:solidFill>
                  <a:srgbClr val="C00000"/>
                </a:solidFill>
                <a:effectLst/>
                <a:latin typeface="+mj-lt"/>
                <a:ea typeface="Calibri" panose="020F0502020204030204" pitchFamily="34" charset="0"/>
                <a:cs typeface="Times New Roman" panose="02020603050405020304" pitchFamily="18" charset="0"/>
              </a:rPr>
              <a:t>tratamiento de inicio</a:t>
            </a:r>
            <a:r>
              <a:rPr lang="es-ES" sz="1000" dirty="0">
                <a:solidFill>
                  <a:srgbClr val="000000"/>
                </a:solidFill>
                <a:effectLst/>
                <a:latin typeface="+mj-lt"/>
                <a:ea typeface="Calibri" panose="020F0502020204030204" pitchFamily="34" charset="0"/>
                <a:cs typeface="Times New Roman" panose="02020603050405020304" pitchFamily="18" charset="0"/>
              </a:rPr>
              <a:t> en pacientes con PA 140-159/90-99 </a:t>
            </a:r>
            <a:r>
              <a:rPr lang="es-ES" sz="1000" dirty="0" err="1">
                <a:solidFill>
                  <a:srgbClr val="000000"/>
                </a:solidFill>
                <a:effectLst/>
                <a:latin typeface="+mj-lt"/>
                <a:ea typeface="Calibri" panose="020F0502020204030204" pitchFamily="34" charset="0"/>
                <a:cs typeface="Times New Roman" panose="02020603050405020304" pitchFamily="18" charset="0"/>
              </a:rPr>
              <a:t>mmHg</a:t>
            </a:r>
            <a:r>
              <a:rPr lang="es-ES" sz="1000" dirty="0">
                <a:solidFill>
                  <a:srgbClr val="000000"/>
                </a:solidFill>
                <a:effectLst/>
                <a:latin typeface="+mj-lt"/>
                <a:ea typeface="Calibri" panose="020F0502020204030204" pitchFamily="34" charset="0"/>
                <a:cs typeface="Times New Roman" panose="02020603050405020304" pitchFamily="18" charset="0"/>
              </a:rPr>
              <a:t> y riesgo CV bajo; y en ≥80 años o </a:t>
            </a:r>
            <a:r>
              <a:rPr lang="es-ES" sz="1000" dirty="0" smtClean="0">
                <a:solidFill>
                  <a:srgbClr val="000000"/>
                </a:solidFill>
                <a:effectLst/>
                <a:latin typeface="+mj-lt"/>
                <a:ea typeface="Calibri" panose="020F0502020204030204" pitchFamily="34" charset="0"/>
                <a:cs typeface="Times New Roman" panose="02020603050405020304" pitchFamily="18" charset="0"/>
              </a:rPr>
              <a:t>frágiles</a:t>
            </a:r>
            <a:r>
              <a:rPr lang="es-ES" sz="8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 </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7" name="Conector recto 16"/>
          <p:cNvCxnSpPr>
            <a:endCxn id="16" idx="1"/>
          </p:cNvCxnSpPr>
          <p:nvPr/>
        </p:nvCxnSpPr>
        <p:spPr>
          <a:xfrm flipV="1">
            <a:off x="5009961" y="1736791"/>
            <a:ext cx="433322" cy="818"/>
          </a:xfrm>
          <a:prstGeom prst="line">
            <a:avLst/>
          </a:prstGeom>
          <a:ln w="12700">
            <a:solidFill>
              <a:srgbClr val="C00000"/>
            </a:solidFill>
            <a:prstDash val="dash"/>
          </a:ln>
        </p:spPr>
        <p:style>
          <a:lnRef idx="1">
            <a:schemeClr val="dk1"/>
          </a:lnRef>
          <a:fillRef idx="0">
            <a:schemeClr val="dk1"/>
          </a:fillRef>
          <a:effectRef idx="0">
            <a:schemeClr val="dk1"/>
          </a:effectRef>
          <a:fontRef idx="minor">
            <a:schemeClr val="tx1"/>
          </a:fontRef>
        </p:style>
      </p:cxnSp>
      <p:sp>
        <p:nvSpPr>
          <p:cNvPr id="18" name="Rectángulo 17"/>
          <p:cNvSpPr/>
          <p:nvPr/>
        </p:nvSpPr>
        <p:spPr>
          <a:xfrm>
            <a:off x="5454247" y="2294262"/>
            <a:ext cx="2202611" cy="1189253"/>
          </a:xfrm>
          <a:prstGeom prst="rect">
            <a:avLst/>
          </a:prstGeom>
          <a:solidFill>
            <a:sysClr val="window" lastClr="FFFFFF"/>
          </a:solidFill>
          <a:ln w="12700" cap="flat" cmpd="sng" algn="ctr">
            <a:solidFill>
              <a:srgbClr val="C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0"/>
              </a:spcAft>
            </a:pPr>
            <a:r>
              <a:rPr lang="es-ES_tradnl" sz="1000" b="1" dirty="0">
                <a:solidFill>
                  <a:srgbClr val="C00000"/>
                </a:solidFill>
                <a:effectLst/>
                <a:latin typeface="+mj-lt"/>
                <a:ea typeface="Calibri" panose="020F0502020204030204" pitchFamily="34" charset="0"/>
                <a:cs typeface="Times New Roman" panose="02020603050405020304" pitchFamily="18" charset="0"/>
              </a:rPr>
              <a:t>.</a:t>
            </a:r>
            <a:r>
              <a:rPr lang="es-ES_tradnl" sz="1000" dirty="0">
                <a:solidFill>
                  <a:srgbClr val="000000"/>
                </a:solidFill>
                <a:effectLst/>
                <a:latin typeface="+mj-lt"/>
                <a:ea typeface="Calibri" panose="020F0502020204030204" pitchFamily="34" charset="0"/>
                <a:cs typeface="Times New Roman" panose="02020603050405020304" pitchFamily="18" charset="0"/>
              </a:rPr>
              <a:t> Considerar como </a:t>
            </a:r>
            <a:r>
              <a:rPr lang="es-ES_tradnl" sz="1000" b="1" dirty="0">
                <a:solidFill>
                  <a:srgbClr val="C00000"/>
                </a:solidFill>
                <a:effectLst/>
                <a:latin typeface="+mj-lt"/>
                <a:ea typeface="Calibri" panose="020F0502020204030204" pitchFamily="34" charset="0"/>
                <a:cs typeface="Times New Roman" panose="02020603050405020304" pitchFamily="18" charset="0"/>
              </a:rPr>
              <a:t>tratamiento de inicio</a:t>
            </a:r>
            <a:r>
              <a:rPr lang="es-ES_tradnl" sz="1000" dirty="0">
                <a:solidFill>
                  <a:srgbClr val="000000"/>
                </a:solidFill>
                <a:effectLst/>
                <a:latin typeface="+mj-lt"/>
                <a:ea typeface="Calibri" panose="020F0502020204030204" pitchFamily="34" charset="0"/>
                <a:cs typeface="Times New Roman" panose="02020603050405020304" pitchFamily="18" charset="0"/>
              </a:rPr>
              <a:t> en la mayoría de pacientes, especialmente con PA≥160/100 </a:t>
            </a:r>
            <a:r>
              <a:rPr lang="es-ES_tradnl" sz="1000" err="1" smtClean="0">
                <a:solidFill>
                  <a:srgbClr val="000000"/>
                </a:solidFill>
                <a:effectLst/>
                <a:latin typeface="+mj-lt"/>
                <a:ea typeface="Calibri" panose="020F0502020204030204" pitchFamily="34" charset="0"/>
                <a:cs typeface="Times New Roman" panose="02020603050405020304" pitchFamily="18" charset="0"/>
              </a:rPr>
              <a:t>mmHg</a:t>
            </a:r>
            <a:r>
              <a:rPr lang="es-ES_tradnl" sz="1000" smtClean="0">
                <a:solidFill>
                  <a:srgbClr val="000000"/>
                </a:solidFill>
                <a:effectLst/>
                <a:latin typeface="+mj-lt"/>
                <a:ea typeface="Calibri" panose="020F0502020204030204" pitchFamily="34" charset="0"/>
                <a:cs typeface="Times New Roman" panose="02020603050405020304" pitchFamily="18" charset="0"/>
              </a:rPr>
              <a:t> y/o </a:t>
            </a:r>
            <a:r>
              <a:rPr lang="es-ES_tradnl" sz="1000" dirty="0">
                <a:solidFill>
                  <a:srgbClr val="000000"/>
                </a:solidFill>
                <a:effectLst/>
                <a:latin typeface="+mj-lt"/>
                <a:ea typeface="Calibri" panose="020F0502020204030204" pitchFamily="34" charset="0"/>
                <a:cs typeface="Times New Roman" panose="02020603050405020304" pitchFamily="18" charset="0"/>
              </a:rPr>
              <a:t>riesgo </a:t>
            </a:r>
            <a:r>
              <a:rPr lang="es-ES_tradnl" sz="1000">
                <a:solidFill>
                  <a:srgbClr val="000000"/>
                </a:solidFill>
                <a:effectLst/>
                <a:latin typeface="+mj-lt"/>
                <a:ea typeface="Calibri" panose="020F0502020204030204" pitchFamily="34" charset="0"/>
                <a:cs typeface="Times New Roman" panose="02020603050405020304" pitchFamily="18" charset="0"/>
              </a:rPr>
              <a:t>CV </a:t>
            </a:r>
            <a:r>
              <a:rPr lang="es-ES_tradnl" sz="1000" smtClean="0">
                <a:solidFill>
                  <a:srgbClr val="000000"/>
                </a:solidFill>
                <a:effectLst/>
                <a:latin typeface="+mj-lt"/>
                <a:ea typeface="Calibri" panose="020F0502020204030204" pitchFamily="34" charset="0"/>
                <a:cs typeface="Times New Roman" panose="02020603050405020304" pitchFamily="18" charset="0"/>
              </a:rPr>
              <a:t>alto</a:t>
            </a:r>
          </a:p>
          <a:p>
            <a:pPr>
              <a:lnSpc>
                <a:spcPct val="107000"/>
              </a:lnSpc>
              <a:spcAft>
                <a:spcPts val="0"/>
              </a:spcAft>
            </a:pPr>
            <a:endParaRPr lang="es-ES" sz="1000" dirty="0">
              <a:effectLst/>
              <a:latin typeface="+mj-lt"/>
              <a:ea typeface="Calibri" panose="020F0502020204030204" pitchFamily="34" charset="0"/>
              <a:cs typeface="Times New Roman" panose="02020603050405020304" pitchFamily="18" charset="0"/>
            </a:endParaRPr>
          </a:p>
          <a:p>
            <a:pPr>
              <a:lnSpc>
                <a:spcPct val="107000"/>
              </a:lnSpc>
              <a:spcAft>
                <a:spcPts val="0"/>
              </a:spcAft>
            </a:pPr>
            <a:r>
              <a:rPr lang="es-ES_tradnl" sz="1000" b="1" dirty="0">
                <a:solidFill>
                  <a:srgbClr val="C00000"/>
                </a:solidFill>
                <a:effectLst/>
                <a:latin typeface="+mj-lt"/>
                <a:ea typeface="Calibri" panose="020F0502020204030204" pitchFamily="34" charset="0"/>
                <a:cs typeface="Times New Roman" panose="02020603050405020304" pitchFamily="18" charset="0"/>
              </a:rPr>
              <a:t>. </a:t>
            </a:r>
            <a:r>
              <a:rPr lang="es-ES_tradnl" sz="1000" dirty="0">
                <a:solidFill>
                  <a:srgbClr val="000000"/>
                </a:solidFill>
                <a:effectLst/>
                <a:latin typeface="+mj-lt"/>
                <a:ea typeface="Calibri" panose="020F0502020204030204" pitchFamily="34" charset="0"/>
                <a:cs typeface="Times New Roman" panose="02020603050405020304" pitchFamily="18" charset="0"/>
              </a:rPr>
              <a:t>Comenzar</a:t>
            </a:r>
            <a:r>
              <a:rPr lang="es-ES" sz="1000" dirty="0">
                <a:solidFill>
                  <a:srgbClr val="000000"/>
                </a:solidFill>
                <a:effectLst/>
                <a:latin typeface="+mj-lt"/>
                <a:ea typeface="Calibri" panose="020F0502020204030204" pitchFamily="34" charset="0"/>
                <a:cs typeface="Times New Roman" panose="02020603050405020304" pitchFamily="18" charset="0"/>
              </a:rPr>
              <a:t> a dosis bajas y ↑ hasta dosis óptima o máxima tolerada</a:t>
            </a:r>
            <a:endParaRPr lang="es-ES" sz="1000" dirty="0">
              <a:effectLst/>
              <a:latin typeface="+mj-lt"/>
              <a:ea typeface="Calibri" panose="020F0502020204030204" pitchFamily="34" charset="0"/>
              <a:cs typeface="Times New Roman" panose="02020603050405020304" pitchFamily="18" charset="0"/>
            </a:endParaRPr>
          </a:p>
        </p:txBody>
      </p:sp>
      <p:sp>
        <p:nvSpPr>
          <p:cNvPr id="24" name="Rectángulo 23"/>
          <p:cNvSpPr/>
          <p:nvPr/>
        </p:nvSpPr>
        <p:spPr>
          <a:xfrm>
            <a:off x="5451124" y="4306659"/>
            <a:ext cx="2205734" cy="764102"/>
          </a:xfrm>
          <a:prstGeom prst="rect">
            <a:avLst/>
          </a:prstGeom>
          <a:noFill/>
          <a:ln w="12700" cap="flat" cmpd="sng" algn="ctr">
            <a:solidFill>
              <a:srgbClr val="C00000"/>
            </a:solid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0"/>
              </a:spcAft>
            </a:pPr>
            <a:r>
              <a:rPr lang="es-ES_tradnl" sz="1000" b="1" dirty="0">
                <a:solidFill>
                  <a:srgbClr val="C00000"/>
                </a:solidFill>
                <a:effectLst/>
                <a:latin typeface="+mn-lt"/>
                <a:ea typeface="Calibri" panose="020F0502020204030204" pitchFamily="34" charset="0"/>
                <a:cs typeface="Times New Roman" panose="02020603050405020304" pitchFamily="18" charset="0"/>
              </a:rPr>
              <a:t>.</a:t>
            </a:r>
            <a:r>
              <a:rPr lang="es-ES_tradnl" sz="1000" dirty="0">
                <a:solidFill>
                  <a:srgbClr val="000000"/>
                </a:solidFill>
                <a:effectLst/>
                <a:latin typeface="+mn-lt"/>
                <a:ea typeface="Calibri" panose="020F0502020204030204" pitchFamily="34" charset="0"/>
                <a:cs typeface="Times New Roman" panose="02020603050405020304" pitchFamily="18" charset="0"/>
              </a:rPr>
              <a:t> Considerar </a:t>
            </a:r>
            <a:r>
              <a:rPr lang="es-ES_tradnl" sz="1000" b="1" dirty="0">
                <a:solidFill>
                  <a:srgbClr val="C00000"/>
                </a:solidFill>
                <a:effectLst/>
                <a:latin typeface="+mn-lt"/>
                <a:ea typeface="Calibri" panose="020F0502020204030204" pitchFamily="34" charset="0"/>
                <a:cs typeface="Times New Roman" panose="02020603050405020304" pitchFamily="18" charset="0"/>
              </a:rPr>
              <a:t>derivación a especialista</a:t>
            </a:r>
            <a:r>
              <a:rPr lang="es-ES_tradnl" sz="1000" dirty="0">
                <a:solidFill>
                  <a:srgbClr val="000000"/>
                </a:solidFill>
                <a:effectLst/>
                <a:latin typeface="+mn-lt"/>
                <a:ea typeface="Calibri" panose="020F0502020204030204" pitchFamily="34" charset="0"/>
                <a:cs typeface="Times New Roman" panose="02020603050405020304" pitchFamily="18" charset="0"/>
              </a:rPr>
              <a:t> si PA no se controla con cuatro antihipertensivos a dosis óptima o máxima tolerada</a:t>
            </a:r>
            <a:endParaRPr lang="es-ES" sz="1000" dirty="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es-ES_tradnl" sz="8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 </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ES_tradnl" sz="8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 </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5" name="Conector recto de flecha 24"/>
          <p:cNvCxnSpPr/>
          <p:nvPr/>
        </p:nvCxnSpPr>
        <p:spPr>
          <a:xfrm>
            <a:off x="5008158" y="4663421"/>
            <a:ext cx="432435" cy="7620"/>
          </a:xfrm>
          <a:prstGeom prst="straightConnector1">
            <a:avLst/>
          </a:prstGeom>
          <a:noFill/>
          <a:ln w="28575" cap="flat" cmpd="sng" algn="ctr">
            <a:solidFill>
              <a:srgbClr val="C00000"/>
            </a:solidFill>
            <a:prstDash val="solid"/>
            <a:miter lim="800000"/>
            <a:tailEnd type="triangle"/>
          </a:ln>
          <a:effectLst/>
        </p:spPr>
      </p:cxnSp>
      <p:sp>
        <p:nvSpPr>
          <p:cNvPr id="26" name="Rectángulo redondeado 25"/>
          <p:cNvSpPr/>
          <p:nvPr/>
        </p:nvSpPr>
        <p:spPr>
          <a:xfrm rot="16200000">
            <a:off x="-262575" y="3104943"/>
            <a:ext cx="3716020" cy="287020"/>
          </a:xfrm>
          <a:prstGeom prst="roundRect">
            <a:avLst/>
          </a:prstGeom>
          <a:solidFill>
            <a:schemeClr val="bg1"/>
          </a:solidFill>
          <a:ln w="28575" cap="flat" cmpd="sng" algn="ctr">
            <a:solidFill>
              <a:srgbClr val="028865"/>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ES_tradnl" sz="1100" b="1" dirty="0">
                <a:solidFill>
                  <a:srgbClr val="028865"/>
                </a:solidFill>
                <a:effectLst/>
                <a:latin typeface="+mj-lt"/>
                <a:ea typeface="Calibri" panose="020F0502020204030204" pitchFamily="34" charset="0"/>
                <a:cs typeface="Times New Roman" panose="02020603050405020304" pitchFamily="18" charset="0"/>
              </a:rPr>
              <a:t>MEDIDAS NO FARMACOLÓGICAS </a:t>
            </a:r>
            <a:endParaRPr lang="es-ES" sz="1100" dirty="0">
              <a:effectLst/>
              <a:latin typeface="+mj-lt"/>
              <a:ea typeface="Calibri" panose="020F0502020204030204" pitchFamily="34" charset="0"/>
              <a:cs typeface="Times New Roman" panose="02020603050405020304" pitchFamily="18" charset="0"/>
            </a:endParaRPr>
          </a:p>
        </p:txBody>
      </p:sp>
      <p:sp>
        <p:nvSpPr>
          <p:cNvPr id="28" name="Rectángulo redondeado 27"/>
          <p:cNvSpPr/>
          <p:nvPr/>
        </p:nvSpPr>
        <p:spPr>
          <a:xfrm rot="5400000">
            <a:off x="6264167" y="3059899"/>
            <a:ext cx="3718559" cy="379647"/>
          </a:xfrm>
          <a:prstGeom prst="roundRect">
            <a:avLst/>
          </a:prstGeom>
          <a:noFill/>
          <a:ln w="28575" cap="flat" cmpd="sng" algn="ctr">
            <a:solidFill>
              <a:srgbClr val="7030A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ES_tradnl" sz="1100" b="1" dirty="0">
                <a:solidFill>
                  <a:srgbClr val="7030A0"/>
                </a:solidFill>
                <a:effectLst/>
                <a:latin typeface="+mn-lt"/>
                <a:ea typeface="Calibri" panose="020F0502020204030204" pitchFamily="34" charset="0"/>
                <a:cs typeface="Times New Roman" panose="02020603050405020304" pitchFamily="18" charset="0"/>
              </a:rPr>
              <a:t>Pacientes frágiles y/o </a:t>
            </a:r>
            <a:r>
              <a:rPr lang="es-ES_tradnl" sz="1100" b="1" dirty="0" err="1">
                <a:solidFill>
                  <a:srgbClr val="7030A0"/>
                </a:solidFill>
                <a:effectLst/>
                <a:latin typeface="+mn-lt"/>
                <a:ea typeface="Calibri" panose="020F0502020204030204" pitchFamily="34" charset="0"/>
                <a:cs typeface="Times New Roman" panose="02020603050405020304" pitchFamily="18" charset="0"/>
              </a:rPr>
              <a:t>multimorbilidad</a:t>
            </a:r>
            <a:r>
              <a:rPr lang="es-ES_tradnl" sz="1100" b="1" dirty="0">
                <a:solidFill>
                  <a:srgbClr val="7030A0"/>
                </a:solidFill>
                <a:effectLst/>
                <a:latin typeface="+mn-lt"/>
                <a:ea typeface="Calibri" panose="020F0502020204030204" pitchFamily="34" charset="0"/>
                <a:cs typeface="Times New Roman" panose="02020603050405020304" pitchFamily="18" charset="0"/>
              </a:rPr>
              <a:t>: valoración clínica individual </a:t>
            </a:r>
            <a:endParaRPr lang="es-ES" sz="1100" dirty="0">
              <a:effectLst/>
              <a:latin typeface="+mn-lt"/>
              <a:ea typeface="Calibri" panose="020F0502020204030204" pitchFamily="34" charset="0"/>
              <a:cs typeface="Times New Roman" panose="02020603050405020304" pitchFamily="18" charset="0"/>
            </a:endParaRPr>
          </a:p>
        </p:txBody>
      </p:sp>
      <p:cxnSp>
        <p:nvCxnSpPr>
          <p:cNvPr id="27" name="Conector recto 26"/>
          <p:cNvCxnSpPr/>
          <p:nvPr/>
        </p:nvCxnSpPr>
        <p:spPr>
          <a:xfrm flipV="1">
            <a:off x="4984535" y="2787994"/>
            <a:ext cx="433322" cy="818"/>
          </a:xfrm>
          <a:prstGeom prst="line">
            <a:avLst/>
          </a:prstGeom>
          <a:ln w="12700">
            <a:solidFill>
              <a:srgbClr val="C00000"/>
            </a:solidFill>
            <a:prstDash val="dash"/>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684002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8"/>
          <p:cNvSpPr>
            <a:spLocks noGrp="1" noChangeArrowheads="1"/>
          </p:cNvSpPr>
          <p:nvPr>
            <p:ph type="title"/>
          </p:nvPr>
        </p:nvSpPr>
        <p:spPr bwMode="auto">
          <a:xfrm>
            <a:off x="1116915" y="404664"/>
            <a:ext cx="7992367" cy="108012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63" tIns="45683" rIns="91363" bIns="45683" numCol="1" anchor="ctr" anchorCtr="0" compatLnSpc="1">
            <a:prstTxWarp prst="textNoShape">
              <a:avLst/>
            </a:prstTxWarp>
          </a:bodyPr>
          <a:lstStyle/>
          <a:p>
            <a:r>
              <a:rPr lang="es-ES_tradnl" altLang="es-ES" sz="4000" b="1" dirty="0" smtClean="0">
                <a:solidFill>
                  <a:srgbClr val="EF3340"/>
                </a:solidFill>
              </a:rPr>
              <a:t>Control y seguimiento (I)</a:t>
            </a:r>
            <a:endParaRPr lang="es-ES" altLang="es-ES" sz="4000" b="1" dirty="0" smtClean="0">
              <a:solidFill>
                <a:srgbClr val="EF3340"/>
              </a:solidFill>
            </a:endParaRPr>
          </a:p>
        </p:txBody>
      </p:sp>
      <p:pic>
        <p:nvPicPr>
          <p:cNvPr id="2" name="Imagen 1"/>
          <p:cNvPicPr>
            <a:picLocks noChangeAspect="1"/>
          </p:cNvPicPr>
          <p:nvPr/>
        </p:nvPicPr>
        <p:blipFill>
          <a:blip r:embed="rId2"/>
          <a:stretch>
            <a:fillRect/>
          </a:stretch>
        </p:blipFill>
        <p:spPr>
          <a:xfrm>
            <a:off x="7308304" y="5424173"/>
            <a:ext cx="1268523" cy="885147"/>
          </a:xfrm>
          <a:prstGeom prst="rect">
            <a:avLst/>
          </a:prstGeom>
        </p:spPr>
      </p:pic>
      <p:sp>
        <p:nvSpPr>
          <p:cNvPr id="4" name="Rectángulo redondeado 3"/>
          <p:cNvSpPr/>
          <p:nvPr/>
        </p:nvSpPr>
        <p:spPr>
          <a:xfrm>
            <a:off x="1368682" y="1484784"/>
            <a:ext cx="7451790" cy="3744416"/>
          </a:xfrm>
          <a:prstGeom prst="roundRect">
            <a:avLst>
              <a:gd name="adj" fmla="val 0"/>
            </a:avLst>
          </a:prstGeom>
          <a:solidFill>
            <a:srgbClr val="EFFFF6"/>
          </a:solidFill>
          <a:ln w="28575">
            <a:solidFill>
              <a:srgbClr val="F3F3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Clr>
                <a:srgbClr val="00B050"/>
              </a:buClr>
              <a:buFont typeface="Arial" panose="020B0604020202020204" pitchFamily="34" charset="0"/>
              <a:buChar char="•"/>
            </a:pPr>
            <a:r>
              <a:rPr lang="es-ES" sz="1600" b="1" smtClean="0">
                <a:solidFill>
                  <a:srgbClr val="00B050"/>
                </a:solidFill>
              </a:rPr>
              <a:t>Esencial </a:t>
            </a:r>
            <a:r>
              <a:rPr lang="es-ES" sz="1600" smtClean="0">
                <a:solidFill>
                  <a:schemeClr val="tx1"/>
                </a:solidFill>
              </a:rPr>
              <a:t>para:</a:t>
            </a:r>
          </a:p>
          <a:p>
            <a:pPr lvl="1">
              <a:buClr>
                <a:srgbClr val="00B050"/>
              </a:buClr>
            </a:pPr>
            <a:r>
              <a:rPr lang="es-ES" sz="1600">
                <a:solidFill>
                  <a:schemeClr val="tx1"/>
                </a:solidFill>
              </a:rPr>
              <a:t>	</a:t>
            </a:r>
            <a:r>
              <a:rPr lang="es-ES" sz="1600" smtClean="0">
                <a:solidFill>
                  <a:schemeClr val="tx1"/>
                </a:solidFill>
              </a:rPr>
              <a:t>- Comprobar </a:t>
            </a:r>
            <a:r>
              <a:rPr lang="es-ES" sz="1600" dirty="0" smtClean="0">
                <a:solidFill>
                  <a:schemeClr val="tx1"/>
                </a:solidFill>
              </a:rPr>
              <a:t>la eficacia </a:t>
            </a:r>
            <a:r>
              <a:rPr lang="es-ES" sz="1600" smtClean="0">
                <a:solidFill>
                  <a:schemeClr val="tx1"/>
                </a:solidFill>
              </a:rPr>
              <a:t>del tratamiento</a:t>
            </a:r>
          </a:p>
          <a:p>
            <a:pPr lvl="1">
              <a:buClr>
                <a:srgbClr val="00B050"/>
              </a:buClr>
            </a:pPr>
            <a:r>
              <a:rPr lang="es-ES" sz="1600">
                <a:solidFill>
                  <a:schemeClr val="tx1"/>
                </a:solidFill>
              </a:rPr>
              <a:t>	</a:t>
            </a:r>
            <a:r>
              <a:rPr lang="es-ES" sz="1600" smtClean="0">
                <a:solidFill>
                  <a:schemeClr val="tx1"/>
                </a:solidFill>
              </a:rPr>
              <a:t>- Detectar </a:t>
            </a:r>
            <a:r>
              <a:rPr lang="es-ES" sz="1600" dirty="0">
                <a:solidFill>
                  <a:schemeClr val="tx1"/>
                </a:solidFill>
              </a:rPr>
              <a:t>posibles </a:t>
            </a:r>
            <a:r>
              <a:rPr lang="es-ES" sz="1600">
                <a:solidFill>
                  <a:schemeClr val="tx1"/>
                </a:solidFill>
              </a:rPr>
              <a:t>efectos </a:t>
            </a:r>
            <a:r>
              <a:rPr lang="es-ES" sz="1600" smtClean="0">
                <a:solidFill>
                  <a:schemeClr val="tx1"/>
                </a:solidFill>
              </a:rPr>
              <a:t>adversos	</a:t>
            </a:r>
          </a:p>
          <a:p>
            <a:pPr lvl="1">
              <a:buClr>
                <a:srgbClr val="00B050"/>
              </a:buClr>
            </a:pPr>
            <a:r>
              <a:rPr lang="es-ES" sz="1600">
                <a:solidFill>
                  <a:schemeClr val="tx1"/>
                </a:solidFill>
              </a:rPr>
              <a:t>	</a:t>
            </a:r>
            <a:r>
              <a:rPr lang="es-ES" sz="1600" smtClean="0">
                <a:solidFill>
                  <a:schemeClr val="tx1"/>
                </a:solidFill>
              </a:rPr>
              <a:t>- Valorar </a:t>
            </a:r>
            <a:r>
              <a:rPr lang="es-ES" sz="1600" dirty="0" smtClean="0">
                <a:solidFill>
                  <a:schemeClr val="tx1"/>
                </a:solidFill>
              </a:rPr>
              <a:t>la evolución </a:t>
            </a:r>
            <a:r>
              <a:rPr lang="es-ES" sz="1600" dirty="0">
                <a:solidFill>
                  <a:schemeClr val="tx1"/>
                </a:solidFill>
              </a:rPr>
              <a:t>de los factores de riesgo CV y </a:t>
            </a:r>
            <a:r>
              <a:rPr lang="es-ES" sz="1600" dirty="0" smtClean="0">
                <a:solidFill>
                  <a:schemeClr val="tx1"/>
                </a:solidFill>
              </a:rPr>
              <a:t>el daño orgánico</a:t>
            </a:r>
          </a:p>
          <a:p>
            <a:pPr marL="285750" indent="-285750">
              <a:buClr>
                <a:srgbClr val="00B050"/>
              </a:buClr>
              <a:buFont typeface="Arial" panose="020B0604020202020204" pitchFamily="34" charset="0"/>
              <a:buChar char="•"/>
            </a:pPr>
            <a:endParaRPr lang="es-ES_tradnl" sz="1600" dirty="0">
              <a:solidFill>
                <a:schemeClr val="tx1"/>
              </a:solidFill>
            </a:endParaRPr>
          </a:p>
          <a:p>
            <a:pPr marL="285750" indent="-285750">
              <a:buClr>
                <a:srgbClr val="00B050"/>
              </a:buClr>
              <a:buFont typeface="Arial" panose="020B0604020202020204" pitchFamily="34" charset="0"/>
              <a:buChar char="•"/>
            </a:pPr>
            <a:r>
              <a:rPr lang="es-ES" sz="1600" b="1" dirty="0" smtClean="0">
                <a:solidFill>
                  <a:srgbClr val="00B050"/>
                </a:solidFill>
              </a:rPr>
              <a:t>Recomendaciones de las guías: </a:t>
            </a:r>
            <a:r>
              <a:rPr lang="es-ES" sz="1600" dirty="0" smtClean="0">
                <a:solidFill>
                  <a:schemeClr val="tx1"/>
                </a:solidFill>
              </a:rPr>
              <a:t>condicionadas </a:t>
            </a:r>
            <a:r>
              <a:rPr lang="es-ES" sz="1600" dirty="0">
                <a:solidFill>
                  <a:schemeClr val="tx1"/>
                </a:solidFill>
              </a:rPr>
              <a:t>–en parte- por </a:t>
            </a:r>
            <a:r>
              <a:rPr lang="es-ES" sz="1600" dirty="0" smtClean="0">
                <a:solidFill>
                  <a:schemeClr val="tx1"/>
                </a:solidFill>
              </a:rPr>
              <a:t>diferencias en los  criterios </a:t>
            </a:r>
            <a:r>
              <a:rPr lang="es-ES" sz="1600" dirty="0">
                <a:solidFill>
                  <a:schemeClr val="tx1"/>
                </a:solidFill>
              </a:rPr>
              <a:t>diagnósticos y </a:t>
            </a:r>
            <a:r>
              <a:rPr lang="es-ES" sz="1600" dirty="0" smtClean="0">
                <a:solidFill>
                  <a:schemeClr val="tx1"/>
                </a:solidFill>
              </a:rPr>
              <a:t>de clasificación</a:t>
            </a:r>
          </a:p>
          <a:p>
            <a:pPr marL="285750" indent="-285750">
              <a:buClr>
                <a:srgbClr val="00B050"/>
              </a:buClr>
              <a:buFont typeface="Arial" panose="020B0604020202020204" pitchFamily="34" charset="0"/>
              <a:buChar char="•"/>
            </a:pPr>
            <a:endParaRPr lang="es-ES_tradnl" sz="1600" dirty="0">
              <a:solidFill>
                <a:schemeClr val="tx1"/>
              </a:solidFill>
            </a:endParaRPr>
          </a:p>
          <a:p>
            <a:pPr marL="285750" indent="-285750">
              <a:buClr>
                <a:srgbClr val="00B050"/>
              </a:buClr>
              <a:buFont typeface="Arial" panose="020B0604020202020204" pitchFamily="34" charset="0"/>
              <a:buChar char="•"/>
            </a:pPr>
            <a:r>
              <a:rPr lang="es-ES" sz="1600" b="1" dirty="0" smtClean="0">
                <a:solidFill>
                  <a:srgbClr val="00B050"/>
                </a:solidFill>
              </a:rPr>
              <a:t>Frecuencia </a:t>
            </a:r>
            <a:r>
              <a:rPr lang="es-ES" sz="1600" b="1" dirty="0">
                <a:solidFill>
                  <a:srgbClr val="00B050"/>
                </a:solidFill>
              </a:rPr>
              <a:t>de </a:t>
            </a:r>
            <a:r>
              <a:rPr lang="es-ES" sz="1600" b="1">
                <a:solidFill>
                  <a:srgbClr val="00B050"/>
                </a:solidFill>
              </a:rPr>
              <a:t>las </a:t>
            </a:r>
            <a:r>
              <a:rPr lang="es-ES" sz="1600" b="1" smtClean="0">
                <a:solidFill>
                  <a:srgbClr val="00B050"/>
                </a:solidFill>
              </a:rPr>
              <a:t>revisiones </a:t>
            </a:r>
            <a:r>
              <a:rPr lang="es-ES" sz="1600" smtClean="0">
                <a:solidFill>
                  <a:schemeClr val="tx1"/>
                </a:solidFill>
              </a:rPr>
              <a:t>en función de: </a:t>
            </a:r>
          </a:p>
          <a:p>
            <a:pPr>
              <a:buClr>
                <a:srgbClr val="00B050"/>
              </a:buClr>
            </a:pPr>
            <a:r>
              <a:rPr lang="es-ES" sz="1600" smtClean="0">
                <a:solidFill>
                  <a:schemeClr val="tx1"/>
                </a:solidFill>
              </a:rPr>
              <a:t>	- Grado </a:t>
            </a:r>
            <a:r>
              <a:rPr lang="es-ES" sz="1600">
                <a:solidFill>
                  <a:schemeClr val="tx1"/>
                </a:solidFill>
              </a:rPr>
              <a:t>de </a:t>
            </a:r>
            <a:r>
              <a:rPr lang="es-ES" sz="1600" smtClean="0">
                <a:solidFill>
                  <a:schemeClr val="tx1"/>
                </a:solidFill>
              </a:rPr>
              <a:t>HTA</a:t>
            </a:r>
          </a:p>
          <a:p>
            <a:pPr>
              <a:buClr>
                <a:srgbClr val="00B050"/>
              </a:buClr>
            </a:pPr>
            <a:r>
              <a:rPr lang="es-ES" sz="1600">
                <a:solidFill>
                  <a:schemeClr val="tx1"/>
                </a:solidFill>
              </a:rPr>
              <a:t>	</a:t>
            </a:r>
            <a:r>
              <a:rPr lang="es-ES" sz="1600" smtClean="0">
                <a:solidFill>
                  <a:schemeClr val="tx1"/>
                </a:solidFill>
              </a:rPr>
              <a:t>- Urgencia </a:t>
            </a:r>
            <a:r>
              <a:rPr lang="es-ES" sz="1600">
                <a:solidFill>
                  <a:schemeClr val="tx1"/>
                </a:solidFill>
              </a:rPr>
              <a:t>para </a:t>
            </a:r>
            <a:r>
              <a:rPr lang="es-ES" sz="1600" smtClean="0">
                <a:solidFill>
                  <a:schemeClr val="tx1"/>
                </a:solidFill>
              </a:rPr>
              <a:t>↓ </a:t>
            </a:r>
            <a:r>
              <a:rPr lang="es-ES" sz="1600" dirty="0" smtClean="0">
                <a:solidFill>
                  <a:schemeClr val="tx1"/>
                </a:solidFill>
              </a:rPr>
              <a:t>cifras </a:t>
            </a:r>
            <a:r>
              <a:rPr lang="es-ES" sz="1600">
                <a:solidFill>
                  <a:schemeClr val="tx1"/>
                </a:solidFill>
              </a:rPr>
              <a:t>de </a:t>
            </a:r>
            <a:r>
              <a:rPr lang="es-ES" sz="1600" smtClean="0">
                <a:solidFill>
                  <a:schemeClr val="tx1"/>
                </a:solidFill>
              </a:rPr>
              <a:t>PA</a:t>
            </a:r>
          </a:p>
          <a:p>
            <a:pPr>
              <a:buClr>
                <a:srgbClr val="00B050"/>
              </a:buClr>
            </a:pPr>
            <a:r>
              <a:rPr lang="es-ES" sz="1600" smtClean="0">
                <a:solidFill>
                  <a:schemeClr val="tx1"/>
                </a:solidFill>
              </a:rPr>
              <a:t>	- Factores </a:t>
            </a:r>
            <a:r>
              <a:rPr lang="es-ES" sz="1600" dirty="0">
                <a:solidFill>
                  <a:schemeClr val="tx1"/>
                </a:solidFill>
              </a:rPr>
              <a:t>de riesgo </a:t>
            </a:r>
            <a:r>
              <a:rPr lang="es-ES" sz="1600">
                <a:solidFill>
                  <a:schemeClr val="tx1"/>
                </a:solidFill>
              </a:rPr>
              <a:t>CV </a:t>
            </a:r>
            <a:endParaRPr lang="es-ES" sz="1600" smtClean="0">
              <a:solidFill>
                <a:schemeClr val="tx1"/>
              </a:solidFill>
            </a:endParaRPr>
          </a:p>
          <a:p>
            <a:pPr>
              <a:buClr>
                <a:srgbClr val="00B050"/>
              </a:buClr>
            </a:pPr>
            <a:r>
              <a:rPr lang="es-ES" sz="1600">
                <a:solidFill>
                  <a:schemeClr val="tx1"/>
                </a:solidFill>
              </a:rPr>
              <a:t>	</a:t>
            </a:r>
            <a:r>
              <a:rPr lang="es-ES" sz="1600" smtClean="0">
                <a:solidFill>
                  <a:schemeClr val="tx1"/>
                </a:solidFill>
              </a:rPr>
              <a:t>- Comorbilidad </a:t>
            </a:r>
          </a:p>
          <a:p>
            <a:pPr>
              <a:buClr>
                <a:srgbClr val="00B050"/>
              </a:buClr>
            </a:pPr>
            <a:r>
              <a:rPr lang="es-ES" sz="1600">
                <a:solidFill>
                  <a:schemeClr val="tx1"/>
                </a:solidFill>
              </a:rPr>
              <a:t>	</a:t>
            </a:r>
            <a:r>
              <a:rPr lang="es-ES" sz="1600" smtClean="0">
                <a:solidFill>
                  <a:schemeClr val="tx1"/>
                </a:solidFill>
              </a:rPr>
              <a:t>- Organización </a:t>
            </a:r>
            <a:r>
              <a:rPr lang="es-ES" sz="1600" dirty="0">
                <a:solidFill>
                  <a:schemeClr val="tx1"/>
                </a:solidFill>
              </a:rPr>
              <a:t>sanitaria local </a:t>
            </a:r>
            <a:r>
              <a:rPr lang="es-ES" sz="1600">
                <a:solidFill>
                  <a:schemeClr val="tx1"/>
                </a:solidFill>
              </a:rPr>
              <a:t>y </a:t>
            </a:r>
            <a:r>
              <a:rPr lang="es-ES" sz="1600" smtClean="0">
                <a:solidFill>
                  <a:schemeClr val="tx1"/>
                </a:solidFill>
              </a:rPr>
              <a:t>recursos </a:t>
            </a:r>
            <a:r>
              <a:rPr lang="es-ES" sz="1600" dirty="0" smtClean="0">
                <a:solidFill>
                  <a:schemeClr val="tx1"/>
                </a:solidFill>
              </a:rPr>
              <a:t>sanitarios</a:t>
            </a:r>
            <a:endParaRPr lang="es-ES" sz="1600" dirty="0">
              <a:solidFill>
                <a:schemeClr val="tx2"/>
              </a:solidFill>
            </a:endParaRPr>
          </a:p>
        </p:txBody>
      </p:sp>
    </p:spTree>
    <p:extLst>
      <p:ext uri="{BB962C8B-B14F-4D97-AF65-F5344CB8AC3E}">
        <p14:creationId xmlns:p14="http://schemas.microsoft.com/office/powerpoint/2010/main" val="30231249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4"/>
          <p:cNvSpPr txBox="1">
            <a:spLocks noChangeArrowheads="1"/>
          </p:cNvSpPr>
          <p:nvPr/>
        </p:nvSpPr>
        <p:spPr bwMode="auto">
          <a:xfrm>
            <a:off x="1085108" y="404664"/>
            <a:ext cx="80645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s-ES" altLang="es-ES" sz="4400" b="1" i="1" dirty="0">
                <a:solidFill>
                  <a:srgbClr val="EF3340"/>
                </a:solidFill>
              </a:rPr>
              <a:t>Justificación:</a:t>
            </a:r>
            <a:endParaRPr lang="es-ES" altLang="es-ES" sz="4400" dirty="0"/>
          </a:p>
        </p:txBody>
      </p:sp>
      <p:sp>
        <p:nvSpPr>
          <p:cNvPr id="3" name="Text Box 4"/>
          <p:cNvSpPr txBox="1">
            <a:spLocks noChangeArrowheads="1"/>
          </p:cNvSpPr>
          <p:nvPr/>
        </p:nvSpPr>
        <p:spPr bwMode="auto">
          <a:xfrm>
            <a:off x="899592" y="1556792"/>
            <a:ext cx="8064500" cy="4081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342900" indent="-342900" eaLnBrk="1" hangingPunct="1">
              <a:spcBef>
                <a:spcPct val="20000"/>
              </a:spcBef>
              <a:buFont typeface="Arial" panose="020B0604020202020204" pitchFamily="34" charset="0"/>
              <a:buChar char="•"/>
            </a:pPr>
            <a:r>
              <a:rPr lang="es-ES" altLang="es-ES" sz="2400" i="1" dirty="0"/>
              <a:t>En los últimos años se han actualizado algunas guías sobre el tratamiento de la </a:t>
            </a:r>
            <a:r>
              <a:rPr lang="es-ES" altLang="es-ES" sz="2400" i="1" dirty="0" smtClean="0"/>
              <a:t>HTA con </a:t>
            </a:r>
            <a:r>
              <a:rPr lang="es-ES" altLang="es-ES" sz="2400" i="1" dirty="0"/>
              <a:t>importante repercusión en nuestro </a:t>
            </a:r>
            <a:r>
              <a:rPr lang="es-ES" altLang="es-ES" sz="2400" i="1" dirty="0" smtClean="0"/>
              <a:t>entorno</a:t>
            </a:r>
          </a:p>
          <a:p>
            <a:pPr marL="342900" indent="-342900" eaLnBrk="1" hangingPunct="1">
              <a:spcBef>
                <a:spcPct val="20000"/>
              </a:spcBef>
              <a:buFont typeface="Arial" panose="020B0604020202020204" pitchFamily="34" charset="0"/>
              <a:buChar char="•"/>
            </a:pPr>
            <a:endParaRPr lang="es-ES_tradnl" altLang="es-ES" sz="2400" i="1" dirty="0"/>
          </a:p>
          <a:p>
            <a:pPr marL="342900" indent="-342900" eaLnBrk="1" hangingPunct="1">
              <a:spcBef>
                <a:spcPct val="20000"/>
              </a:spcBef>
              <a:buFont typeface="Arial" panose="020B0604020202020204" pitchFamily="34" charset="0"/>
              <a:buChar char="•"/>
            </a:pPr>
            <a:r>
              <a:rPr lang="es-ES" altLang="es-ES" sz="2400" i="1" dirty="0"/>
              <a:t>Estas </a:t>
            </a:r>
            <a:r>
              <a:rPr lang="es-ES" altLang="es-ES" sz="2400" i="1" dirty="0" smtClean="0"/>
              <a:t>guías </a:t>
            </a:r>
            <a:r>
              <a:rPr lang="es-ES" altLang="es-ES" sz="2400" i="1" dirty="0"/>
              <a:t>son concordantes en muchos </a:t>
            </a:r>
            <a:r>
              <a:rPr lang="es-ES" altLang="es-ES" sz="2400" i="1" dirty="0" smtClean="0"/>
              <a:t>aspectos  </a:t>
            </a:r>
            <a:r>
              <a:rPr lang="es-ES" altLang="es-ES" sz="2400" i="1" dirty="0"/>
              <a:t>pero </a:t>
            </a:r>
            <a:r>
              <a:rPr lang="es-ES" altLang="es-ES" sz="2400" i="1" dirty="0" smtClean="0"/>
              <a:t>presentan divergencias que dificultan </a:t>
            </a:r>
            <a:r>
              <a:rPr lang="es-ES" altLang="es-ES" sz="2400" i="1" dirty="0"/>
              <a:t>su implementación en la práctica </a:t>
            </a:r>
            <a:r>
              <a:rPr lang="es-ES" altLang="es-ES" sz="2400" i="1" dirty="0" smtClean="0"/>
              <a:t>clínica</a:t>
            </a:r>
          </a:p>
          <a:p>
            <a:pPr marL="342900" indent="-342900" eaLnBrk="1" hangingPunct="1">
              <a:spcBef>
                <a:spcPct val="20000"/>
              </a:spcBef>
              <a:buFont typeface="Arial" panose="020B0604020202020204" pitchFamily="34" charset="0"/>
              <a:buChar char="•"/>
            </a:pPr>
            <a:endParaRPr lang="es-ES_tradnl" altLang="es-ES" sz="2400" i="1" dirty="0"/>
          </a:p>
          <a:p>
            <a:pPr marL="342900" indent="-342900" eaLnBrk="1" hangingPunct="1">
              <a:spcBef>
                <a:spcPct val="20000"/>
              </a:spcBef>
              <a:buFont typeface="Arial" panose="020B0604020202020204" pitchFamily="34" charset="0"/>
              <a:buChar char="•"/>
            </a:pPr>
            <a:r>
              <a:rPr lang="es-ES_tradnl" altLang="es-ES" sz="2400" i="1" dirty="0" smtClean="0"/>
              <a:t>Algunas sociedades médicas españolas han actualizado también sus recomendaciones sobre HTA</a:t>
            </a:r>
            <a:endParaRPr lang="es-ES" altLang="es-ES" sz="2400" i="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8"/>
          <p:cNvSpPr>
            <a:spLocks noGrp="1" noChangeArrowheads="1"/>
          </p:cNvSpPr>
          <p:nvPr>
            <p:ph type="title"/>
          </p:nvPr>
        </p:nvSpPr>
        <p:spPr bwMode="auto">
          <a:xfrm>
            <a:off x="919135" y="181448"/>
            <a:ext cx="7992367" cy="62013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63" tIns="45683" rIns="91363" bIns="45683" numCol="1" anchor="ctr" anchorCtr="0" compatLnSpc="1">
            <a:prstTxWarp prst="textNoShape">
              <a:avLst/>
            </a:prstTxWarp>
          </a:bodyPr>
          <a:lstStyle/>
          <a:p>
            <a:r>
              <a:rPr lang="es-ES_tradnl" altLang="es-ES" sz="4000" b="1" dirty="0" smtClean="0">
                <a:solidFill>
                  <a:srgbClr val="EF3340"/>
                </a:solidFill>
              </a:rPr>
              <a:t>Control y seguimiento (II)</a:t>
            </a:r>
            <a:endParaRPr lang="es-ES" altLang="es-ES" sz="4000" b="1" dirty="0" smtClean="0">
              <a:solidFill>
                <a:srgbClr val="EF3340"/>
              </a:solidFill>
            </a:endParaRPr>
          </a:p>
        </p:txBody>
      </p:sp>
      <p:sp>
        <p:nvSpPr>
          <p:cNvPr id="17" name="Rectángulo redondeado 16"/>
          <p:cNvSpPr/>
          <p:nvPr/>
        </p:nvSpPr>
        <p:spPr>
          <a:xfrm>
            <a:off x="965269" y="1124744"/>
            <a:ext cx="7907022" cy="2410078"/>
          </a:xfrm>
          <a:prstGeom prst="roundRect">
            <a:avLst/>
          </a:prstGeom>
          <a:solidFill>
            <a:schemeClr val="bg1">
              <a:lumMod val="95000"/>
            </a:schemeClr>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s-ES_tradnl" sz="1400" b="1" dirty="0" smtClean="0">
                <a:solidFill>
                  <a:srgbClr val="007033"/>
                </a:solidFill>
              </a:rPr>
              <a:t>PACIENTES CON TRATAMIENTO ANTIHIPERTENSIVO</a:t>
            </a:r>
            <a:endParaRPr lang="es-ES_tradnl" sz="1400" b="1" dirty="0">
              <a:solidFill>
                <a:srgbClr val="007033"/>
              </a:solidFill>
            </a:endParaRPr>
          </a:p>
        </p:txBody>
      </p:sp>
      <p:cxnSp>
        <p:nvCxnSpPr>
          <p:cNvPr id="50" name="Conector recto de flecha 49"/>
          <p:cNvCxnSpPr>
            <a:stCxn id="55" idx="3"/>
            <a:endCxn id="63" idx="1"/>
          </p:cNvCxnSpPr>
          <p:nvPr/>
        </p:nvCxnSpPr>
        <p:spPr>
          <a:xfrm flipV="1">
            <a:off x="3394203" y="2969107"/>
            <a:ext cx="3761053" cy="13927"/>
          </a:xfrm>
          <a:prstGeom prst="straightConnector1">
            <a:avLst/>
          </a:prstGeom>
          <a:ln w="28575">
            <a:solidFill>
              <a:srgbClr val="007033"/>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51" name="Flecha abajo 50"/>
          <p:cNvSpPr/>
          <p:nvPr/>
        </p:nvSpPr>
        <p:spPr>
          <a:xfrm>
            <a:off x="2185718" y="2156648"/>
            <a:ext cx="200463" cy="672497"/>
          </a:xfrm>
          <a:prstGeom prst="downArrow">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52" name="Conector recto de flecha 51"/>
          <p:cNvCxnSpPr>
            <a:stCxn id="53" idx="3"/>
            <a:endCxn id="61" idx="1"/>
          </p:cNvCxnSpPr>
          <p:nvPr/>
        </p:nvCxnSpPr>
        <p:spPr>
          <a:xfrm flipV="1">
            <a:off x="3388461" y="2001893"/>
            <a:ext cx="3435447" cy="868"/>
          </a:xfrm>
          <a:prstGeom prst="straightConnector1">
            <a:avLst/>
          </a:prstGeom>
          <a:ln w="28575">
            <a:solidFill>
              <a:srgbClr val="007033"/>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53" name="CuadroTexto 52"/>
          <p:cNvSpPr txBox="1"/>
          <p:nvPr/>
        </p:nvSpPr>
        <p:spPr>
          <a:xfrm>
            <a:off x="1187623" y="1848872"/>
            <a:ext cx="2200838" cy="307777"/>
          </a:xfrm>
          <a:prstGeom prst="rect">
            <a:avLst/>
          </a:prstGeom>
          <a:solidFill>
            <a:schemeClr val="bg1"/>
          </a:solidFill>
          <a:ln w="28575">
            <a:solidFill>
              <a:srgbClr val="007033"/>
            </a:solidFill>
          </a:ln>
        </p:spPr>
        <p:txBody>
          <a:bodyPr wrap="square" rtlCol="0">
            <a:spAutoFit/>
          </a:bodyPr>
          <a:lstStyle/>
          <a:p>
            <a:pPr algn="ctr"/>
            <a:r>
              <a:rPr lang="es-ES" sz="1400" b="1" dirty="0" smtClean="0">
                <a:solidFill>
                  <a:schemeClr val="tx1">
                    <a:lumMod val="65000"/>
                    <a:lumOff val="35000"/>
                  </a:schemeClr>
                </a:solidFill>
                <a:latin typeface="+mj-lt"/>
              </a:rPr>
              <a:t>Control </a:t>
            </a:r>
            <a:r>
              <a:rPr lang="es-ES" sz="1400" b="1" dirty="0">
                <a:solidFill>
                  <a:schemeClr val="tx1">
                    <a:lumMod val="65000"/>
                    <a:lumOff val="35000"/>
                  </a:schemeClr>
                </a:solidFill>
                <a:latin typeface="+mj-lt"/>
              </a:rPr>
              <a:t>cada 1-2 </a:t>
            </a:r>
            <a:r>
              <a:rPr lang="es-ES" sz="1400" b="1" dirty="0" smtClean="0">
                <a:solidFill>
                  <a:schemeClr val="tx1">
                    <a:lumMod val="65000"/>
                    <a:lumOff val="35000"/>
                  </a:schemeClr>
                </a:solidFill>
                <a:latin typeface="+mj-lt"/>
              </a:rPr>
              <a:t>meses</a:t>
            </a:r>
            <a:endParaRPr lang="es-ES" sz="1400" b="1" dirty="0">
              <a:solidFill>
                <a:schemeClr val="tx1">
                  <a:lumMod val="65000"/>
                  <a:lumOff val="35000"/>
                </a:schemeClr>
              </a:solidFill>
              <a:latin typeface="+mj-lt"/>
            </a:endParaRPr>
          </a:p>
        </p:txBody>
      </p:sp>
      <p:sp>
        <p:nvSpPr>
          <p:cNvPr id="54" name="CuadroTexto 53"/>
          <p:cNvSpPr txBox="1"/>
          <p:nvPr/>
        </p:nvSpPr>
        <p:spPr>
          <a:xfrm>
            <a:off x="4099418" y="1679594"/>
            <a:ext cx="1797805" cy="646331"/>
          </a:xfrm>
          <a:prstGeom prst="rect">
            <a:avLst/>
          </a:prstGeom>
          <a:solidFill>
            <a:schemeClr val="bg1"/>
          </a:solidFill>
          <a:ln w="19050">
            <a:solidFill>
              <a:srgbClr val="007033"/>
            </a:solidFill>
          </a:ln>
        </p:spPr>
        <p:txBody>
          <a:bodyPr wrap="square" rtlCol="0">
            <a:spAutoFit/>
          </a:bodyPr>
          <a:lstStyle/>
          <a:p>
            <a:r>
              <a:rPr lang="es-ES" sz="1200" b="1" dirty="0" smtClean="0">
                <a:latin typeface="+mj-lt"/>
              </a:rPr>
              <a:t>Comprobar</a:t>
            </a:r>
            <a:r>
              <a:rPr lang="es-ES" sz="1200" dirty="0" smtClean="0">
                <a:latin typeface="+mj-lt"/>
              </a:rPr>
              <a:t> cifras </a:t>
            </a:r>
            <a:r>
              <a:rPr lang="es-ES" sz="1200" dirty="0">
                <a:latin typeface="+mj-lt"/>
              </a:rPr>
              <a:t>de PA, </a:t>
            </a:r>
            <a:r>
              <a:rPr lang="es-ES" sz="1200" dirty="0" smtClean="0">
                <a:latin typeface="+mj-lt"/>
              </a:rPr>
              <a:t>cumplimiento, efectos adversos</a:t>
            </a:r>
            <a:endParaRPr lang="es-ES" sz="1200" b="1" dirty="0">
              <a:solidFill>
                <a:srgbClr val="00B050"/>
              </a:solidFill>
              <a:latin typeface="+mj-lt"/>
            </a:endParaRPr>
          </a:p>
        </p:txBody>
      </p:sp>
      <p:sp>
        <p:nvSpPr>
          <p:cNvPr id="55" name="CuadroTexto 54"/>
          <p:cNvSpPr txBox="1"/>
          <p:nvPr/>
        </p:nvSpPr>
        <p:spPr>
          <a:xfrm>
            <a:off x="1161955" y="2829145"/>
            <a:ext cx="2232248" cy="307777"/>
          </a:xfrm>
          <a:prstGeom prst="rect">
            <a:avLst/>
          </a:prstGeom>
          <a:solidFill>
            <a:schemeClr val="bg1"/>
          </a:solidFill>
          <a:ln w="28575">
            <a:solidFill>
              <a:srgbClr val="007033"/>
            </a:solidFill>
          </a:ln>
        </p:spPr>
        <p:txBody>
          <a:bodyPr wrap="square" rtlCol="0">
            <a:spAutoFit/>
          </a:bodyPr>
          <a:lstStyle/>
          <a:p>
            <a:pPr algn="ctr"/>
            <a:r>
              <a:rPr lang="es-ES" sz="1400" b="1" dirty="0" smtClean="0">
                <a:solidFill>
                  <a:schemeClr val="tx1">
                    <a:lumMod val="65000"/>
                    <a:lumOff val="35000"/>
                  </a:schemeClr>
                </a:solidFill>
                <a:latin typeface="+mj-lt"/>
              </a:rPr>
              <a:t>Control </a:t>
            </a:r>
            <a:r>
              <a:rPr lang="es-ES" sz="1400" b="1" dirty="0">
                <a:solidFill>
                  <a:schemeClr val="tx1">
                    <a:lumMod val="65000"/>
                    <a:lumOff val="35000"/>
                  </a:schemeClr>
                </a:solidFill>
                <a:latin typeface="+mj-lt"/>
              </a:rPr>
              <a:t>cada </a:t>
            </a:r>
            <a:r>
              <a:rPr lang="es-ES" sz="1400" b="1" dirty="0" smtClean="0">
                <a:solidFill>
                  <a:schemeClr val="tx1">
                    <a:lumMod val="65000"/>
                    <a:lumOff val="35000"/>
                  </a:schemeClr>
                </a:solidFill>
                <a:latin typeface="+mj-lt"/>
              </a:rPr>
              <a:t>3-6 meses</a:t>
            </a:r>
            <a:endParaRPr lang="es-ES" sz="1400" b="1" dirty="0">
              <a:solidFill>
                <a:schemeClr val="tx1">
                  <a:lumMod val="65000"/>
                  <a:lumOff val="35000"/>
                </a:schemeClr>
              </a:solidFill>
              <a:latin typeface="+mj-lt"/>
            </a:endParaRPr>
          </a:p>
        </p:txBody>
      </p:sp>
      <p:sp>
        <p:nvSpPr>
          <p:cNvPr id="60" name="CuadroTexto 59"/>
          <p:cNvSpPr txBox="1"/>
          <p:nvPr/>
        </p:nvSpPr>
        <p:spPr>
          <a:xfrm>
            <a:off x="4100991" y="2575128"/>
            <a:ext cx="2461654" cy="830997"/>
          </a:xfrm>
          <a:prstGeom prst="rect">
            <a:avLst/>
          </a:prstGeom>
          <a:solidFill>
            <a:schemeClr val="bg1"/>
          </a:solidFill>
          <a:ln w="19050">
            <a:solidFill>
              <a:srgbClr val="007033"/>
            </a:solidFill>
          </a:ln>
        </p:spPr>
        <p:txBody>
          <a:bodyPr wrap="square" rtlCol="0">
            <a:spAutoFit/>
          </a:bodyPr>
          <a:lstStyle/>
          <a:p>
            <a:r>
              <a:rPr lang="es-ES" sz="1200" b="1" dirty="0" smtClean="0">
                <a:latin typeface="+mj-lt"/>
              </a:rPr>
              <a:t>. Supervisar evolución: </a:t>
            </a:r>
            <a:r>
              <a:rPr lang="es-ES" sz="1200" dirty="0" smtClean="0">
                <a:latin typeface="+mj-lt"/>
              </a:rPr>
              <a:t>cifras </a:t>
            </a:r>
            <a:r>
              <a:rPr lang="es-ES" sz="1200" dirty="0">
                <a:latin typeface="+mj-lt"/>
              </a:rPr>
              <a:t>de PA, riesgo CV, daño </a:t>
            </a:r>
            <a:r>
              <a:rPr lang="es-ES" sz="1200" dirty="0" smtClean="0">
                <a:latin typeface="+mj-lt"/>
              </a:rPr>
              <a:t>orgánico</a:t>
            </a:r>
          </a:p>
          <a:p>
            <a:r>
              <a:rPr lang="es-ES" sz="1200" dirty="0" smtClean="0">
                <a:latin typeface="+mj-lt"/>
              </a:rPr>
              <a:t>. </a:t>
            </a:r>
            <a:r>
              <a:rPr lang="es-ES" sz="1200" b="1" dirty="0" smtClean="0">
                <a:latin typeface="+mj-lt"/>
              </a:rPr>
              <a:t>Revisar tratamiento: </a:t>
            </a:r>
            <a:r>
              <a:rPr lang="es-ES" sz="1200" dirty="0" smtClean="0">
                <a:latin typeface="+mj-lt"/>
              </a:rPr>
              <a:t>eficacia</a:t>
            </a:r>
            <a:r>
              <a:rPr lang="es-ES" sz="1200" dirty="0">
                <a:latin typeface="+mj-lt"/>
              </a:rPr>
              <a:t>, efectos adversos, </a:t>
            </a:r>
            <a:r>
              <a:rPr lang="es-ES" sz="1200" dirty="0" smtClean="0">
                <a:latin typeface="+mj-lt"/>
              </a:rPr>
              <a:t>cumplimiento </a:t>
            </a:r>
            <a:endParaRPr lang="es-ES" sz="1200" b="1" dirty="0">
              <a:solidFill>
                <a:srgbClr val="00B050"/>
              </a:solidFill>
              <a:latin typeface="+mj-lt"/>
            </a:endParaRPr>
          </a:p>
        </p:txBody>
      </p:sp>
      <p:sp>
        <p:nvSpPr>
          <p:cNvPr id="61" name="CuadroTexto 60"/>
          <p:cNvSpPr txBox="1"/>
          <p:nvPr/>
        </p:nvSpPr>
        <p:spPr>
          <a:xfrm>
            <a:off x="6823908" y="1678727"/>
            <a:ext cx="1898975" cy="646331"/>
          </a:xfrm>
          <a:prstGeom prst="rect">
            <a:avLst/>
          </a:prstGeom>
          <a:solidFill>
            <a:schemeClr val="bg1"/>
          </a:solidFill>
          <a:ln w="19050">
            <a:solidFill>
              <a:srgbClr val="007033"/>
            </a:solidFill>
          </a:ln>
        </p:spPr>
        <p:txBody>
          <a:bodyPr wrap="square" rtlCol="0">
            <a:spAutoFit/>
          </a:bodyPr>
          <a:lstStyle/>
          <a:p>
            <a:r>
              <a:rPr lang="es-ES" sz="1200" dirty="0">
                <a:latin typeface="+mj-lt"/>
              </a:rPr>
              <a:t>I</a:t>
            </a:r>
            <a:r>
              <a:rPr lang="es-ES" sz="1200" dirty="0" smtClean="0">
                <a:latin typeface="+mj-lt"/>
              </a:rPr>
              <a:t>ntensificar </a:t>
            </a:r>
            <a:r>
              <a:rPr lang="es-ES" sz="1200" dirty="0">
                <a:latin typeface="+mj-lt"/>
              </a:rPr>
              <a:t>o modificar </a:t>
            </a:r>
            <a:r>
              <a:rPr lang="es-ES" sz="1200" dirty="0" smtClean="0">
                <a:latin typeface="+mj-lt"/>
              </a:rPr>
              <a:t>tratamiento hasta alcanzar objetivo de PA</a:t>
            </a:r>
            <a:endParaRPr lang="es-ES" sz="1200" b="1" dirty="0">
              <a:solidFill>
                <a:srgbClr val="00B050"/>
              </a:solidFill>
              <a:latin typeface="+mj-lt"/>
            </a:endParaRPr>
          </a:p>
        </p:txBody>
      </p:sp>
      <p:sp>
        <p:nvSpPr>
          <p:cNvPr id="62" name="Rectángulo 61"/>
          <p:cNvSpPr/>
          <p:nvPr/>
        </p:nvSpPr>
        <p:spPr>
          <a:xfrm>
            <a:off x="1161955" y="2353952"/>
            <a:ext cx="1126550" cy="204195"/>
          </a:xfrm>
          <a:prstGeom prst="rect">
            <a:avLst/>
          </a:prstGeom>
          <a:no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200" dirty="0" smtClean="0">
                <a:solidFill>
                  <a:schemeClr val="tx1"/>
                </a:solidFill>
              </a:rPr>
              <a:t>PA controlada</a:t>
            </a:r>
            <a:endParaRPr lang="es-ES" sz="1200" dirty="0">
              <a:solidFill>
                <a:schemeClr val="tx1"/>
              </a:solidFill>
            </a:endParaRPr>
          </a:p>
        </p:txBody>
      </p:sp>
      <p:sp>
        <p:nvSpPr>
          <p:cNvPr id="63" name="CuadroTexto 62"/>
          <p:cNvSpPr txBox="1"/>
          <p:nvPr/>
        </p:nvSpPr>
        <p:spPr>
          <a:xfrm>
            <a:off x="7155256" y="2645941"/>
            <a:ext cx="1567627" cy="646331"/>
          </a:xfrm>
          <a:prstGeom prst="rect">
            <a:avLst/>
          </a:prstGeom>
          <a:solidFill>
            <a:schemeClr val="bg1"/>
          </a:solidFill>
          <a:ln w="19050">
            <a:solidFill>
              <a:srgbClr val="007033"/>
            </a:solidFill>
          </a:ln>
        </p:spPr>
        <p:txBody>
          <a:bodyPr wrap="square" rtlCol="0">
            <a:spAutoFit/>
          </a:bodyPr>
          <a:lstStyle/>
          <a:p>
            <a:r>
              <a:rPr lang="es-ES" sz="1200" dirty="0" smtClean="0">
                <a:latin typeface="+mj-lt"/>
              </a:rPr>
              <a:t>Si se considera necesario, modificar tratamiento </a:t>
            </a:r>
            <a:endParaRPr lang="es-ES" sz="1200" b="1" dirty="0">
              <a:solidFill>
                <a:srgbClr val="00B050"/>
              </a:solidFill>
              <a:latin typeface="+mj-lt"/>
            </a:endParaRPr>
          </a:p>
        </p:txBody>
      </p:sp>
      <p:sp>
        <p:nvSpPr>
          <p:cNvPr id="65" name="Rectángulo redondeado 64"/>
          <p:cNvSpPr/>
          <p:nvPr/>
        </p:nvSpPr>
        <p:spPr>
          <a:xfrm>
            <a:off x="970164" y="3664658"/>
            <a:ext cx="7907893" cy="1186315"/>
          </a:xfrm>
          <a:prstGeom prst="roundRect">
            <a:avLst/>
          </a:prstGeom>
          <a:solidFill>
            <a:schemeClr val="bg1">
              <a:lumMod val="95000"/>
            </a:schemeClr>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s-ES_tradnl" sz="1400" b="1" dirty="0" smtClean="0">
                <a:solidFill>
                  <a:srgbClr val="007033"/>
                </a:solidFill>
              </a:rPr>
              <a:t>PACIENTES </a:t>
            </a:r>
            <a:r>
              <a:rPr lang="es-ES" sz="1400" b="1" dirty="0" smtClean="0">
                <a:solidFill>
                  <a:srgbClr val="007033"/>
                </a:solidFill>
              </a:rPr>
              <a:t>QUE SÓLO SIGUEN MEDIDAS NO FARMACOLÓGICAS </a:t>
            </a:r>
            <a:endParaRPr lang="es-ES_tradnl" sz="1400" b="1" dirty="0">
              <a:solidFill>
                <a:srgbClr val="007033"/>
              </a:solidFill>
            </a:endParaRPr>
          </a:p>
        </p:txBody>
      </p:sp>
      <p:cxnSp>
        <p:nvCxnSpPr>
          <p:cNvPr id="66" name="Conector recto de flecha 65"/>
          <p:cNvCxnSpPr>
            <a:stCxn id="67" idx="3"/>
            <a:endCxn id="69" idx="1"/>
          </p:cNvCxnSpPr>
          <p:nvPr/>
        </p:nvCxnSpPr>
        <p:spPr>
          <a:xfrm flipV="1">
            <a:off x="3437720" y="4362994"/>
            <a:ext cx="3340945" cy="13546"/>
          </a:xfrm>
          <a:prstGeom prst="straightConnector1">
            <a:avLst/>
          </a:prstGeom>
          <a:ln w="28575">
            <a:solidFill>
              <a:srgbClr val="007033"/>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67" name="CuadroTexto 66"/>
          <p:cNvSpPr txBox="1"/>
          <p:nvPr/>
        </p:nvSpPr>
        <p:spPr>
          <a:xfrm>
            <a:off x="1161955" y="4114930"/>
            <a:ext cx="2275765" cy="523220"/>
          </a:xfrm>
          <a:prstGeom prst="rect">
            <a:avLst/>
          </a:prstGeom>
          <a:solidFill>
            <a:schemeClr val="bg1"/>
          </a:solidFill>
          <a:ln w="28575">
            <a:solidFill>
              <a:srgbClr val="007033"/>
            </a:solidFill>
          </a:ln>
        </p:spPr>
        <p:txBody>
          <a:bodyPr wrap="square" rtlCol="0">
            <a:spAutoFit/>
          </a:bodyPr>
          <a:lstStyle/>
          <a:p>
            <a:pPr algn="ctr"/>
            <a:r>
              <a:rPr lang="es-ES" sz="1400" b="1" dirty="0" smtClean="0">
                <a:solidFill>
                  <a:schemeClr val="tx1">
                    <a:lumMod val="65000"/>
                    <a:lumOff val="35000"/>
                  </a:schemeClr>
                </a:solidFill>
                <a:latin typeface="+mj-lt"/>
              </a:rPr>
              <a:t>Control </a:t>
            </a:r>
            <a:r>
              <a:rPr lang="es-ES" sz="1400" b="1" dirty="0">
                <a:solidFill>
                  <a:schemeClr val="tx1">
                    <a:lumMod val="65000"/>
                    <a:lumOff val="35000"/>
                  </a:schemeClr>
                </a:solidFill>
                <a:latin typeface="+mj-lt"/>
              </a:rPr>
              <a:t>cada </a:t>
            </a:r>
            <a:r>
              <a:rPr lang="es-ES" sz="1400" b="1" dirty="0" smtClean="0">
                <a:solidFill>
                  <a:schemeClr val="tx1">
                    <a:lumMod val="65000"/>
                    <a:lumOff val="35000"/>
                  </a:schemeClr>
                </a:solidFill>
                <a:latin typeface="+mj-lt"/>
              </a:rPr>
              <a:t>3, 6 o 12 meses</a:t>
            </a:r>
            <a:endParaRPr lang="es-ES" sz="1400" b="1" dirty="0">
              <a:solidFill>
                <a:schemeClr val="tx1">
                  <a:lumMod val="65000"/>
                  <a:lumOff val="35000"/>
                </a:schemeClr>
              </a:solidFill>
              <a:latin typeface="+mj-lt"/>
            </a:endParaRPr>
          </a:p>
        </p:txBody>
      </p:sp>
      <p:sp>
        <p:nvSpPr>
          <p:cNvPr id="68" name="CuadroTexto 67"/>
          <p:cNvSpPr txBox="1"/>
          <p:nvPr/>
        </p:nvSpPr>
        <p:spPr>
          <a:xfrm>
            <a:off x="4099418" y="4063011"/>
            <a:ext cx="1731409" cy="646331"/>
          </a:xfrm>
          <a:prstGeom prst="rect">
            <a:avLst/>
          </a:prstGeom>
          <a:solidFill>
            <a:schemeClr val="bg1"/>
          </a:solidFill>
          <a:ln w="19050">
            <a:solidFill>
              <a:srgbClr val="007033"/>
            </a:solidFill>
          </a:ln>
        </p:spPr>
        <p:txBody>
          <a:bodyPr wrap="square" rtlCol="0">
            <a:spAutoFit/>
          </a:bodyPr>
          <a:lstStyle/>
          <a:p>
            <a:r>
              <a:rPr lang="es-ES" sz="1200" b="1" dirty="0" smtClean="0">
                <a:latin typeface="+mj-lt"/>
              </a:rPr>
              <a:t>Controlar</a:t>
            </a:r>
            <a:r>
              <a:rPr lang="es-ES" sz="1200" dirty="0" smtClean="0">
                <a:latin typeface="+mj-lt"/>
              </a:rPr>
              <a:t> evolución </a:t>
            </a:r>
            <a:r>
              <a:rPr lang="es-ES" sz="1200" dirty="0">
                <a:latin typeface="+mj-lt"/>
              </a:rPr>
              <a:t>de </a:t>
            </a:r>
            <a:r>
              <a:rPr lang="es-ES" sz="1200" dirty="0" smtClean="0">
                <a:latin typeface="+mj-lt"/>
              </a:rPr>
              <a:t>cifras </a:t>
            </a:r>
            <a:r>
              <a:rPr lang="es-ES" sz="1200" dirty="0">
                <a:latin typeface="+mj-lt"/>
              </a:rPr>
              <a:t>de PA y </a:t>
            </a:r>
            <a:r>
              <a:rPr lang="es-ES" sz="1200" dirty="0" smtClean="0">
                <a:latin typeface="+mj-lt"/>
              </a:rPr>
              <a:t>factores </a:t>
            </a:r>
            <a:r>
              <a:rPr lang="es-ES" sz="1200" dirty="0">
                <a:latin typeface="+mj-lt"/>
              </a:rPr>
              <a:t>de riesgo CV</a:t>
            </a:r>
            <a:endParaRPr lang="es-ES" sz="1200" b="1" dirty="0">
              <a:solidFill>
                <a:srgbClr val="00B050"/>
              </a:solidFill>
              <a:latin typeface="+mj-lt"/>
            </a:endParaRPr>
          </a:p>
        </p:txBody>
      </p:sp>
      <p:sp>
        <p:nvSpPr>
          <p:cNvPr id="69" name="CuadroTexto 68"/>
          <p:cNvSpPr txBox="1"/>
          <p:nvPr/>
        </p:nvSpPr>
        <p:spPr>
          <a:xfrm>
            <a:off x="6778665" y="4039828"/>
            <a:ext cx="1944217" cy="646331"/>
          </a:xfrm>
          <a:prstGeom prst="rect">
            <a:avLst/>
          </a:prstGeom>
          <a:solidFill>
            <a:schemeClr val="bg1"/>
          </a:solidFill>
          <a:ln w="19050">
            <a:solidFill>
              <a:srgbClr val="007033"/>
            </a:solidFill>
          </a:ln>
        </p:spPr>
        <p:txBody>
          <a:bodyPr wrap="square" rtlCol="0">
            <a:spAutoFit/>
          </a:bodyPr>
          <a:lstStyle/>
          <a:p>
            <a:r>
              <a:rPr lang="es-ES" sz="1200" dirty="0" smtClean="0">
                <a:latin typeface="+mj-lt"/>
              </a:rPr>
              <a:t>Si se considera necesario</a:t>
            </a:r>
            <a:r>
              <a:rPr lang="es-ES" sz="1200" smtClean="0">
                <a:latin typeface="+mj-lt"/>
              </a:rPr>
              <a:t>,</a:t>
            </a:r>
            <a:r>
              <a:rPr lang="es-ES" sz="1200" b="1" smtClean="0">
                <a:latin typeface="+mj-lt"/>
              </a:rPr>
              <a:t> </a:t>
            </a:r>
            <a:r>
              <a:rPr lang="es-ES" sz="1200" smtClean="0">
                <a:latin typeface="+mj-lt"/>
              </a:rPr>
              <a:t>valorar tratamiento </a:t>
            </a:r>
            <a:r>
              <a:rPr lang="es-ES" sz="1200" dirty="0">
                <a:latin typeface="+mj-lt"/>
              </a:rPr>
              <a:t>farmacológico</a:t>
            </a:r>
            <a:endParaRPr lang="es-ES" sz="1200" b="1" dirty="0">
              <a:solidFill>
                <a:srgbClr val="00B050"/>
              </a:solidFill>
              <a:latin typeface="+mj-lt"/>
            </a:endParaRPr>
          </a:p>
        </p:txBody>
      </p:sp>
      <p:sp>
        <p:nvSpPr>
          <p:cNvPr id="70" name="Rectángulo redondeado 69"/>
          <p:cNvSpPr/>
          <p:nvPr/>
        </p:nvSpPr>
        <p:spPr>
          <a:xfrm>
            <a:off x="961371" y="5109588"/>
            <a:ext cx="7907893" cy="1479440"/>
          </a:xfrm>
          <a:prstGeom prst="roundRect">
            <a:avLst/>
          </a:prstGeom>
          <a:solidFill>
            <a:schemeClr val="bg1">
              <a:lumMod val="95000"/>
            </a:schemeClr>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s-ES_tradnl" sz="1400" b="1" dirty="0" smtClean="0">
                <a:solidFill>
                  <a:srgbClr val="007033"/>
                </a:solidFill>
              </a:rPr>
              <a:t>ADULTOS NO HIPERTENSOS QUE NO RECIBEN NINGÚN TRATAMIENTO</a:t>
            </a:r>
            <a:endParaRPr lang="es-ES_tradnl" sz="1400" b="1" dirty="0">
              <a:solidFill>
                <a:srgbClr val="007033"/>
              </a:solidFill>
            </a:endParaRPr>
          </a:p>
        </p:txBody>
      </p:sp>
      <p:cxnSp>
        <p:nvCxnSpPr>
          <p:cNvPr id="71" name="Conector recto de flecha 70"/>
          <p:cNvCxnSpPr>
            <a:stCxn id="72" idx="3"/>
            <a:endCxn id="28" idx="1"/>
          </p:cNvCxnSpPr>
          <p:nvPr/>
        </p:nvCxnSpPr>
        <p:spPr>
          <a:xfrm>
            <a:off x="3368536" y="5953833"/>
            <a:ext cx="3410129" cy="19372"/>
          </a:xfrm>
          <a:prstGeom prst="straightConnector1">
            <a:avLst/>
          </a:prstGeom>
          <a:ln w="28575">
            <a:solidFill>
              <a:srgbClr val="007033"/>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72" name="CuadroTexto 71"/>
          <p:cNvSpPr txBox="1"/>
          <p:nvPr/>
        </p:nvSpPr>
        <p:spPr>
          <a:xfrm>
            <a:off x="1161955" y="5692223"/>
            <a:ext cx="2206581" cy="523220"/>
          </a:xfrm>
          <a:prstGeom prst="rect">
            <a:avLst/>
          </a:prstGeom>
          <a:solidFill>
            <a:schemeClr val="bg1"/>
          </a:solidFill>
          <a:ln w="28575">
            <a:solidFill>
              <a:srgbClr val="007033"/>
            </a:solidFill>
          </a:ln>
        </p:spPr>
        <p:txBody>
          <a:bodyPr wrap="square" rtlCol="0">
            <a:spAutoFit/>
          </a:bodyPr>
          <a:lstStyle/>
          <a:p>
            <a:pPr algn="ctr"/>
            <a:r>
              <a:rPr lang="es-ES" sz="1400" b="1" dirty="0" smtClean="0">
                <a:solidFill>
                  <a:schemeClr val="tx1">
                    <a:lumMod val="65000"/>
                    <a:lumOff val="35000"/>
                  </a:schemeClr>
                </a:solidFill>
                <a:latin typeface="+mj-lt"/>
              </a:rPr>
              <a:t>Control </a:t>
            </a:r>
            <a:r>
              <a:rPr lang="es-ES" sz="1400" b="1" dirty="0">
                <a:solidFill>
                  <a:schemeClr val="tx1">
                    <a:lumMod val="65000"/>
                    <a:lumOff val="35000"/>
                  </a:schemeClr>
                </a:solidFill>
                <a:latin typeface="+mj-lt"/>
              </a:rPr>
              <a:t>cada </a:t>
            </a:r>
            <a:r>
              <a:rPr lang="es-ES" sz="1400" b="1" dirty="0" smtClean="0">
                <a:solidFill>
                  <a:schemeClr val="tx1">
                    <a:lumMod val="65000"/>
                    <a:lumOff val="35000"/>
                  </a:schemeClr>
                </a:solidFill>
                <a:latin typeface="+mj-lt"/>
              </a:rPr>
              <a:t>1, 3, o 5 años</a:t>
            </a:r>
            <a:endParaRPr lang="es-ES" sz="1400" b="1" dirty="0">
              <a:solidFill>
                <a:schemeClr val="tx1">
                  <a:lumMod val="65000"/>
                  <a:lumOff val="35000"/>
                </a:schemeClr>
              </a:solidFill>
              <a:latin typeface="+mj-lt"/>
            </a:endParaRPr>
          </a:p>
        </p:txBody>
      </p:sp>
      <p:sp>
        <p:nvSpPr>
          <p:cNvPr id="73" name="CuadroTexto 72"/>
          <p:cNvSpPr txBox="1"/>
          <p:nvPr/>
        </p:nvSpPr>
        <p:spPr>
          <a:xfrm>
            <a:off x="4099418" y="5553480"/>
            <a:ext cx="2184122" cy="830997"/>
          </a:xfrm>
          <a:prstGeom prst="rect">
            <a:avLst/>
          </a:prstGeom>
          <a:solidFill>
            <a:schemeClr val="bg1"/>
          </a:solidFill>
          <a:ln w="19050">
            <a:solidFill>
              <a:schemeClr val="tx1">
                <a:lumMod val="65000"/>
                <a:lumOff val="35000"/>
              </a:schemeClr>
            </a:solidFill>
          </a:ln>
        </p:spPr>
        <p:txBody>
          <a:bodyPr wrap="square" rtlCol="0">
            <a:spAutoFit/>
          </a:bodyPr>
          <a:lstStyle/>
          <a:p>
            <a:r>
              <a:rPr lang="es-ES" sz="1200" b="1" dirty="0">
                <a:latin typeface="+mj-lt"/>
              </a:rPr>
              <a:t>C</a:t>
            </a:r>
            <a:r>
              <a:rPr lang="es-ES" sz="1200" b="1" dirty="0" smtClean="0">
                <a:latin typeface="+mj-lt"/>
              </a:rPr>
              <a:t>ontrolar</a:t>
            </a:r>
            <a:r>
              <a:rPr lang="es-ES" sz="1200" dirty="0" smtClean="0">
                <a:latin typeface="+mj-lt"/>
              </a:rPr>
              <a:t> PA</a:t>
            </a:r>
            <a:r>
              <a:rPr lang="es-ES" sz="1200" dirty="0" smtClean="0">
                <a:latin typeface="+mn-lt"/>
              </a:rPr>
              <a:t>, especialmente en </a:t>
            </a:r>
            <a:r>
              <a:rPr lang="es-ES" sz="1200" dirty="0">
                <a:latin typeface="+mn-lt"/>
              </a:rPr>
              <a:t>familiares de hipertensos </a:t>
            </a:r>
            <a:r>
              <a:rPr lang="es-ES" sz="1200" dirty="0" smtClean="0">
                <a:latin typeface="+mn-lt"/>
              </a:rPr>
              <a:t>y/o pacientes </a:t>
            </a:r>
            <a:r>
              <a:rPr lang="es-ES" sz="1200" dirty="0">
                <a:latin typeface="+mn-lt"/>
              </a:rPr>
              <a:t>con otros factores de riesgo </a:t>
            </a:r>
            <a:r>
              <a:rPr lang="es-ES" sz="1200" dirty="0" smtClean="0">
                <a:latin typeface="+mn-lt"/>
              </a:rPr>
              <a:t>CV</a:t>
            </a:r>
            <a:endParaRPr lang="es-ES" sz="1200" b="1" dirty="0">
              <a:solidFill>
                <a:srgbClr val="00B050"/>
              </a:solidFill>
              <a:latin typeface="+mn-lt"/>
            </a:endParaRPr>
          </a:p>
        </p:txBody>
      </p:sp>
      <p:sp>
        <p:nvSpPr>
          <p:cNvPr id="28" name="CuadroTexto 27"/>
          <p:cNvSpPr txBox="1"/>
          <p:nvPr/>
        </p:nvSpPr>
        <p:spPr>
          <a:xfrm>
            <a:off x="6778665" y="5650039"/>
            <a:ext cx="1944217" cy="646331"/>
          </a:xfrm>
          <a:prstGeom prst="rect">
            <a:avLst/>
          </a:prstGeom>
          <a:solidFill>
            <a:schemeClr val="bg1"/>
          </a:solidFill>
          <a:ln w="19050">
            <a:solidFill>
              <a:srgbClr val="007033"/>
            </a:solidFill>
          </a:ln>
        </p:spPr>
        <p:txBody>
          <a:bodyPr wrap="square" rtlCol="0">
            <a:spAutoFit/>
          </a:bodyPr>
          <a:lstStyle/>
          <a:p>
            <a:r>
              <a:rPr lang="es-ES" sz="1200" dirty="0" smtClean="0">
                <a:latin typeface="+mj-lt"/>
              </a:rPr>
              <a:t>Si se considera necesario,</a:t>
            </a:r>
            <a:r>
              <a:rPr lang="es-ES" sz="1200" b="1" dirty="0" smtClean="0">
                <a:latin typeface="+mj-lt"/>
              </a:rPr>
              <a:t> </a:t>
            </a:r>
            <a:r>
              <a:rPr lang="es-ES" sz="1200" dirty="0" smtClean="0">
                <a:latin typeface="+mj-lt"/>
              </a:rPr>
              <a:t>recomendar cambios del estilo da vida</a:t>
            </a:r>
            <a:endParaRPr lang="es-ES" sz="1200" b="1" dirty="0">
              <a:solidFill>
                <a:srgbClr val="00B050"/>
              </a:solidFill>
              <a:latin typeface="+mj-lt"/>
            </a:endParaRPr>
          </a:p>
        </p:txBody>
      </p:sp>
    </p:spTree>
    <p:extLst>
      <p:ext uri="{BB962C8B-B14F-4D97-AF65-F5344CB8AC3E}">
        <p14:creationId xmlns:p14="http://schemas.microsoft.com/office/powerpoint/2010/main" val="33411722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8"/>
          <p:cNvSpPr>
            <a:spLocks noGrp="1" noChangeArrowheads="1"/>
          </p:cNvSpPr>
          <p:nvPr>
            <p:ph type="title"/>
          </p:nvPr>
        </p:nvSpPr>
        <p:spPr bwMode="auto">
          <a:xfrm>
            <a:off x="900112" y="332656"/>
            <a:ext cx="7992367" cy="100811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63" tIns="45683" rIns="91363" bIns="45683" numCol="1" anchor="ctr" anchorCtr="0" compatLnSpc="1">
            <a:prstTxWarp prst="textNoShape">
              <a:avLst/>
            </a:prstTxWarp>
          </a:bodyPr>
          <a:lstStyle/>
          <a:p>
            <a:r>
              <a:rPr lang="es-ES_tradnl" altLang="es-ES" sz="4000" b="1" dirty="0" smtClean="0">
                <a:solidFill>
                  <a:srgbClr val="EF3340"/>
                </a:solidFill>
              </a:rPr>
              <a:t>Cumplimiento del tratamiento (I)</a:t>
            </a:r>
            <a:endParaRPr lang="es-ES" altLang="es-ES" sz="4000" b="1" dirty="0" smtClean="0">
              <a:solidFill>
                <a:srgbClr val="EF3340"/>
              </a:solidFill>
            </a:endParaRPr>
          </a:p>
        </p:txBody>
      </p:sp>
      <p:sp>
        <p:nvSpPr>
          <p:cNvPr id="4" name="Rectángulo redondeado 3"/>
          <p:cNvSpPr/>
          <p:nvPr/>
        </p:nvSpPr>
        <p:spPr>
          <a:xfrm>
            <a:off x="1345708" y="1484784"/>
            <a:ext cx="7402755" cy="4536504"/>
          </a:xfrm>
          <a:prstGeom prst="roundRect">
            <a:avLst>
              <a:gd name="adj" fmla="val 0"/>
            </a:avLst>
          </a:prstGeom>
          <a:solidFill>
            <a:srgbClr val="EFE5F7"/>
          </a:solidFill>
          <a:ln w="28575">
            <a:solidFill>
              <a:srgbClr val="F3F3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Clr>
                <a:srgbClr val="7030A0"/>
              </a:buClr>
              <a:buFont typeface="Arial" panose="020B0604020202020204" pitchFamily="34" charset="0"/>
              <a:buChar char="•"/>
            </a:pPr>
            <a:r>
              <a:rPr lang="es-ES" sz="1600" b="1" dirty="0" smtClean="0">
                <a:solidFill>
                  <a:srgbClr val="7030A0"/>
                </a:solidFill>
              </a:rPr>
              <a:t>Falta de cumplimiento</a:t>
            </a:r>
            <a:r>
              <a:rPr lang="es-ES" sz="1600" smtClean="0">
                <a:solidFill>
                  <a:srgbClr val="7030A0"/>
                </a:solidFill>
              </a:rPr>
              <a:t>: </a:t>
            </a:r>
          </a:p>
          <a:p>
            <a:pPr>
              <a:buClr>
                <a:srgbClr val="7030A0"/>
              </a:buClr>
            </a:pPr>
            <a:r>
              <a:rPr lang="es-ES" sz="1600">
                <a:solidFill>
                  <a:schemeClr val="tx1"/>
                </a:solidFill>
              </a:rPr>
              <a:t>	</a:t>
            </a:r>
            <a:r>
              <a:rPr lang="es-ES" sz="1600" smtClean="0">
                <a:solidFill>
                  <a:schemeClr val="tx1"/>
                </a:solidFill>
              </a:rPr>
              <a:t>- U</a:t>
            </a:r>
            <a:r>
              <a:rPr lang="es-ES" sz="1600" smtClean="0">
                <a:solidFill>
                  <a:schemeClr val="tx2"/>
                </a:solidFill>
              </a:rPr>
              <a:t>no </a:t>
            </a:r>
            <a:r>
              <a:rPr lang="es-ES" sz="1600">
                <a:solidFill>
                  <a:schemeClr val="tx2"/>
                </a:solidFill>
              </a:rPr>
              <a:t>de </a:t>
            </a:r>
            <a:r>
              <a:rPr lang="es-ES" sz="1600" smtClean="0">
                <a:solidFill>
                  <a:schemeClr val="tx2"/>
                </a:solidFill>
              </a:rPr>
              <a:t>las </a:t>
            </a:r>
            <a:r>
              <a:rPr lang="es-ES" sz="1600" dirty="0">
                <a:solidFill>
                  <a:schemeClr val="tx2"/>
                </a:solidFill>
              </a:rPr>
              <a:t>principales </a:t>
            </a:r>
            <a:r>
              <a:rPr lang="es-ES" sz="1600">
                <a:solidFill>
                  <a:schemeClr val="tx2"/>
                </a:solidFill>
              </a:rPr>
              <a:t>motivos </a:t>
            </a:r>
            <a:r>
              <a:rPr lang="es-ES" sz="1600" smtClean="0">
                <a:solidFill>
                  <a:schemeClr val="tx2"/>
                </a:solidFill>
              </a:rPr>
              <a:t>de </a:t>
            </a:r>
            <a:r>
              <a:rPr lang="es-ES" sz="1600" b="1" dirty="0">
                <a:solidFill>
                  <a:schemeClr val="tx1"/>
                </a:solidFill>
              </a:rPr>
              <a:t>control </a:t>
            </a:r>
            <a:r>
              <a:rPr lang="es-ES" sz="1600" b="1" dirty="0" err="1">
                <a:solidFill>
                  <a:schemeClr val="tx1"/>
                </a:solidFill>
              </a:rPr>
              <a:t>subóptimo</a:t>
            </a:r>
            <a:r>
              <a:rPr lang="es-ES" sz="1600" b="1" dirty="0">
                <a:solidFill>
                  <a:schemeClr val="tx1"/>
                </a:solidFill>
              </a:rPr>
              <a:t> </a:t>
            </a:r>
            <a:r>
              <a:rPr lang="es-ES" sz="1600" b="1" dirty="0">
                <a:solidFill>
                  <a:schemeClr val="tx2"/>
                </a:solidFill>
              </a:rPr>
              <a:t>de la </a:t>
            </a:r>
            <a:r>
              <a:rPr lang="es-ES" sz="1600" b="1">
                <a:solidFill>
                  <a:schemeClr val="tx2"/>
                </a:solidFill>
              </a:rPr>
              <a:t>HTA </a:t>
            </a:r>
            <a:endParaRPr lang="es-ES" sz="1600" b="1" dirty="0" smtClean="0">
              <a:solidFill>
                <a:schemeClr val="tx2"/>
              </a:solidFill>
            </a:endParaRPr>
          </a:p>
          <a:p>
            <a:pPr lvl="1">
              <a:buClr>
                <a:srgbClr val="7030A0"/>
              </a:buClr>
            </a:pPr>
            <a:r>
              <a:rPr lang="es-ES" sz="1600" b="1">
                <a:solidFill>
                  <a:schemeClr val="tx1"/>
                </a:solidFill>
              </a:rPr>
              <a:t>	</a:t>
            </a:r>
            <a:r>
              <a:rPr lang="es-ES" sz="1600" b="1" smtClean="0">
                <a:solidFill>
                  <a:schemeClr val="tx1"/>
                </a:solidFill>
              </a:rPr>
              <a:t>- Afecta</a:t>
            </a:r>
            <a:r>
              <a:rPr lang="es-ES" sz="1600" smtClean="0">
                <a:solidFill>
                  <a:schemeClr val="tx2"/>
                </a:solidFill>
              </a:rPr>
              <a:t> </a:t>
            </a:r>
            <a:r>
              <a:rPr lang="es-ES" sz="1600" dirty="0" smtClean="0">
                <a:solidFill>
                  <a:schemeClr val="tx2"/>
                </a:solidFill>
              </a:rPr>
              <a:t>al 10</a:t>
            </a:r>
            <a:r>
              <a:rPr lang="es-ES" sz="1600" dirty="0">
                <a:solidFill>
                  <a:schemeClr val="tx2"/>
                </a:solidFill>
              </a:rPr>
              <a:t>%-80% de pacientes hipertensos </a:t>
            </a:r>
            <a:r>
              <a:rPr lang="es-ES" sz="1600" dirty="0" smtClean="0">
                <a:solidFill>
                  <a:schemeClr val="tx2"/>
                </a:solidFill>
              </a:rPr>
              <a:t>y hasta un 50% de pacientes con HTA aparentemente “resistente</a:t>
            </a:r>
            <a:r>
              <a:rPr lang="es-ES" sz="1600" smtClean="0">
                <a:solidFill>
                  <a:schemeClr val="tx2"/>
                </a:solidFill>
              </a:rPr>
              <a:t>” </a:t>
            </a:r>
          </a:p>
          <a:p>
            <a:pPr lvl="1">
              <a:buClr>
                <a:srgbClr val="7030A0"/>
              </a:buClr>
            </a:pPr>
            <a:r>
              <a:rPr lang="es-ES" sz="1600">
                <a:solidFill>
                  <a:schemeClr val="tx2"/>
                </a:solidFill>
              </a:rPr>
              <a:t>	</a:t>
            </a:r>
            <a:r>
              <a:rPr lang="es-ES" sz="1600" smtClean="0">
                <a:solidFill>
                  <a:schemeClr val="tx2"/>
                </a:solidFill>
              </a:rPr>
              <a:t>- </a:t>
            </a:r>
            <a:r>
              <a:rPr lang="es-ES" sz="1600" b="1" smtClean="0">
                <a:solidFill>
                  <a:schemeClr val="tx1"/>
                </a:solidFill>
              </a:rPr>
              <a:t>Lo </a:t>
            </a:r>
            <a:r>
              <a:rPr lang="es-ES" sz="1600" b="1" dirty="0">
                <a:solidFill>
                  <a:schemeClr val="tx1"/>
                </a:solidFill>
              </a:rPr>
              <a:t>más habitual: </a:t>
            </a:r>
            <a:r>
              <a:rPr lang="es-ES" sz="1600" dirty="0">
                <a:solidFill>
                  <a:schemeClr val="tx2"/>
                </a:solidFill>
              </a:rPr>
              <a:t>abandono prematuro </a:t>
            </a:r>
            <a:r>
              <a:rPr lang="es-ES" sz="1600">
                <a:solidFill>
                  <a:schemeClr val="tx2"/>
                </a:solidFill>
              </a:rPr>
              <a:t>o </a:t>
            </a:r>
            <a:r>
              <a:rPr lang="es-ES" sz="1600" smtClean="0">
                <a:solidFill>
                  <a:schemeClr val="tx2"/>
                </a:solidFill>
              </a:rPr>
              <a:t>dosis </a:t>
            </a:r>
            <a:r>
              <a:rPr lang="es-ES" sz="1600" dirty="0">
                <a:solidFill>
                  <a:schemeClr val="tx2"/>
                </a:solidFill>
              </a:rPr>
              <a:t>inferiores a las recomendadas</a:t>
            </a:r>
          </a:p>
          <a:p>
            <a:pPr marL="285750" indent="-285750">
              <a:buClr>
                <a:srgbClr val="7030A0"/>
              </a:buClr>
              <a:buFont typeface="Arial" panose="020B0604020202020204" pitchFamily="34" charset="0"/>
              <a:buChar char="•"/>
            </a:pPr>
            <a:endParaRPr lang="es-ES" sz="1600" dirty="0" smtClean="0">
              <a:solidFill>
                <a:schemeClr val="tx2"/>
              </a:solidFill>
            </a:endParaRPr>
          </a:p>
          <a:p>
            <a:pPr marL="285750" indent="-285750">
              <a:buClr>
                <a:srgbClr val="7030A0"/>
              </a:buClr>
              <a:buFont typeface="Arial" panose="020B0604020202020204" pitchFamily="34" charset="0"/>
              <a:buChar char="•"/>
            </a:pPr>
            <a:r>
              <a:rPr lang="es-ES" sz="1600" b="1" smtClean="0">
                <a:solidFill>
                  <a:srgbClr val="7030A0"/>
                </a:solidFill>
              </a:rPr>
              <a:t>Comprobar</a:t>
            </a:r>
            <a:r>
              <a:rPr lang="es-ES" sz="1600" smtClean="0">
                <a:solidFill>
                  <a:schemeClr val="tx2"/>
                </a:solidFill>
              </a:rPr>
              <a:t> </a:t>
            </a:r>
            <a:r>
              <a:rPr lang="es-ES" sz="1600" dirty="0" smtClean="0">
                <a:solidFill>
                  <a:schemeClr val="tx2"/>
                </a:solidFill>
              </a:rPr>
              <a:t>antes </a:t>
            </a:r>
            <a:r>
              <a:rPr lang="es-ES" sz="1600" dirty="0">
                <a:solidFill>
                  <a:schemeClr val="tx2"/>
                </a:solidFill>
              </a:rPr>
              <a:t>de </a:t>
            </a:r>
            <a:r>
              <a:rPr lang="es-ES" sz="1600" dirty="0" smtClean="0">
                <a:solidFill>
                  <a:schemeClr val="tx2"/>
                </a:solidFill>
              </a:rPr>
              <a:t>intensificar el </a:t>
            </a:r>
            <a:r>
              <a:rPr lang="es-ES" sz="1600" dirty="0">
                <a:solidFill>
                  <a:schemeClr val="tx2"/>
                </a:solidFill>
              </a:rPr>
              <a:t>tratamiento </a:t>
            </a:r>
            <a:endParaRPr lang="es-ES" sz="1600" dirty="0" smtClean="0">
              <a:solidFill>
                <a:schemeClr val="tx2"/>
              </a:solidFill>
            </a:endParaRPr>
          </a:p>
          <a:p>
            <a:pPr marL="285750" indent="-285750">
              <a:buClr>
                <a:srgbClr val="7030A0"/>
              </a:buClr>
              <a:buFont typeface="Arial" panose="020B0604020202020204" pitchFamily="34" charset="0"/>
              <a:buChar char="•"/>
            </a:pPr>
            <a:endParaRPr lang="es-ES" sz="1600" dirty="0" smtClean="0">
              <a:solidFill>
                <a:schemeClr val="tx2"/>
              </a:solidFill>
            </a:endParaRPr>
          </a:p>
          <a:p>
            <a:pPr marL="285750" indent="-285750">
              <a:buClr>
                <a:srgbClr val="7030A0"/>
              </a:buClr>
              <a:buFont typeface="Arial" panose="020B0604020202020204" pitchFamily="34" charset="0"/>
              <a:buChar char="•"/>
            </a:pPr>
            <a:r>
              <a:rPr lang="es-ES" sz="1600" b="1" smtClean="0">
                <a:solidFill>
                  <a:srgbClr val="7030A0"/>
                </a:solidFill>
              </a:rPr>
              <a:t>Múltiples factores</a:t>
            </a:r>
            <a:r>
              <a:rPr lang="es-ES" sz="1600" smtClean="0">
                <a:solidFill>
                  <a:schemeClr val="tx2"/>
                </a:solidFill>
              </a:rPr>
              <a:t>: </a:t>
            </a:r>
          </a:p>
          <a:p>
            <a:pPr lvl="1">
              <a:buClr>
                <a:srgbClr val="7030A0"/>
              </a:buClr>
            </a:pPr>
            <a:r>
              <a:rPr lang="es-ES" sz="1600">
                <a:solidFill>
                  <a:schemeClr val="tx2"/>
                </a:solidFill>
              </a:rPr>
              <a:t>	</a:t>
            </a:r>
            <a:r>
              <a:rPr lang="es-ES" sz="1600" smtClean="0">
                <a:solidFill>
                  <a:schemeClr val="tx2"/>
                </a:solidFill>
              </a:rPr>
              <a:t>- Sistema </a:t>
            </a:r>
            <a:r>
              <a:rPr lang="es-ES" sz="1600">
                <a:solidFill>
                  <a:schemeClr val="tx2"/>
                </a:solidFill>
              </a:rPr>
              <a:t>de </a:t>
            </a:r>
            <a:r>
              <a:rPr lang="es-ES" sz="1600" smtClean="0">
                <a:solidFill>
                  <a:schemeClr val="tx2"/>
                </a:solidFill>
              </a:rPr>
              <a:t>salud </a:t>
            </a:r>
          </a:p>
          <a:p>
            <a:pPr lvl="1">
              <a:buClr>
                <a:srgbClr val="7030A0"/>
              </a:buClr>
            </a:pPr>
            <a:r>
              <a:rPr lang="es-ES" sz="1600">
                <a:solidFill>
                  <a:schemeClr val="tx2"/>
                </a:solidFill>
              </a:rPr>
              <a:t>	</a:t>
            </a:r>
            <a:r>
              <a:rPr lang="es-ES" sz="1600" smtClean="0">
                <a:solidFill>
                  <a:schemeClr val="tx2"/>
                </a:solidFill>
              </a:rPr>
              <a:t>- Complejidad </a:t>
            </a:r>
            <a:r>
              <a:rPr lang="es-ES" sz="1600" dirty="0">
                <a:solidFill>
                  <a:schemeClr val="tx2"/>
                </a:solidFill>
              </a:rPr>
              <a:t>o intolerancia </a:t>
            </a:r>
            <a:r>
              <a:rPr lang="es-ES" sz="1600">
                <a:solidFill>
                  <a:schemeClr val="tx2"/>
                </a:solidFill>
              </a:rPr>
              <a:t>del </a:t>
            </a:r>
            <a:r>
              <a:rPr lang="es-ES" sz="1600" smtClean="0">
                <a:solidFill>
                  <a:schemeClr val="tx2"/>
                </a:solidFill>
              </a:rPr>
              <a:t>tratamiento</a:t>
            </a:r>
          </a:p>
          <a:p>
            <a:pPr lvl="1">
              <a:buClr>
                <a:srgbClr val="7030A0"/>
              </a:buClr>
            </a:pPr>
            <a:r>
              <a:rPr lang="es-ES" sz="1600">
                <a:solidFill>
                  <a:schemeClr val="tx2"/>
                </a:solidFill>
              </a:rPr>
              <a:t>	</a:t>
            </a:r>
            <a:r>
              <a:rPr lang="es-ES" sz="1600" smtClean="0">
                <a:solidFill>
                  <a:schemeClr val="tx2"/>
                </a:solidFill>
              </a:rPr>
              <a:t>- Desconfianza, </a:t>
            </a:r>
            <a:r>
              <a:rPr lang="es-ES" sz="1600" dirty="0">
                <a:solidFill>
                  <a:schemeClr val="tx2"/>
                </a:solidFill>
              </a:rPr>
              <a:t>situación socioeconómica </a:t>
            </a:r>
            <a:r>
              <a:rPr lang="es-ES" sz="1600">
                <a:solidFill>
                  <a:schemeClr val="tx2"/>
                </a:solidFill>
              </a:rPr>
              <a:t>del </a:t>
            </a:r>
            <a:r>
              <a:rPr lang="es-ES" sz="1600" smtClean="0">
                <a:solidFill>
                  <a:schemeClr val="tx2"/>
                </a:solidFill>
              </a:rPr>
              <a:t>paciente</a:t>
            </a:r>
          </a:p>
          <a:p>
            <a:pPr lvl="1">
              <a:buClr>
                <a:srgbClr val="7030A0"/>
              </a:buClr>
            </a:pPr>
            <a:r>
              <a:rPr lang="es-ES" sz="1600">
                <a:solidFill>
                  <a:schemeClr val="tx2"/>
                </a:solidFill>
              </a:rPr>
              <a:t>	</a:t>
            </a:r>
            <a:r>
              <a:rPr lang="es-ES" sz="1600" smtClean="0">
                <a:solidFill>
                  <a:schemeClr val="tx2"/>
                </a:solidFill>
              </a:rPr>
              <a:t>- “Inercia </a:t>
            </a:r>
            <a:r>
              <a:rPr lang="es-ES" sz="1600" dirty="0">
                <a:solidFill>
                  <a:schemeClr val="tx2"/>
                </a:solidFill>
              </a:rPr>
              <a:t>terapéutica” </a:t>
            </a:r>
          </a:p>
        </p:txBody>
      </p:sp>
    </p:spTree>
    <p:extLst>
      <p:ext uri="{BB962C8B-B14F-4D97-AF65-F5344CB8AC3E}">
        <p14:creationId xmlns:p14="http://schemas.microsoft.com/office/powerpoint/2010/main" val="21681051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8"/>
          <p:cNvSpPr>
            <a:spLocks noGrp="1" noChangeArrowheads="1"/>
          </p:cNvSpPr>
          <p:nvPr>
            <p:ph type="title"/>
          </p:nvPr>
        </p:nvSpPr>
        <p:spPr bwMode="auto">
          <a:xfrm>
            <a:off x="935856" y="332656"/>
            <a:ext cx="8136384" cy="64807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63" tIns="45683" rIns="91363" bIns="45683" numCol="1" anchor="ctr" anchorCtr="0" compatLnSpc="1">
            <a:prstTxWarp prst="textNoShape">
              <a:avLst/>
            </a:prstTxWarp>
          </a:bodyPr>
          <a:lstStyle/>
          <a:p>
            <a:r>
              <a:rPr lang="es-ES_tradnl" altLang="es-ES" sz="4000" b="1" dirty="0" smtClean="0">
                <a:solidFill>
                  <a:srgbClr val="EF3340"/>
                </a:solidFill>
              </a:rPr>
              <a:t>Cumplimiento del tratamiento (II)</a:t>
            </a:r>
            <a:endParaRPr lang="es-ES" altLang="es-ES" sz="4000" b="1" dirty="0" smtClean="0">
              <a:solidFill>
                <a:srgbClr val="EF3340"/>
              </a:solidFill>
            </a:endParaRPr>
          </a:p>
        </p:txBody>
      </p:sp>
      <p:sp>
        <p:nvSpPr>
          <p:cNvPr id="4" name="Rectángulo redondeado 3"/>
          <p:cNvSpPr/>
          <p:nvPr/>
        </p:nvSpPr>
        <p:spPr>
          <a:xfrm>
            <a:off x="1259632" y="1340768"/>
            <a:ext cx="7488832" cy="4896544"/>
          </a:xfrm>
          <a:prstGeom prst="roundRect">
            <a:avLst>
              <a:gd name="adj" fmla="val 0"/>
            </a:avLst>
          </a:prstGeom>
          <a:solidFill>
            <a:srgbClr val="EFE5F7"/>
          </a:solidFill>
          <a:ln w="28575">
            <a:solidFill>
              <a:srgbClr val="F3F3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B050"/>
              </a:buClr>
            </a:pPr>
            <a:r>
              <a:rPr lang="es-ES" sz="1600" b="1" dirty="0" smtClean="0">
                <a:solidFill>
                  <a:srgbClr val="7030A0"/>
                </a:solidFill>
              </a:rPr>
              <a:t>RECOMENDACIONES PARA FACILITAR EL CUMPLIMIENTO</a:t>
            </a:r>
          </a:p>
          <a:p>
            <a:pPr algn="ctr">
              <a:buClr>
                <a:srgbClr val="00B050"/>
              </a:buClr>
            </a:pPr>
            <a:endParaRPr lang="es-ES" sz="1500" b="1" dirty="0" smtClean="0">
              <a:solidFill>
                <a:srgbClr val="00B050"/>
              </a:solidFill>
            </a:endParaRPr>
          </a:p>
          <a:p>
            <a:pPr marL="285750" indent="-285750">
              <a:buClr>
                <a:srgbClr val="7030A0"/>
              </a:buClr>
              <a:buFont typeface="Arial" panose="020B0604020202020204" pitchFamily="34" charset="0"/>
              <a:buChar char="•"/>
            </a:pPr>
            <a:r>
              <a:rPr lang="es-ES" sz="1600" b="1" dirty="0" smtClean="0">
                <a:solidFill>
                  <a:schemeClr val="tx1"/>
                </a:solidFill>
              </a:rPr>
              <a:t>Colaboración</a:t>
            </a:r>
            <a:r>
              <a:rPr lang="es-ES" sz="1600" dirty="0" smtClean="0">
                <a:solidFill>
                  <a:schemeClr val="tx1"/>
                </a:solidFill>
              </a:rPr>
              <a:t> interprofesional</a:t>
            </a:r>
          </a:p>
          <a:p>
            <a:pPr marL="285750" indent="-285750">
              <a:buClr>
                <a:srgbClr val="7030A0"/>
              </a:buClr>
              <a:buFont typeface="Arial" panose="020B0604020202020204" pitchFamily="34" charset="0"/>
              <a:buChar char="•"/>
            </a:pPr>
            <a:endParaRPr lang="es-ES" sz="1600" dirty="0" smtClean="0">
              <a:solidFill>
                <a:schemeClr val="tx1"/>
              </a:solidFill>
            </a:endParaRPr>
          </a:p>
          <a:p>
            <a:pPr marL="285750" indent="-285750">
              <a:buClr>
                <a:srgbClr val="7030A0"/>
              </a:buClr>
              <a:buFont typeface="Arial" panose="020B0604020202020204" pitchFamily="34" charset="0"/>
              <a:buChar char="•"/>
            </a:pPr>
            <a:r>
              <a:rPr lang="es-ES" sz="1600" b="1" dirty="0" smtClean="0">
                <a:solidFill>
                  <a:schemeClr val="tx1"/>
                </a:solidFill>
              </a:rPr>
              <a:t>Información, educación, comunicación </a:t>
            </a:r>
            <a:r>
              <a:rPr lang="es-ES" sz="1600" dirty="0" smtClean="0">
                <a:solidFill>
                  <a:schemeClr val="tx1"/>
                </a:solidFill>
              </a:rPr>
              <a:t>con paciente </a:t>
            </a:r>
            <a:r>
              <a:rPr lang="es-ES" sz="1600" smtClean="0">
                <a:solidFill>
                  <a:schemeClr val="tx1"/>
                </a:solidFill>
              </a:rPr>
              <a:t>y cuidadores</a:t>
            </a:r>
            <a:endParaRPr lang="es-ES" sz="1600" dirty="0" smtClean="0">
              <a:solidFill>
                <a:schemeClr val="tx1"/>
              </a:solidFill>
            </a:endParaRPr>
          </a:p>
          <a:p>
            <a:pPr marL="285750" indent="-285750">
              <a:buClr>
                <a:srgbClr val="7030A0"/>
              </a:buClr>
              <a:buFont typeface="Arial" panose="020B0604020202020204" pitchFamily="34" charset="0"/>
              <a:buChar char="•"/>
            </a:pPr>
            <a:endParaRPr lang="es-ES" sz="1600" dirty="0" smtClean="0">
              <a:solidFill>
                <a:schemeClr val="tx1"/>
              </a:solidFill>
            </a:endParaRPr>
          </a:p>
          <a:p>
            <a:pPr marL="285750" indent="-285750">
              <a:buClr>
                <a:srgbClr val="7030A0"/>
              </a:buClr>
              <a:buFont typeface="Arial" panose="020B0604020202020204" pitchFamily="34" charset="0"/>
              <a:buChar char="•"/>
            </a:pPr>
            <a:r>
              <a:rPr lang="es-ES" sz="1600" b="1" dirty="0" smtClean="0">
                <a:solidFill>
                  <a:schemeClr val="tx1"/>
                </a:solidFill>
              </a:rPr>
              <a:t>Planificar</a:t>
            </a:r>
            <a:r>
              <a:rPr lang="es-ES" sz="1600" dirty="0" smtClean="0">
                <a:solidFill>
                  <a:schemeClr val="tx1"/>
                </a:solidFill>
              </a:rPr>
              <a:t> </a:t>
            </a:r>
            <a:r>
              <a:rPr lang="es-ES" sz="1600" dirty="0">
                <a:solidFill>
                  <a:schemeClr val="tx1"/>
                </a:solidFill>
              </a:rPr>
              <a:t>tratamiento y </a:t>
            </a:r>
            <a:r>
              <a:rPr lang="es-ES" sz="1600" dirty="0" smtClean="0">
                <a:solidFill>
                  <a:schemeClr val="tx1"/>
                </a:solidFill>
              </a:rPr>
              <a:t>seguimiento, </a:t>
            </a:r>
            <a:r>
              <a:rPr lang="es-ES" sz="1600" b="1" dirty="0" smtClean="0">
                <a:solidFill>
                  <a:schemeClr val="tx1"/>
                </a:solidFill>
              </a:rPr>
              <a:t>implicar</a:t>
            </a:r>
            <a:r>
              <a:rPr lang="es-ES" sz="1600" dirty="0" smtClean="0">
                <a:solidFill>
                  <a:schemeClr val="tx1"/>
                </a:solidFill>
              </a:rPr>
              <a:t> a paciente y cuidadores </a:t>
            </a:r>
          </a:p>
          <a:p>
            <a:pPr marL="285750" indent="-285750">
              <a:buClr>
                <a:srgbClr val="7030A0"/>
              </a:buClr>
              <a:buFont typeface="Arial" panose="020B0604020202020204" pitchFamily="34" charset="0"/>
              <a:buChar char="•"/>
            </a:pPr>
            <a:endParaRPr lang="es-ES" sz="1600" dirty="0">
              <a:solidFill>
                <a:schemeClr val="tx1"/>
              </a:solidFill>
            </a:endParaRPr>
          </a:p>
          <a:p>
            <a:pPr marL="285750" indent="-285750">
              <a:buClr>
                <a:srgbClr val="7030A0"/>
              </a:buClr>
              <a:buFont typeface="Arial" panose="020B0604020202020204" pitchFamily="34" charset="0"/>
              <a:buChar char="•"/>
            </a:pPr>
            <a:r>
              <a:rPr lang="es-ES" sz="1600" b="1" dirty="0" smtClean="0">
                <a:solidFill>
                  <a:schemeClr val="tx1"/>
                </a:solidFill>
              </a:rPr>
              <a:t>Vincular</a:t>
            </a:r>
            <a:r>
              <a:rPr lang="es-ES" sz="1600" dirty="0" smtClean="0">
                <a:solidFill>
                  <a:schemeClr val="tx1"/>
                </a:solidFill>
              </a:rPr>
              <a:t> con hábitos </a:t>
            </a:r>
            <a:r>
              <a:rPr lang="es-ES" sz="1600" dirty="0">
                <a:solidFill>
                  <a:schemeClr val="tx1"/>
                </a:solidFill>
              </a:rPr>
              <a:t>de vida </a:t>
            </a:r>
            <a:r>
              <a:rPr lang="es-ES" sz="1600" dirty="0" smtClean="0">
                <a:solidFill>
                  <a:schemeClr val="tx1"/>
                </a:solidFill>
              </a:rPr>
              <a:t>diarios</a:t>
            </a:r>
          </a:p>
          <a:p>
            <a:pPr marL="285750" indent="-285750">
              <a:buClr>
                <a:srgbClr val="7030A0"/>
              </a:buClr>
              <a:buFont typeface="Arial" panose="020B0604020202020204" pitchFamily="34" charset="0"/>
              <a:buChar char="•"/>
            </a:pPr>
            <a:endParaRPr lang="es-ES" sz="1600" dirty="0">
              <a:solidFill>
                <a:schemeClr val="tx1"/>
              </a:solidFill>
            </a:endParaRPr>
          </a:p>
          <a:p>
            <a:pPr marL="285750" indent="-285750">
              <a:buClr>
                <a:srgbClr val="7030A0"/>
              </a:buClr>
              <a:buFont typeface="Arial" panose="020B0604020202020204" pitchFamily="34" charset="0"/>
              <a:buChar char="•"/>
            </a:pPr>
            <a:r>
              <a:rPr lang="es-ES" sz="1600" b="1" dirty="0" smtClean="0">
                <a:solidFill>
                  <a:schemeClr val="tx1"/>
                </a:solidFill>
              </a:rPr>
              <a:t>Simplificar </a:t>
            </a:r>
            <a:r>
              <a:rPr lang="es-ES" sz="1600" dirty="0">
                <a:solidFill>
                  <a:schemeClr val="tx1"/>
                </a:solidFill>
              </a:rPr>
              <a:t>el </a:t>
            </a:r>
            <a:r>
              <a:rPr lang="es-ES" sz="1600" dirty="0" smtClean="0">
                <a:solidFill>
                  <a:schemeClr val="tx1"/>
                </a:solidFill>
              </a:rPr>
              <a:t>tratamiento, </a:t>
            </a:r>
            <a:r>
              <a:rPr lang="es-ES" sz="1600" smtClean="0">
                <a:solidFill>
                  <a:schemeClr val="tx1"/>
                </a:solidFill>
              </a:rPr>
              <a:t>fomentar </a:t>
            </a:r>
            <a:r>
              <a:rPr lang="es-ES" sz="1600" b="1" smtClean="0">
                <a:solidFill>
                  <a:schemeClr val="tx1"/>
                </a:solidFill>
              </a:rPr>
              <a:t>presentaciones </a:t>
            </a:r>
            <a:r>
              <a:rPr lang="es-ES" sz="1600" dirty="0">
                <a:solidFill>
                  <a:schemeClr val="tx1"/>
                </a:solidFill>
              </a:rPr>
              <a:t>múltiples</a:t>
            </a:r>
            <a:endParaRPr lang="es-ES" sz="1600" dirty="0" smtClean="0">
              <a:solidFill>
                <a:schemeClr val="tx1"/>
              </a:solidFill>
            </a:endParaRPr>
          </a:p>
          <a:p>
            <a:pPr marL="285750" indent="-285750">
              <a:buClr>
                <a:srgbClr val="7030A0"/>
              </a:buClr>
              <a:buFont typeface="Arial" panose="020B0604020202020204" pitchFamily="34" charset="0"/>
              <a:buChar char="•"/>
            </a:pPr>
            <a:endParaRPr lang="es-ES" sz="1600" dirty="0">
              <a:solidFill>
                <a:schemeClr val="tx1"/>
              </a:solidFill>
            </a:endParaRPr>
          </a:p>
          <a:p>
            <a:pPr marL="285750" indent="-285750">
              <a:buClr>
                <a:srgbClr val="7030A0"/>
              </a:buClr>
              <a:buFont typeface="Arial" panose="020B0604020202020204" pitchFamily="34" charset="0"/>
              <a:buChar char="•"/>
            </a:pPr>
            <a:r>
              <a:rPr lang="es-ES" sz="1600" b="1" dirty="0" smtClean="0">
                <a:solidFill>
                  <a:schemeClr val="tx1"/>
                </a:solidFill>
              </a:rPr>
              <a:t>Seguimiento </a:t>
            </a:r>
            <a:r>
              <a:rPr lang="es-ES" sz="1600" dirty="0" smtClean="0">
                <a:solidFill>
                  <a:schemeClr val="tx1"/>
                </a:solidFill>
              </a:rPr>
              <a:t>estrecho y continuado</a:t>
            </a:r>
            <a:r>
              <a:rPr lang="es-ES" sz="1600" dirty="0">
                <a:solidFill>
                  <a:schemeClr val="tx1"/>
                </a:solidFill>
              </a:rPr>
              <a:t> </a:t>
            </a:r>
            <a:r>
              <a:rPr lang="es-ES" sz="1600" dirty="0" smtClean="0">
                <a:solidFill>
                  <a:schemeClr val="tx1"/>
                </a:solidFill>
              </a:rPr>
              <a:t>y si es factible, control domiciliario, telefónico o telemático</a:t>
            </a:r>
          </a:p>
          <a:p>
            <a:pPr>
              <a:buClr>
                <a:srgbClr val="7030A0"/>
              </a:buClr>
            </a:pPr>
            <a:endParaRPr lang="es-ES" sz="1600" dirty="0" smtClean="0">
              <a:solidFill>
                <a:schemeClr val="tx1"/>
              </a:solidFill>
            </a:endParaRPr>
          </a:p>
          <a:p>
            <a:pPr marL="285750" indent="-285750">
              <a:buClr>
                <a:srgbClr val="7030A0"/>
              </a:buClr>
              <a:buFont typeface="Arial" panose="020B0604020202020204" pitchFamily="34" charset="0"/>
              <a:buChar char="•"/>
            </a:pPr>
            <a:r>
              <a:rPr lang="es-ES" sz="1600" b="1" dirty="0" smtClean="0">
                <a:solidFill>
                  <a:schemeClr val="tx1"/>
                </a:solidFill>
              </a:rPr>
              <a:t>Evitar </a:t>
            </a:r>
            <a:r>
              <a:rPr lang="es-ES" sz="1600" dirty="0" smtClean="0">
                <a:solidFill>
                  <a:schemeClr val="tx1"/>
                </a:solidFill>
              </a:rPr>
              <a:t>“</a:t>
            </a:r>
            <a:r>
              <a:rPr lang="es-ES" sz="1600" dirty="0">
                <a:solidFill>
                  <a:schemeClr val="tx1"/>
                </a:solidFill>
              </a:rPr>
              <a:t>inercia terapéutica</a:t>
            </a:r>
            <a:r>
              <a:rPr lang="es-ES" sz="1600" dirty="0" smtClean="0">
                <a:solidFill>
                  <a:schemeClr val="tx1"/>
                </a:solidFill>
              </a:rPr>
              <a:t>”</a:t>
            </a:r>
          </a:p>
          <a:p>
            <a:pPr>
              <a:buClr>
                <a:srgbClr val="7030A0"/>
              </a:buClr>
            </a:pPr>
            <a:endParaRPr lang="es-ES" sz="1600" dirty="0">
              <a:solidFill>
                <a:schemeClr val="tx1"/>
              </a:solidFill>
            </a:endParaRPr>
          </a:p>
          <a:p>
            <a:pPr marL="285750" indent="-285750">
              <a:buClr>
                <a:srgbClr val="7030A0"/>
              </a:buClr>
              <a:buFont typeface="Arial" panose="020B0604020202020204" pitchFamily="34" charset="0"/>
              <a:buChar char="•"/>
            </a:pPr>
            <a:r>
              <a:rPr lang="es-ES" sz="1600" b="1" dirty="0" smtClean="0">
                <a:solidFill>
                  <a:schemeClr val="tx1"/>
                </a:solidFill>
              </a:rPr>
              <a:t>Facilitar el </a:t>
            </a:r>
            <a:r>
              <a:rPr lang="es-ES" sz="1600" b="1" dirty="0">
                <a:solidFill>
                  <a:schemeClr val="tx1"/>
                </a:solidFill>
              </a:rPr>
              <a:t>acceso </a:t>
            </a:r>
            <a:r>
              <a:rPr lang="es-ES" sz="1600" dirty="0">
                <a:solidFill>
                  <a:schemeClr val="tx1"/>
                </a:solidFill>
              </a:rPr>
              <a:t>a </a:t>
            </a:r>
            <a:r>
              <a:rPr lang="es-ES" sz="1600" dirty="0" smtClean="0">
                <a:solidFill>
                  <a:schemeClr val="tx1"/>
                </a:solidFill>
              </a:rPr>
              <a:t>fármacos y a</a:t>
            </a:r>
            <a:r>
              <a:rPr lang="es-ES" sz="1600" b="1" dirty="0" smtClean="0">
                <a:solidFill>
                  <a:schemeClr val="tx1"/>
                </a:solidFill>
              </a:rPr>
              <a:t> programas o iniciativas </a:t>
            </a:r>
            <a:r>
              <a:rPr lang="es-ES" sz="1600" dirty="0" smtClean="0">
                <a:solidFill>
                  <a:schemeClr val="tx1"/>
                </a:solidFill>
              </a:rPr>
              <a:t>de ayuda </a:t>
            </a:r>
            <a:endParaRPr lang="es-ES" sz="1600" b="1" dirty="0">
              <a:solidFill>
                <a:srgbClr val="00B050"/>
              </a:solidFill>
            </a:endParaRPr>
          </a:p>
        </p:txBody>
      </p:sp>
    </p:spTree>
    <p:extLst>
      <p:ext uri="{BB962C8B-B14F-4D97-AF65-F5344CB8AC3E}">
        <p14:creationId xmlns:p14="http://schemas.microsoft.com/office/powerpoint/2010/main" val="1912564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8"/>
          <p:cNvSpPr>
            <a:spLocks noGrp="1" noChangeArrowheads="1"/>
          </p:cNvSpPr>
          <p:nvPr>
            <p:ph type="title"/>
          </p:nvPr>
        </p:nvSpPr>
        <p:spPr bwMode="auto">
          <a:xfrm>
            <a:off x="1070502" y="175193"/>
            <a:ext cx="7452816" cy="64807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63" tIns="45683" rIns="91363" bIns="45683" numCol="1" anchor="ctr" anchorCtr="0" compatLnSpc="1">
            <a:prstTxWarp prst="textNoShape">
              <a:avLst/>
            </a:prstTxWarp>
          </a:bodyPr>
          <a:lstStyle/>
          <a:p>
            <a:r>
              <a:rPr lang="es-ES_tradnl" altLang="es-ES" sz="4000" b="1" dirty="0" smtClean="0">
                <a:solidFill>
                  <a:srgbClr val="EF3340"/>
                </a:solidFill>
              </a:rPr>
              <a:t>Puntos clave</a:t>
            </a:r>
            <a:endParaRPr lang="es-ES" altLang="es-ES" sz="4000" b="1" dirty="0" smtClean="0">
              <a:solidFill>
                <a:srgbClr val="EF3340"/>
              </a:solidFill>
            </a:endParaRPr>
          </a:p>
        </p:txBody>
      </p:sp>
      <p:sp>
        <p:nvSpPr>
          <p:cNvPr id="5" name="Rectangle 8"/>
          <p:cNvSpPr txBox="1">
            <a:spLocks noChangeArrowheads="1"/>
          </p:cNvSpPr>
          <p:nvPr/>
        </p:nvSpPr>
        <p:spPr bwMode="auto">
          <a:xfrm>
            <a:off x="899592" y="980728"/>
            <a:ext cx="8064896" cy="568863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63" tIns="45683" rIns="91363" bIns="45683" numCol="1" anchor="t" anchorCtr="0" compatLnSpc="1">
            <a:prstTxWarp prst="textNoShape">
              <a:avLst/>
            </a:prstTxWarp>
          </a:bodyPr>
          <a:lst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marL="285750" indent="-285750" algn="l">
              <a:buClr>
                <a:srgbClr val="EF3340"/>
              </a:buClr>
              <a:buFont typeface="Arial" panose="020B0604020202020204" pitchFamily="34" charset="0"/>
              <a:buChar char="•"/>
            </a:pPr>
            <a:r>
              <a:rPr lang="es-ES" altLang="es-ES" sz="1400" b="1" dirty="0" smtClean="0">
                <a:solidFill>
                  <a:srgbClr val="EF3340"/>
                </a:solidFill>
              </a:rPr>
              <a:t>Se </a:t>
            </a:r>
            <a:r>
              <a:rPr lang="es-ES" altLang="es-ES" sz="1400" b="1" smtClean="0">
                <a:solidFill>
                  <a:srgbClr val="EF3340"/>
                </a:solidFill>
              </a:rPr>
              <a:t>han actualizado </a:t>
            </a:r>
            <a:r>
              <a:rPr lang="es-ES" altLang="es-ES" sz="1400" smtClean="0">
                <a:solidFill>
                  <a:schemeClr val="tx1"/>
                </a:solidFill>
              </a:rPr>
              <a:t>las</a:t>
            </a:r>
            <a:r>
              <a:rPr lang="es-ES" altLang="es-ES" sz="1400" b="1" smtClean="0">
                <a:solidFill>
                  <a:srgbClr val="EF3340"/>
                </a:solidFill>
              </a:rPr>
              <a:t> guías </a:t>
            </a:r>
            <a:r>
              <a:rPr lang="es-ES" altLang="es-ES" sz="1400" smtClean="0">
                <a:solidFill>
                  <a:schemeClr val="tx1"/>
                </a:solidFill>
              </a:rPr>
              <a:t>de HTA de ACC/AHA (americana), ESC/ESH (europea), NICE (U.K.) e ISH (internacional); y las recomendaciones </a:t>
            </a:r>
            <a:r>
              <a:rPr lang="es-ES" altLang="es-ES" sz="1400" dirty="0" smtClean="0">
                <a:solidFill>
                  <a:schemeClr val="tx1"/>
                </a:solidFill>
              </a:rPr>
              <a:t>de SEMERGEN </a:t>
            </a:r>
            <a:r>
              <a:rPr lang="es-ES" altLang="es-ES" sz="1400">
                <a:solidFill>
                  <a:schemeClr val="tx1"/>
                </a:solidFill>
              </a:rPr>
              <a:t>y </a:t>
            </a:r>
            <a:r>
              <a:rPr lang="es-ES" altLang="es-ES" sz="1400" smtClean="0">
                <a:solidFill>
                  <a:schemeClr val="tx1"/>
                </a:solidFill>
              </a:rPr>
              <a:t>SemFyC (españolas). </a:t>
            </a:r>
            <a:endParaRPr lang="es-ES" altLang="es-ES" sz="1400" dirty="0" smtClean="0">
              <a:solidFill>
                <a:schemeClr val="tx1"/>
              </a:solidFill>
            </a:endParaRPr>
          </a:p>
          <a:p>
            <a:pPr marL="285750" indent="-285750" algn="l">
              <a:buClr>
                <a:srgbClr val="EF3340"/>
              </a:buClr>
              <a:buFont typeface="Arial" panose="020B0604020202020204" pitchFamily="34" charset="0"/>
              <a:buChar char="•"/>
            </a:pPr>
            <a:endParaRPr lang="es-ES_tradnl" altLang="es-ES" sz="1400" dirty="0">
              <a:solidFill>
                <a:schemeClr val="tx1"/>
              </a:solidFill>
            </a:endParaRPr>
          </a:p>
          <a:p>
            <a:pPr marL="285750" indent="-285750" algn="l">
              <a:buClr>
                <a:srgbClr val="EF3340"/>
              </a:buClr>
              <a:buFont typeface="Arial" panose="020B0604020202020204" pitchFamily="34" charset="0"/>
              <a:buChar char="•"/>
            </a:pPr>
            <a:r>
              <a:rPr lang="es-ES" altLang="es-ES" sz="1400" b="1" dirty="0" smtClean="0">
                <a:solidFill>
                  <a:srgbClr val="EF3340"/>
                </a:solidFill>
              </a:rPr>
              <a:t>Coinciden</a:t>
            </a:r>
            <a:r>
              <a:rPr lang="es-ES" altLang="es-ES" sz="1400" dirty="0" smtClean="0">
                <a:solidFill>
                  <a:schemeClr val="tx1"/>
                </a:solidFill>
              </a:rPr>
              <a:t> </a:t>
            </a:r>
            <a:r>
              <a:rPr lang="es-ES" altLang="es-ES" sz="1400">
                <a:solidFill>
                  <a:schemeClr val="tx1"/>
                </a:solidFill>
              </a:rPr>
              <a:t>en </a:t>
            </a:r>
            <a:r>
              <a:rPr lang="es-ES" altLang="es-ES" sz="1400" smtClean="0">
                <a:solidFill>
                  <a:schemeClr val="tx1"/>
                </a:solidFill>
              </a:rPr>
              <a:t>medidas </a:t>
            </a:r>
            <a:r>
              <a:rPr lang="es-ES" altLang="es-ES" sz="1400" dirty="0">
                <a:solidFill>
                  <a:schemeClr val="tx1"/>
                </a:solidFill>
              </a:rPr>
              <a:t>no farmacológicas y </a:t>
            </a:r>
            <a:r>
              <a:rPr lang="es-ES" altLang="es-ES" sz="1400" dirty="0" smtClean="0">
                <a:solidFill>
                  <a:schemeClr val="tx1"/>
                </a:solidFill>
              </a:rPr>
              <a:t>antihipertensivos </a:t>
            </a:r>
            <a:r>
              <a:rPr lang="es-ES" altLang="es-ES" sz="1400">
                <a:solidFill>
                  <a:schemeClr val="tx1"/>
                </a:solidFill>
              </a:rPr>
              <a:t>de </a:t>
            </a:r>
            <a:r>
              <a:rPr lang="es-ES" altLang="es-ES" sz="1400" smtClean="0">
                <a:solidFill>
                  <a:schemeClr val="tx1"/>
                </a:solidFill>
              </a:rPr>
              <a:t>elección. </a:t>
            </a:r>
            <a:r>
              <a:rPr lang="es-ES" altLang="es-ES" sz="1400" b="1" smtClean="0">
                <a:solidFill>
                  <a:srgbClr val="EF3340"/>
                </a:solidFill>
              </a:rPr>
              <a:t>Difieren</a:t>
            </a:r>
            <a:r>
              <a:rPr lang="es-ES" altLang="es-ES" sz="1400" smtClean="0">
                <a:solidFill>
                  <a:schemeClr val="tx1"/>
                </a:solidFill>
              </a:rPr>
              <a:t> </a:t>
            </a:r>
            <a:r>
              <a:rPr lang="es-ES" altLang="es-ES" sz="1400">
                <a:solidFill>
                  <a:schemeClr val="tx1"/>
                </a:solidFill>
              </a:rPr>
              <a:t>en </a:t>
            </a:r>
            <a:r>
              <a:rPr lang="es-ES" altLang="es-ES" sz="1400" smtClean="0">
                <a:solidFill>
                  <a:schemeClr val="tx1"/>
                </a:solidFill>
              </a:rPr>
              <a:t>definición </a:t>
            </a:r>
            <a:r>
              <a:rPr lang="es-ES" altLang="es-ES" sz="1400" dirty="0">
                <a:solidFill>
                  <a:schemeClr val="tx1"/>
                </a:solidFill>
              </a:rPr>
              <a:t>y clasificación </a:t>
            </a:r>
            <a:r>
              <a:rPr lang="es-ES" altLang="es-ES" sz="1400">
                <a:solidFill>
                  <a:schemeClr val="tx1"/>
                </a:solidFill>
              </a:rPr>
              <a:t>de </a:t>
            </a:r>
            <a:r>
              <a:rPr lang="es-ES" altLang="es-ES" sz="1400" smtClean="0">
                <a:solidFill>
                  <a:schemeClr val="tx1"/>
                </a:solidFill>
              </a:rPr>
              <a:t>HTA</a:t>
            </a:r>
            <a:r>
              <a:rPr lang="es-ES" altLang="es-ES" sz="1400" dirty="0">
                <a:solidFill>
                  <a:schemeClr val="tx1"/>
                </a:solidFill>
              </a:rPr>
              <a:t>, </a:t>
            </a:r>
            <a:r>
              <a:rPr lang="es-ES" altLang="es-ES" sz="1400" dirty="0" smtClean="0">
                <a:solidFill>
                  <a:schemeClr val="tx1"/>
                </a:solidFill>
              </a:rPr>
              <a:t>cálculo </a:t>
            </a:r>
            <a:r>
              <a:rPr lang="es-ES" altLang="es-ES" sz="1400" dirty="0">
                <a:solidFill>
                  <a:schemeClr val="tx1"/>
                </a:solidFill>
              </a:rPr>
              <a:t>del riesgo </a:t>
            </a:r>
            <a:r>
              <a:rPr lang="es-ES" altLang="es-ES" sz="1400" dirty="0" smtClean="0">
                <a:solidFill>
                  <a:schemeClr val="tx1"/>
                </a:solidFill>
              </a:rPr>
              <a:t>CV, objetivo de PA </a:t>
            </a:r>
            <a:r>
              <a:rPr lang="es-ES" altLang="es-ES" sz="1400" dirty="0">
                <a:solidFill>
                  <a:schemeClr val="tx1"/>
                </a:solidFill>
              </a:rPr>
              <a:t>y </a:t>
            </a:r>
            <a:r>
              <a:rPr lang="es-ES" altLang="es-ES" sz="1400" dirty="0" smtClean="0">
                <a:solidFill>
                  <a:schemeClr val="tx1"/>
                </a:solidFill>
              </a:rPr>
              <a:t>criterios </a:t>
            </a:r>
            <a:r>
              <a:rPr lang="es-ES" altLang="es-ES" sz="1400" dirty="0">
                <a:solidFill>
                  <a:schemeClr val="tx1"/>
                </a:solidFill>
              </a:rPr>
              <a:t>para </a:t>
            </a:r>
            <a:r>
              <a:rPr lang="es-ES" altLang="es-ES" sz="1400">
                <a:solidFill>
                  <a:schemeClr val="tx1"/>
                </a:solidFill>
              </a:rPr>
              <a:t>iniciar </a:t>
            </a:r>
            <a:r>
              <a:rPr lang="es-ES" altLang="es-ES" sz="1400" smtClean="0">
                <a:solidFill>
                  <a:schemeClr val="tx1"/>
                </a:solidFill>
              </a:rPr>
              <a:t>tratamiento farmacológico y medidas no farmacológicas.</a:t>
            </a:r>
            <a:endParaRPr lang="es-ES" altLang="es-ES" sz="1400" dirty="0" smtClean="0">
              <a:solidFill>
                <a:schemeClr val="tx1"/>
              </a:solidFill>
            </a:endParaRPr>
          </a:p>
          <a:p>
            <a:pPr marL="285750" indent="-285750" algn="l">
              <a:buClr>
                <a:srgbClr val="EF3340"/>
              </a:buClr>
              <a:buFont typeface="Arial" panose="020B0604020202020204" pitchFamily="34" charset="0"/>
              <a:buChar char="•"/>
            </a:pPr>
            <a:endParaRPr lang="es-ES_tradnl" altLang="es-ES" sz="1400" dirty="0">
              <a:solidFill>
                <a:schemeClr val="tx1"/>
              </a:solidFill>
            </a:endParaRPr>
          </a:p>
          <a:p>
            <a:pPr marL="285750" indent="-285750" algn="l">
              <a:buClr>
                <a:srgbClr val="EF3340"/>
              </a:buClr>
              <a:buFont typeface="Arial" panose="020B0604020202020204" pitchFamily="34" charset="0"/>
              <a:buChar char="•"/>
            </a:pPr>
            <a:r>
              <a:rPr lang="es-ES" altLang="es-ES" sz="1400" b="1" smtClean="0">
                <a:solidFill>
                  <a:srgbClr val="EF3340"/>
                </a:solidFill>
              </a:rPr>
              <a:t>Definición de HTA:</a:t>
            </a:r>
            <a:r>
              <a:rPr lang="es-ES" altLang="es-ES" sz="1400" b="1" smtClean="0">
                <a:solidFill>
                  <a:schemeClr val="tx1"/>
                </a:solidFill>
              </a:rPr>
              <a:t> </a:t>
            </a:r>
            <a:r>
              <a:rPr lang="es-ES" altLang="es-ES" sz="1400" smtClean="0">
                <a:solidFill>
                  <a:schemeClr val="tx1"/>
                </a:solidFill>
              </a:rPr>
              <a:t>Todas las guías PA</a:t>
            </a:r>
            <a:r>
              <a:rPr lang="es-ES" altLang="es-ES" sz="1400">
                <a:solidFill>
                  <a:schemeClr val="tx1"/>
                </a:solidFill>
              </a:rPr>
              <a:t>≥140/90 </a:t>
            </a:r>
            <a:r>
              <a:rPr lang="es-ES" altLang="es-ES" sz="1400" smtClean="0">
                <a:solidFill>
                  <a:schemeClr val="tx1"/>
                </a:solidFill>
              </a:rPr>
              <a:t>mmHg, excepto ACC/AHA (PA</a:t>
            </a:r>
            <a:r>
              <a:rPr lang="es-ES" altLang="es-ES" sz="1400">
                <a:solidFill>
                  <a:schemeClr val="tx1"/>
                </a:solidFill>
              </a:rPr>
              <a:t>≥130/80 </a:t>
            </a:r>
            <a:r>
              <a:rPr lang="es-ES" altLang="es-ES" sz="1400" smtClean="0">
                <a:solidFill>
                  <a:schemeClr val="tx1"/>
                </a:solidFill>
              </a:rPr>
              <a:t>mmHg). </a:t>
            </a:r>
          </a:p>
          <a:p>
            <a:pPr algn="l">
              <a:buClr>
                <a:srgbClr val="EF3340"/>
              </a:buClr>
            </a:pPr>
            <a:endParaRPr lang="es-ES" altLang="es-ES" sz="1400">
              <a:solidFill>
                <a:schemeClr val="tx1"/>
              </a:solidFill>
            </a:endParaRPr>
          </a:p>
          <a:p>
            <a:pPr marL="285750" indent="-285750" algn="l">
              <a:buClr>
                <a:srgbClr val="EF3340"/>
              </a:buClr>
              <a:buFont typeface="Arial" panose="020B0604020202020204" pitchFamily="34" charset="0"/>
              <a:buChar char="•"/>
            </a:pPr>
            <a:r>
              <a:rPr lang="es-ES" altLang="es-ES" sz="1400" b="1" smtClean="0">
                <a:solidFill>
                  <a:srgbClr val="EF3340"/>
                </a:solidFill>
              </a:rPr>
              <a:t>Objetivo:</a:t>
            </a:r>
            <a:r>
              <a:rPr lang="es-ES" altLang="es-ES" sz="1400" smtClean="0">
                <a:solidFill>
                  <a:schemeClr val="tx1"/>
                </a:solidFill>
              </a:rPr>
              <a:t> </a:t>
            </a:r>
            <a:r>
              <a:rPr lang="es-ES" altLang="es-ES" sz="1400">
                <a:solidFill>
                  <a:schemeClr val="tx1"/>
                </a:solidFill>
              </a:rPr>
              <a:t>PA&lt;140/&lt;90 mmHg </a:t>
            </a:r>
            <a:r>
              <a:rPr lang="es-ES" altLang="es-ES" sz="1400" smtClean="0">
                <a:solidFill>
                  <a:schemeClr val="tx1"/>
                </a:solidFill>
              </a:rPr>
              <a:t>(todos </a:t>
            </a:r>
            <a:r>
              <a:rPr lang="es-ES" altLang="es-ES" sz="1400">
                <a:solidFill>
                  <a:schemeClr val="tx1"/>
                </a:solidFill>
              </a:rPr>
              <a:t>los </a:t>
            </a:r>
            <a:r>
              <a:rPr lang="es-ES" altLang="es-ES" sz="1400" smtClean="0">
                <a:solidFill>
                  <a:schemeClr val="tx1"/>
                </a:solidFill>
              </a:rPr>
              <a:t>pacientes); PA&lt;130/80 </a:t>
            </a:r>
            <a:r>
              <a:rPr lang="es-ES" altLang="es-ES" sz="1400">
                <a:solidFill>
                  <a:schemeClr val="tx1"/>
                </a:solidFill>
              </a:rPr>
              <a:t>mmHg </a:t>
            </a:r>
            <a:r>
              <a:rPr lang="es-ES" altLang="es-ES" sz="1400" smtClean="0">
                <a:solidFill>
                  <a:schemeClr val="tx1"/>
                </a:solidFill>
              </a:rPr>
              <a:t>(siempre </a:t>
            </a:r>
            <a:r>
              <a:rPr lang="es-ES" altLang="es-ES" sz="1400">
                <a:solidFill>
                  <a:schemeClr val="tx1"/>
                </a:solidFill>
              </a:rPr>
              <a:t>que se </a:t>
            </a:r>
            <a:r>
              <a:rPr lang="es-ES" altLang="es-ES" sz="1400" smtClean="0">
                <a:solidFill>
                  <a:schemeClr val="tx1"/>
                </a:solidFill>
              </a:rPr>
              <a:t>tolere, sobre todo si riesgo CV alto). Puede </a:t>
            </a:r>
            <a:r>
              <a:rPr lang="es-ES" altLang="es-ES" sz="1400">
                <a:solidFill>
                  <a:schemeClr val="tx1"/>
                </a:solidFill>
              </a:rPr>
              <a:t>modificarse </a:t>
            </a:r>
            <a:r>
              <a:rPr lang="es-ES" altLang="es-ES" sz="1400" smtClean="0">
                <a:solidFill>
                  <a:schemeClr val="tx1"/>
                </a:solidFill>
              </a:rPr>
              <a:t>según situación clínica.</a:t>
            </a:r>
          </a:p>
          <a:p>
            <a:pPr marL="285750" indent="-285750" algn="l">
              <a:buClr>
                <a:srgbClr val="EF3340"/>
              </a:buClr>
              <a:buFont typeface="Arial" panose="020B0604020202020204" pitchFamily="34" charset="0"/>
              <a:buChar char="•"/>
            </a:pPr>
            <a:endParaRPr lang="es-ES" altLang="es-ES" sz="1400">
              <a:solidFill>
                <a:schemeClr val="tx1"/>
              </a:solidFill>
            </a:endParaRPr>
          </a:p>
          <a:p>
            <a:pPr marL="285750" indent="-285750" algn="l">
              <a:buClr>
                <a:srgbClr val="EF3340"/>
              </a:buClr>
              <a:buFont typeface="Arial" panose="020B0604020202020204" pitchFamily="34" charset="0"/>
              <a:buChar char="•"/>
            </a:pPr>
            <a:r>
              <a:rPr lang="es-ES" altLang="es-ES" sz="1400" b="1" smtClean="0">
                <a:solidFill>
                  <a:srgbClr val="EF3340"/>
                </a:solidFill>
              </a:rPr>
              <a:t>Hipertensos </a:t>
            </a:r>
            <a:r>
              <a:rPr lang="es-ES" altLang="es-ES" sz="1400" b="1" dirty="0">
                <a:solidFill>
                  <a:srgbClr val="EF3340"/>
                </a:solidFill>
              </a:rPr>
              <a:t>muy mayores, frágiles, con </a:t>
            </a:r>
            <a:r>
              <a:rPr lang="es-ES" altLang="es-ES" sz="1400" b="1" dirty="0" err="1">
                <a:solidFill>
                  <a:srgbClr val="EF3340"/>
                </a:solidFill>
              </a:rPr>
              <a:t>multimorbilidad</a:t>
            </a:r>
            <a:r>
              <a:rPr lang="es-ES" altLang="es-ES" sz="1400" b="1" dirty="0">
                <a:solidFill>
                  <a:srgbClr val="EF3340"/>
                </a:solidFill>
              </a:rPr>
              <a:t> y/o esperanza de vida </a:t>
            </a:r>
            <a:r>
              <a:rPr lang="es-ES" altLang="es-ES" sz="1400" b="1" dirty="0" smtClean="0">
                <a:solidFill>
                  <a:srgbClr val="EF3340"/>
                </a:solidFill>
              </a:rPr>
              <a:t>limitada</a:t>
            </a:r>
            <a:r>
              <a:rPr lang="es-ES" altLang="es-ES" sz="1400" dirty="0" smtClean="0">
                <a:solidFill>
                  <a:schemeClr val="tx1"/>
                </a:solidFill>
              </a:rPr>
              <a:t>: evaluación </a:t>
            </a:r>
            <a:r>
              <a:rPr lang="es-ES" altLang="es-ES" sz="1400" dirty="0">
                <a:solidFill>
                  <a:schemeClr val="tx1"/>
                </a:solidFill>
              </a:rPr>
              <a:t>clínica </a:t>
            </a:r>
            <a:r>
              <a:rPr lang="es-ES" altLang="es-ES" sz="1400" dirty="0" smtClean="0">
                <a:solidFill>
                  <a:schemeClr val="tx1"/>
                </a:solidFill>
              </a:rPr>
              <a:t>individualizada para </a:t>
            </a:r>
            <a:r>
              <a:rPr lang="es-ES" altLang="es-ES" sz="1400" smtClean="0">
                <a:solidFill>
                  <a:schemeClr val="tx1"/>
                </a:solidFill>
              </a:rPr>
              <a:t>establecer tratamiento y objetivo </a:t>
            </a:r>
            <a:r>
              <a:rPr lang="es-ES" altLang="es-ES" sz="1400" dirty="0" smtClean="0">
                <a:solidFill>
                  <a:schemeClr val="tx1"/>
                </a:solidFill>
              </a:rPr>
              <a:t>de PA.</a:t>
            </a:r>
          </a:p>
          <a:p>
            <a:pPr marL="285750" indent="-285750" algn="l">
              <a:buClr>
                <a:srgbClr val="EF3340"/>
              </a:buClr>
              <a:buFont typeface="Arial" panose="020B0604020202020204" pitchFamily="34" charset="0"/>
              <a:buChar char="•"/>
            </a:pPr>
            <a:endParaRPr lang="es-ES_tradnl" altLang="es-ES" sz="1400" dirty="0">
              <a:solidFill>
                <a:schemeClr val="tx1"/>
              </a:solidFill>
            </a:endParaRPr>
          </a:p>
          <a:p>
            <a:pPr marL="285750" indent="-285750" algn="l">
              <a:buClr>
                <a:srgbClr val="EF3340"/>
              </a:buClr>
              <a:buFont typeface="Arial" panose="020B0604020202020204" pitchFamily="34" charset="0"/>
              <a:buChar char="•"/>
            </a:pPr>
            <a:r>
              <a:rPr lang="es-ES_tradnl" altLang="es-ES" sz="1400" b="1" dirty="0" smtClean="0">
                <a:solidFill>
                  <a:srgbClr val="EF3340"/>
                </a:solidFill>
              </a:rPr>
              <a:t>Medidas no farmacológicas: </a:t>
            </a:r>
            <a:r>
              <a:rPr lang="es-ES_tradnl" altLang="es-ES" sz="1400" dirty="0" smtClean="0">
                <a:solidFill>
                  <a:schemeClr val="tx1"/>
                </a:solidFill>
              </a:rPr>
              <a:t>iniciar y mantener con o sin tratamiento </a:t>
            </a:r>
            <a:r>
              <a:rPr lang="es-ES_tradnl" altLang="es-ES" sz="1400" smtClean="0">
                <a:solidFill>
                  <a:schemeClr val="tx1"/>
                </a:solidFill>
              </a:rPr>
              <a:t>farmacológico. </a:t>
            </a:r>
          </a:p>
          <a:p>
            <a:pPr algn="l">
              <a:buClr>
                <a:srgbClr val="EF3340"/>
              </a:buClr>
            </a:pPr>
            <a:endParaRPr lang="es-ES_tradnl" altLang="es-ES" sz="1400" dirty="0">
              <a:solidFill>
                <a:schemeClr val="tx1"/>
              </a:solidFill>
            </a:endParaRPr>
          </a:p>
          <a:p>
            <a:pPr marL="285750" indent="-285750" algn="l">
              <a:buClr>
                <a:srgbClr val="EF3340"/>
              </a:buClr>
              <a:buFont typeface="Arial" panose="020B0604020202020204" pitchFamily="34" charset="0"/>
              <a:buChar char="•"/>
            </a:pPr>
            <a:r>
              <a:rPr lang="es-ES" altLang="es-ES" sz="1400" b="1" dirty="0" smtClean="0">
                <a:solidFill>
                  <a:srgbClr val="EF3340"/>
                </a:solidFill>
              </a:rPr>
              <a:t>Selección </a:t>
            </a:r>
            <a:r>
              <a:rPr lang="es-ES" altLang="es-ES" sz="1400" b="1" dirty="0">
                <a:solidFill>
                  <a:srgbClr val="EF3340"/>
                </a:solidFill>
              </a:rPr>
              <a:t>de </a:t>
            </a:r>
            <a:r>
              <a:rPr lang="es-ES" altLang="es-ES" sz="1400" b="1" dirty="0" smtClean="0">
                <a:solidFill>
                  <a:srgbClr val="EF3340"/>
                </a:solidFill>
              </a:rPr>
              <a:t>antihipertensivos:</a:t>
            </a:r>
            <a:r>
              <a:rPr lang="es-ES" altLang="es-ES" sz="1400" b="1" dirty="0" smtClean="0">
                <a:solidFill>
                  <a:schemeClr val="tx1"/>
                </a:solidFill>
              </a:rPr>
              <a:t> </a:t>
            </a:r>
            <a:r>
              <a:rPr lang="es-ES" altLang="es-ES" sz="1400" dirty="0" smtClean="0">
                <a:solidFill>
                  <a:schemeClr val="tx1"/>
                </a:solidFill>
              </a:rPr>
              <a:t>en función de comorbilidad, </a:t>
            </a:r>
            <a:r>
              <a:rPr lang="es-ES" altLang="es-ES" sz="1400" dirty="0">
                <a:solidFill>
                  <a:schemeClr val="tx1"/>
                </a:solidFill>
              </a:rPr>
              <a:t>situación </a:t>
            </a:r>
            <a:r>
              <a:rPr lang="es-ES" altLang="es-ES" sz="1400" dirty="0" smtClean="0">
                <a:solidFill>
                  <a:schemeClr val="tx1"/>
                </a:solidFill>
              </a:rPr>
              <a:t>clínica, contraindicaciones</a:t>
            </a:r>
            <a:r>
              <a:rPr lang="es-ES" altLang="es-ES" sz="1400" dirty="0">
                <a:solidFill>
                  <a:schemeClr val="tx1"/>
                </a:solidFill>
              </a:rPr>
              <a:t>, </a:t>
            </a:r>
            <a:r>
              <a:rPr lang="es-ES" altLang="es-ES" sz="1400" dirty="0" smtClean="0">
                <a:solidFill>
                  <a:schemeClr val="tx1"/>
                </a:solidFill>
              </a:rPr>
              <a:t>efectos adversos </a:t>
            </a:r>
            <a:r>
              <a:rPr lang="es-ES" altLang="es-ES" sz="1400" smtClean="0">
                <a:solidFill>
                  <a:schemeClr val="tx1"/>
                </a:solidFill>
              </a:rPr>
              <a:t>e interacciones. Tener en cuenta prioridades </a:t>
            </a:r>
            <a:r>
              <a:rPr lang="es-ES" altLang="es-ES" sz="1400" dirty="0">
                <a:solidFill>
                  <a:schemeClr val="tx1"/>
                </a:solidFill>
              </a:rPr>
              <a:t>y preferencias del paciente y </a:t>
            </a:r>
            <a:r>
              <a:rPr lang="es-ES" altLang="es-ES" sz="1400" dirty="0" smtClean="0">
                <a:solidFill>
                  <a:schemeClr val="tx1"/>
                </a:solidFill>
              </a:rPr>
              <a:t>cumplimiento eventual.  </a:t>
            </a:r>
          </a:p>
          <a:p>
            <a:pPr marL="285750" indent="-285750" algn="l">
              <a:buClr>
                <a:srgbClr val="EF3340"/>
              </a:buClr>
              <a:buFont typeface="Arial" panose="020B0604020202020204" pitchFamily="34" charset="0"/>
              <a:buChar char="•"/>
            </a:pPr>
            <a:endParaRPr lang="es-ES_tradnl" altLang="es-ES" sz="1400" dirty="0">
              <a:solidFill>
                <a:schemeClr val="tx1"/>
              </a:solidFill>
            </a:endParaRPr>
          </a:p>
          <a:p>
            <a:pPr marL="285750" indent="-285750" algn="l">
              <a:buClr>
                <a:srgbClr val="EF3340"/>
              </a:buClr>
              <a:buFont typeface="Arial" panose="020B0604020202020204" pitchFamily="34" charset="0"/>
              <a:buChar char="•"/>
            </a:pPr>
            <a:r>
              <a:rPr lang="es-ES_tradnl" altLang="es-ES" sz="1400" b="1" dirty="0" smtClean="0">
                <a:solidFill>
                  <a:srgbClr val="EF3340"/>
                </a:solidFill>
              </a:rPr>
              <a:t>Primera elección</a:t>
            </a:r>
            <a:r>
              <a:rPr lang="es-ES_tradnl" altLang="es-ES" sz="1400" b="1" dirty="0">
                <a:solidFill>
                  <a:srgbClr val="EF3340"/>
                </a:solidFill>
              </a:rPr>
              <a:t>: </a:t>
            </a:r>
            <a:r>
              <a:rPr lang="es-ES_tradnl" altLang="es-ES" sz="1400" dirty="0" smtClean="0">
                <a:solidFill>
                  <a:schemeClr val="tx1"/>
                </a:solidFill>
              </a:rPr>
              <a:t>IECA, ARA-II, antagonistas </a:t>
            </a:r>
            <a:r>
              <a:rPr lang="es-ES_tradnl" altLang="es-ES" sz="1400" dirty="0">
                <a:solidFill>
                  <a:schemeClr val="tx1"/>
                </a:solidFill>
              </a:rPr>
              <a:t>del </a:t>
            </a:r>
            <a:r>
              <a:rPr lang="es-ES_tradnl" altLang="es-ES" sz="1400" dirty="0" smtClean="0">
                <a:solidFill>
                  <a:schemeClr val="tx1"/>
                </a:solidFill>
              </a:rPr>
              <a:t>calcio </a:t>
            </a:r>
            <a:r>
              <a:rPr lang="es-ES_tradnl" altLang="es-ES" sz="1400" dirty="0">
                <a:solidFill>
                  <a:schemeClr val="tx1"/>
                </a:solidFill>
              </a:rPr>
              <a:t>y </a:t>
            </a:r>
            <a:r>
              <a:rPr lang="es-ES_tradnl" altLang="es-ES" sz="1400" dirty="0" smtClean="0">
                <a:solidFill>
                  <a:schemeClr val="tx1"/>
                </a:solidFill>
              </a:rPr>
              <a:t>diuréticos </a:t>
            </a:r>
            <a:r>
              <a:rPr lang="es-ES_tradnl" altLang="es-ES" sz="1400" dirty="0">
                <a:solidFill>
                  <a:schemeClr val="tx1"/>
                </a:solidFill>
              </a:rPr>
              <a:t>(</a:t>
            </a:r>
            <a:r>
              <a:rPr lang="es-ES_tradnl" altLang="es-ES" sz="1400" dirty="0" err="1">
                <a:solidFill>
                  <a:schemeClr val="tx1"/>
                </a:solidFill>
              </a:rPr>
              <a:t>tiazidas</a:t>
            </a:r>
            <a:r>
              <a:rPr lang="es-ES_tradnl" altLang="es-ES" sz="1400" dirty="0">
                <a:solidFill>
                  <a:schemeClr val="tx1"/>
                </a:solidFill>
              </a:rPr>
              <a:t> o análogos</a:t>
            </a:r>
            <a:r>
              <a:rPr lang="es-ES_tradnl" altLang="es-ES" sz="1400" dirty="0" smtClean="0">
                <a:solidFill>
                  <a:schemeClr val="tx1"/>
                </a:solidFill>
              </a:rPr>
              <a:t>).</a:t>
            </a:r>
          </a:p>
          <a:p>
            <a:pPr marL="285750" indent="-285750" algn="l">
              <a:buClr>
                <a:srgbClr val="EF3340"/>
              </a:buClr>
              <a:buFont typeface="Arial" panose="020B0604020202020204" pitchFamily="34" charset="0"/>
              <a:buChar char="•"/>
            </a:pPr>
            <a:endParaRPr lang="es-ES_tradnl" altLang="es-ES" sz="1400" dirty="0">
              <a:solidFill>
                <a:schemeClr val="tx1"/>
              </a:solidFill>
            </a:endParaRPr>
          </a:p>
          <a:p>
            <a:pPr marL="285750" indent="-285750" algn="l">
              <a:buClr>
                <a:srgbClr val="EF3340"/>
              </a:buClr>
              <a:buFont typeface="Arial" panose="020B0604020202020204" pitchFamily="34" charset="0"/>
              <a:buChar char="•"/>
            </a:pPr>
            <a:r>
              <a:rPr lang="es-ES_tradnl" altLang="es-ES" sz="1400" b="1" dirty="0" smtClean="0">
                <a:solidFill>
                  <a:srgbClr val="EF3340"/>
                </a:solidFill>
              </a:rPr>
              <a:t>Tratamiento escalonado:</a:t>
            </a:r>
            <a:r>
              <a:rPr lang="es-ES_tradnl" altLang="es-ES" sz="1400" dirty="0" smtClean="0">
                <a:solidFill>
                  <a:schemeClr val="tx1"/>
                </a:solidFill>
              </a:rPr>
              <a:t> comenzar con monoterapia o terapia doble según situación clínica.</a:t>
            </a:r>
          </a:p>
          <a:p>
            <a:pPr marL="285750" indent="-285750" algn="l">
              <a:buClr>
                <a:srgbClr val="EF3340"/>
              </a:buClr>
              <a:buFont typeface="Arial" panose="020B0604020202020204" pitchFamily="34" charset="0"/>
              <a:buChar char="•"/>
            </a:pPr>
            <a:endParaRPr lang="es-ES_tradnl" altLang="es-ES" sz="1400" dirty="0">
              <a:solidFill>
                <a:schemeClr val="tx1"/>
              </a:solidFill>
            </a:endParaRPr>
          </a:p>
          <a:p>
            <a:pPr marL="285750" indent="-285750" algn="l">
              <a:buClr>
                <a:srgbClr val="EF3340"/>
              </a:buClr>
              <a:buFont typeface="Arial" panose="020B0604020202020204" pitchFamily="34" charset="0"/>
              <a:buChar char="•"/>
            </a:pPr>
            <a:r>
              <a:rPr lang="es-ES_tradnl" altLang="es-ES" sz="1400" b="1" dirty="0" smtClean="0">
                <a:solidFill>
                  <a:srgbClr val="EF3340"/>
                </a:solidFill>
              </a:rPr>
              <a:t>Control </a:t>
            </a:r>
            <a:r>
              <a:rPr lang="es-ES_tradnl" altLang="es-ES" sz="1400" dirty="0" smtClean="0">
                <a:solidFill>
                  <a:schemeClr val="tx1"/>
                </a:solidFill>
              </a:rPr>
              <a:t>cada 1-2 meses hasta alcanzar objetivo de PA y después cada 3-6 </a:t>
            </a:r>
            <a:r>
              <a:rPr lang="es-ES_tradnl" altLang="es-ES" sz="1400" smtClean="0">
                <a:solidFill>
                  <a:schemeClr val="tx1"/>
                </a:solidFill>
              </a:rPr>
              <a:t>meses.</a:t>
            </a:r>
            <a:endParaRPr lang="es-ES_tradnl" altLang="es-ES" sz="1400" dirty="0">
              <a:solidFill>
                <a:schemeClr val="tx1"/>
              </a:solidFill>
            </a:endParaRPr>
          </a:p>
        </p:txBody>
      </p:sp>
    </p:spTree>
    <p:extLst>
      <p:ext uri="{BB962C8B-B14F-4D97-AF65-F5344CB8AC3E}">
        <p14:creationId xmlns:p14="http://schemas.microsoft.com/office/powerpoint/2010/main" val="16205395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Grp="1" noChangeArrowheads="1"/>
          </p:cNvSpPr>
          <p:nvPr>
            <p:ph type="title"/>
          </p:nvPr>
        </p:nvSpPr>
        <p:spPr bwMode="auto">
          <a:xfrm>
            <a:off x="899592" y="188640"/>
            <a:ext cx="7906072" cy="6477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63" tIns="45683" rIns="91363" bIns="45683" numCol="1" anchor="ctr" anchorCtr="0" compatLnSpc="1">
            <a:prstTxWarp prst="textNoShape">
              <a:avLst/>
            </a:prstTxWarp>
          </a:bodyPr>
          <a:lstStyle/>
          <a:p>
            <a:pPr eaLnBrk="1" hangingPunct="1"/>
            <a:r>
              <a:rPr lang="es-ES" altLang="es-ES" sz="4000" b="1" smtClean="0">
                <a:solidFill>
                  <a:srgbClr val="EF3340"/>
                </a:solidFill>
              </a:rPr>
              <a:t>Bibliografía recomendada</a:t>
            </a:r>
            <a:endParaRPr lang="es-ES" altLang="es-ES" sz="4000" b="1" dirty="0" smtClean="0">
              <a:solidFill>
                <a:srgbClr val="EF3340"/>
              </a:solidFill>
            </a:endParaRPr>
          </a:p>
        </p:txBody>
      </p:sp>
      <p:sp>
        <p:nvSpPr>
          <p:cNvPr id="3" name="Rectangle 8"/>
          <p:cNvSpPr txBox="1">
            <a:spLocks noChangeArrowheads="1"/>
          </p:cNvSpPr>
          <p:nvPr/>
        </p:nvSpPr>
        <p:spPr bwMode="auto">
          <a:xfrm>
            <a:off x="1043608" y="1052736"/>
            <a:ext cx="7898759" cy="532859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63" tIns="45683" rIns="91363" bIns="45683" numCol="1" anchor="t" anchorCtr="0" compatLnSpc="1">
            <a:prstTxWarp prst="textNoShape">
              <a:avLst/>
            </a:prstTxWarp>
          </a:bodyPr>
          <a:lst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marL="285750" indent="-285750" algn="l">
              <a:buClr>
                <a:srgbClr val="EF3340"/>
              </a:buClr>
              <a:buFont typeface="Arial" panose="020B0604020202020204" pitchFamily="34" charset="0"/>
              <a:buChar char="•"/>
            </a:pPr>
            <a:r>
              <a:rPr lang="es-ES_tradnl" altLang="es-ES" sz="1600" dirty="0" smtClean="0">
                <a:solidFill>
                  <a:schemeClr val="tx1"/>
                </a:solidFill>
              </a:rPr>
              <a:t>Hypertension </a:t>
            </a:r>
            <a:r>
              <a:rPr lang="es-ES_tradnl" altLang="es-ES" sz="1600" dirty="0">
                <a:solidFill>
                  <a:schemeClr val="tx1"/>
                </a:solidFill>
              </a:rPr>
              <a:t>in </a:t>
            </a:r>
            <a:r>
              <a:rPr lang="es-ES_tradnl" altLang="es-ES" sz="1600" dirty="0" err="1">
                <a:solidFill>
                  <a:schemeClr val="tx1"/>
                </a:solidFill>
              </a:rPr>
              <a:t>adults</a:t>
            </a:r>
            <a:r>
              <a:rPr lang="es-ES_tradnl" altLang="es-ES" sz="1600" dirty="0">
                <a:solidFill>
                  <a:schemeClr val="tx1"/>
                </a:solidFill>
              </a:rPr>
              <a:t>: diagnosis and </a:t>
            </a:r>
            <a:r>
              <a:rPr lang="es-ES_tradnl" altLang="es-ES" sz="1600" dirty="0" err="1">
                <a:solidFill>
                  <a:schemeClr val="tx1"/>
                </a:solidFill>
              </a:rPr>
              <a:t>management</a:t>
            </a:r>
            <a:r>
              <a:rPr lang="es-ES_tradnl" altLang="es-ES" sz="1600" dirty="0">
                <a:solidFill>
                  <a:schemeClr val="tx1"/>
                </a:solidFill>
              </a:rPr>
              <a:t>. </a:t>
            </a:r>
            <a:r>
              <a:rPr lang="es-ES_tradnl" altLang="es-ES" sz="1600" dirty="0">
                <a:solidFill>
                  <a:schemeClr val="tx1"/>
                </a:solidFill>
                <a:hlinkClick r:id="rId2"/>
              </a:rPr>
              <a:t>NICE NG136. 2019</a:t>
            </a:r>
            <a:r>
              <a:rPr lang="es-ES_tradnl" altLang="es-ES" sz="1600" dirty="0">
                <a:solidFill>
                  <a:schemeClr val="tx1"/>
                </a:solidFill>
              </a:rPr>
              <a:t>.</a:t>
            </a:r>
          </a:p>
          <a:p>
            <a:pPr marL="285750" indent="-285750" algn="l">
              <a:buClr>
                <a:srgbClr val="EF3340"/>
              </a:buClr>
              <a:buFont typeface="Arial" panose="020B0604020202020204" pitchFamily="34" charset="0"/>
              <a:buChar char="•"/>
            </a:pPr>
            <a:endParaRPr lang="es-ES_tradnl" altLang="es-ES" sz="1600" dirty="0">
              <a:solidFill>
                <a:schemeClr val="tx1"/>
              </a:solidFill>
            </a:endParaRPr>
          </a:p>
          <a:p>
            <a:pPr marL="285750" indent="-285750" algn="l">
              <a:buClr>
                <a:srgbClr val="EF3340"/>
              </a:buClr>
              <a:buFont typeface="Arial" panose="020B0604020202020204" pitchFamily="34" charset="0"/>
              <a:buChar char="•"/>
            </a:pPr>
            <a:r>
              <a:rPr lang="es-ES_tradnl" altLang="es-ES" sz="1600" dirty="0" smtClean="0">
                <a:solidFill>
                  <a:schemeClr val="tx1"/>
                </a:solidFill>
              </a:rPr>
              <a:t>Whelton </a:t>
            </a:r>
            <a:r>
              <a:rPr lang="es-ES_tradnl" altLang="es-ES" sz="1600" dirty="0">
                <a:solidFill>
                  <a:schemeClr val="tx1"/>
                </a:solidFill>
              </a:rPr>
              <a:t>PK et al. 2017 </a:t>
            </a:r>
            <a:r>
              <a:rPr lang="es-ES_tradnl" altLang="es-ES" sz="1600" dirty="0" smtClean="0">
                <a:solidFill>
                  <a:schemeClr val="tx1"/>
                </a:solidFill>
              </a:rPr>
              <a:t>ACC/AHA/AAPA/ABC/ACPM/AGS/</a:t>
            </a:r>
            <a:r>
              <a:rPr lang="es-ES_tradnl" altLang="es-ES" sz="1600" dirty="0" err="1" smtClean="0">
                <a:solidFill>
                  <a:schemeClr val="tx1"/>
                </a:solidFill>
              </a:rPr>
              <a:t>APhA</a:t>
            </a:r>
            <a:r>
              <a:rPr lang="es-ES_tradnl" altLang="es-ES" sz="1600" dirty="0" smtClean="0">
                <a:solidFill>
                  <a:schemeClr val="tx1"/>
                </a:solidFill>
              </a:rPr>
              <a:t>/ASH/ASPC/NMA /PCNA </a:t>
            </a:r>
            <a:r>
              <a:rPr lang="es-ES_tradnl" altLang="es-ES" sz="1600" dirty="0">
                <a:solidFill>
                  <a:schemeClr val="tx1"/>
                </a:solidFill>
              </a:rPr>
              <a:t>Guideline </a:t>
            </a:r>
            <a:r>
              <a:rPr lang="es-ES_tradnl" altLang="es-ES" sz="1600" dirty="0" err="1">
                <a:solidFill>
                  <a:schemeClr val="tx1"/>
                </a:solidFill>
              </a:rPr>
              <a:t>for</a:t>
            </a:r>
            <a:r>
              <a:rPr lang="es-ES_tradnl" altLang="es-ES" sz="1600" dirty="0">
                <a:solidFill>
                  <a:schemeClr val="tx1"/>
                </a:solidFill>
              </a:rPr>
              <a:t> </a:t>
            </a:r>
            <a:r>
              <a:rPr lang="es-ES_tradnl" altLang="es-ES" sz="1600" dirty="0" err="1">
                <a:solidFill>
                  <a:schemeClr val="tx1"/>
                </a:solidFill>
              </a:rPr>
              <a:t>the</a:t>
            </a:r>
            <a:r>
              <a:rPr lang="es-ES_tradnl" altLang="es-ES" sz="1600" dirty="0">
                <a:solidFill>
                  <a:schemeClr val="tx1"/>
                </a:solidFill>
              </a:rPr>
              <a:t> </a:t>
            </a:r>
            <a:r>
              <a:rPr lang="es-ES_tradnl" altLang="es-ES" sz="1600" dirty="0" err="1">
                <a:solidFill>
                  <a:schemeClr val="tx1"/>
                </a:solidFill>
              </a:rPr>
              <a:t>Prevention</a:t>
            </a:r>
            <a:r>
              <a:rPr lang="es-ES_tradnl" altLang="es-ES" sz="1600" dirty="0">
                <a:solidFill>
                  <a:schemeClr val="tx1"/>
                </a:solidFill>
              </a:rPr>
              <a:t>, </a:t>
            </a:r>
            <a:r>
              <a:rPr lang="es-ES_tradnl" altLang="es-ES" sz="1600" dirty="0" err="1">
                <a:solidFill>
                  <a:schemeClr val="tx1"/>
                </a:solidFill>
              </a:rPr>
              <a:t>Detection</a:t>
            </a:r>
            <a:r>
              <a:rPr lang="es-ES_tradnl" altLang="es-ES" sz="1600">
                <a:solidFill>
                  <a:schemeClr val="tx1"/>
                </a:solidFill>
              </a:rPr>
              <a:t>, </a:t>
            </a:r>
            <a:r>
              <a:rPr lang="es-ES_tradnl" altLang="es-ES" sz="1600" smtClean="0">
                <a:solidFill>
                  <a:schemeClr val="tx1"/>
                </a:solidFill>
              </a:rPr>
              <a:t>Evaluation</a:t>
            </a:r>
            <a:r>
              <a:rPr lang="es-ES_tradnl" altLang="es-ES" sz="1600" dirty="0">
                <a:solidFill>
                  <a:schemeClr val="tx1"/>
                </a:solidFill>
              </a:rPr>
              <a:t>, and Management of High </a:t>
            </a:r>
            <a:r>
              <a:rPr lang="es-ES_tradnl" altLang="es-ES" sz="1600" dirty="0" err="1">
                <a:solidFill>
                  <a:schemeClr val="tx1"/>
                </a:solidFill>
              </a:rPr>
              <a:t>Blood</a:t>
            </a:r>
            <a:r>
              <a:rPr lang="es-ES_tradnl" altLang="es-ES" sz="1600" dirty="0">
                <a:solidFill>
                  <a:schemeClr val="tx1"/>
                </a:solidFill>
              </a:rPr>
              <a:t> </a:t>
            </a:r>
            <a:r>
              <a:rPr lang="es-ES_tradnl" altLang="es-ES" sz="1600" dirty="0" err="1">
                <a:solidFill>
                  <a:schemeClr val="tx1"/>
                </a:solidFill>
              </a:rPr>
              <a:t>Pressure</a:t>
            </a:r>
            <a:r>
              <a:rPr lang="es-ES_tradnl" altLang="es-ES" sz="1600" dirty="0">
                <a:solidFill>
                  <a:schemeClr val="tx1"/>
                </a:solidFill>
              </a:rPr>
              <a:t> in </a:t>
            </a:r>
            <a:r>
              <a:rPr lang="es-ES_tradnl" altLang="es-ES" sz="1600" dirty="0" err="1">
                <a:solidFill>
                  <a:schemeClr val="tx1"/>
                </a:solidFill>
              </a:rPr>
              <a:t>Adults</a:t>
            </a:r>
            <a:r>
              <a:rPr lang="es-ES_tradnl" altLang="es-ES" sz="1600" dirty="0">
                <a:solidFill>
                  <a:schemeClr val="tx1"/>
                </a:solidFill>
              </a:rPr>
              <a:t>: A </a:t>
            </a:r>
            <a:r>
              <a:rPr lang="es-ES_tradnl" altLang="es-ES" sz="1600" dirty="0" err="1">
                <a:solidFill>
                  <a:schemeClr val="tx1"/>
                </a:solidFill>
              </a:rPr>
              <a:t>Report</a:t>
            </a:r>
            <a:r>
              <a:rPr lang="es-ES_tradnl" altLang="es-ES" sz="1600" dirty="0">
                <a:solidFill>
                  <a:schemeClr val="tx1"/>
                </a:solidFill>
              </a:rPr>
              <a:t> of </a:t>
            </a:r>
            <a:r>
              <a:rPr lang="es-ES_tradnl" altLang="es-ES" sz="1600" dirty="0" err="1">
                <a:solidFill>
                  <a:schemeClr val="tx1"/>
                </a:solidFill>
              </a:rPr>
              <a:t>the</a:t>
            </a:r>
            <a:r>
              <a:rPr lang="es-ES_tradnl" altLang="es-ES" sz="1600" dirty="0">
                <a:solidFill>
                  <a:schemeClr val="tx1"/>
                </a:solidFill>
              </a:rPr>
              <a:t> American </a:t>
            </a:r>
            <a:r>
              <a:rPr lang="es-ES_tradnl" altLang="es-ES" sz="1600" dirty="0" err="1">
                <a:solidFill>
                  <a:schemeClr val="tx1"/>
                </a:solidFill>
              </a:rPr>
              <a:t>College</a:t>
            </a:r>
            <a:r>
              <a:rPr lang="es-ES_tradnl" altLang="es-ES" sz="1600" dirty="0">
                <a:solidFill>
                  <a:schemeClr val="tx1"/>
                </a:solidFill>
              </a:rPr>
              <a:t> of </a:t>
            </a:r>
            <a:r>
              <a:rPr lang="es-ES_tradnl" altLang="es-ES" sz="1600" dirty="0" err="1">
                <a:solidFill>
                  <a:schemeClr val="tx1"/>
                </a:solidFill>
              </a:rPr>
              <a:t>Cardiology</a:t>
            </a:r>
            <a:r>
              <a:rPr lang="es-ES_tradnl" altLang="es-ES" sz="1600" dirty="0">
                <a:solidFill>
                  <a:schemeClr val="tx1"/>
                </a:solidFill>
              </a:rPr>
              <a:t>/American </a:t>
            </a:r>
            <a:r>
              <a:rPr lang="es-ES_tradnl" altLang="es-ES" sz="1600" dirty="0" err="1">
                <a:solidFill>
                  <a:schemeClr val="tx1"/>
                </a:solidFill>
              </a:rPr>
              <a:t>Heart</a:t>
            </a:r>
            <a:r>
              <a:rPr lang="es-ES_tradnl" altLang="es-ES" sz="1600" dirty="0">
                <a:solidFill>
                  <a:schemeClr val="tx1"/>
                </a:solidFill>
              </a:rPr>
              <a:t> </a:t>
            </a:r>
            <a:r>
              <a:rPr lang="es-ES_tradnl" altLang="es-ES" sz="1600" dirty="0" err="1">
                <a:solidFill>
                  <a:schemeClr val="tx1"/>
                </a:solidFill>
              </a:rPr>
              <a:t>Association</a:t>
            </a:r>
            <a:r>
              <a:rPr lang="es-ES_tradnl" altLang="es-ES" sz="1600" dirty="0">
                <a:solidFill>
                  <a:schemeClr val="tx1"/>
                </a:solidFill>
              </a:rPr>
              <a:t> </a:t>
            </a:r>
            <a:r>
              <a:rPr lang="es-ES_tradnl" altLang="es-ES" sz="1600" dirty="0" err="1">
                <a:solidFill>
                  <a:schemeClr val="tx1"/>
                </a:solidFill>
              </a:rPr>
              <a:t>Task</a:t>
            </a:r>
            <a:r>
              <a:rPr lang="es-ES_tradnl" altLang="es-ES" sz="1600" dirty="0">
                <a:solidFill>
                  <a:schemeClr val="tx1"/>
                </a:solidFill>
              </a:rPr>
              <a:t> </a:t>
            </a:r>
            <a:r>
              <a:rPr lang="es-ES_tradnl" altLang="es-ES" sz="1600" dirty="0" err="1">
                <a:solidFill>
                  <a:schemeClr val="tx1"/>
                </a:solidFill>
              </a:rPr>
              <a:t>Force</a:t>
            </a:r>
            <a:r>
              <a:rPr lang="es-ES_tradnl" altLang="es-ES" sz="1600" dirty="0">
                <a:solidFill>
                  <a:schemeClr val="tx1"/>
                </a:solidFill>
              </a:rPr>
              <a:t> </a:t>
            </a:r>
            <a:r>
              <a:rPr lang="es-ES_tradnl" altLang="es-ES" sz="1600" dirty="0" err="1">
                <a:solidFill>
                  <a:schemeClr val="tx1"/>
                </a:solidFill>
              </a:rPr>
              <a:t>on</a:t>
            </a:r>
            <a:r>
              <a:rPr lang="es-ES_tradnl" altLang="es-ES" sz="1600" dirty="0">
                <a:solidFill>
                  <a:schemeClr val="tx1"/>
                </a:solidFill>
              </a:rPr>
              <a:t> </a:t>
            </a:r>
            <a:r>
              <a:rPr lang="es-ES_tradnl" altLang="es-ES" sz="1600" dirty="0" err="1">
                <a:solidFill>
                  <a:schemeClr val="tx1"/>
                </a:solidFill>
              </a:rPr>
              <a:t>Clinical</a:t>
            </a:r>
            <a:r>
              <a:rPr lang="es-ES_tradnl" altLang="es-ES" sz="1600" dirty="0">
                <a:solidFill>
                  <a:schemeClr val="tx1"/>
                </a:solidFill>
              </a:rPr>
              <a:t> </a:t>
            </a:r>
            <a:r>
              <a:rPr lang="es-ES_tradnl" altLang="es-ES" sz="1600" dirty="0" err="1">
                <a:solidFill>
                  <a:schemeClr val="tx1"/>
                </a:solidFill>
              </a:rPr>
              <a:t>Practice</a:t>
            </a:r>
            <a:r>
              <a:rPr lang="es-ES_tradnl" altLang="es-ES" sz="1600" dirty="0">
                <a:solidFill>
                  <a:schemeClr val="tx1"/>
                </a:solidFill>
              </a:rPr>
              <a:t> </a:t>
            </a:r>
            <a:r>
              <a:rPr lang="es-ES_tradnl" altLang="es-ES" sz="1600" dirty="0" err="1">
                <a:solidFill>
                  <a:schemeClr val="tx1"/>
                </a:solidFill>
              </a:rPr>
              <a:t>Guidelines</a:t>
            </a:r>
            <a:r>
              <a:rPr lang="es-ES_tradnl" altLang="es-ES" sz="1600" dirty="0">
                <a:solidFill>
                  <a:schemeClr val="tx1"/>
                </a:solidFill>
              </a:rPr>
              <a:t>. </a:t>
            </a:r>
            <a:r>
              <a:rPr lang="es-ES_tradnl" altLang="es-ES" sz="1600" dirty="0">
                <a:solidFill>
                  <a:schemeClr val="tx1"/>
                </a:solidFill>
                <a:hlinkClick r:id="rId3"/>
              </a:rPr>
              <a:t>Hypertension. 2018; 71(6):e13-e115</a:t>
            </a:r>
            <a:r>
              <a:rPr lang="es-ES_tradnl" altLang="es-ES" sz="1600" dirty="0">
                <a:solidFill>
                  <a:schemeClr val="tx1"/>
                </a:solidFill>
              </a:rPr>
              <a:t>. </a:t>
            </a:r>
          </a:p>
          <a:p>
            <a:pPr algn="l">
              <a:buClr>
                <a:srgbClr val="EF3340"/>
              </a:buClr>
            </a:pPr>
            <a:endParaRPr lang="es-ES_tradnl" altLang="es-ES" sz="1600" dirty="0">
              <a:solidFill>
                <a:schemeClr val="tx1"/>
              </a:solidFill>
            </a:endParaRPr>
          </a:p>
          <a:p>
            <a:pPr marL="285750" indent="-285750" algn="l">
              <a:buClr>
                <a:srgbClr val="EF3340"/>
              </a:buClr>
              <a:buFont typeface="Arial" panose="020B0604020202020204" pitchFamily="34" charset="0"/>
              <a:buChar char="•"/>
            </a:pPr>
            <a:r>
              <a:rPr lang="es-ES_tradnl" altLang="es-ES" sz="1600" dirty="0" err="1" smtClean="0">
                <a:solidFill>
                  <a:schemeClr val="tx1"/>
                </a:solidFill>
              </a:rPr>
              <a:t>Whilliams</a:t>
            </a:r>
            <a:r>
              <a:rPr lang="es-ES_tradnl" altLang="es-ES" sz="1600" dirty="0" smtClean="0">
                <a:solidFill>
                  <a:schemeClr val="tx1"/>
                </a:solidFill>
              </a:rPr>
              <a:t> </a:t>
            </a:r>
            <a:r>
              <a:rPr lang="es-ES_tradnl" altLang="es-ES" sz="1600" dirty="0">
                <a:solidFill>
                  <a:schemeClr val="tx1"/>
                </a:solidFill>
              </a:rPr>
              <a:t>B et al. 2018 ESC/ESH </a:t>
            </a:r>
            <a:r>
              <a:rPr lang="es-ES_tradnl" altLang="es-ES" sz="1600" dirty="0" err="1">
                <a:solidFill>
                  <a:schemeClr val="tx1"/>
                </a:solidFill>
              </a:rPr>
              <a:t>Guidelines</a:t>
            </a:r>
            <a:r>
              <a:rPr lang="es-ES_tradnl" altLang="es-ES" sz="1600" dirty="0">
                <a:solidFill>
                  <a:schemeClr val="tx1"/>
                </a:solidFill>
              </a:rPr>
              <a:t> </a:t>
            </a:r>
            <a:r>
              <a:rPr lang="es-ES_tradnl" altLang="es-ES" sz="1600" dirty="0" err="1">
                <a:solidFill>
                  <a:schemeClr val="tx1"/>
                </a:solidFill>
              </a:rPr>
              <a:t>for</a:t>
            </a:r>
            <a:r>
              <a:rPr lang="es-ES_tradnl" altLang="es-ES" sz="1600" dirty="0">
                <a:solidFill>
                  <a:schemeClr val="tx1"/>
                </a:solidFill>
              </a:rPr>
              <a:t> </a:t>
            </a:r>
            <a:r>
              <a:rPr lang="es-ES_tradnl" altLang="es-ES" sz="1600" dirty="0" err="1">
                <a:solidFill>
                  <a:schemeClr val="tx1"/>
                </a:solidFill>
              </a:rPr>
              <a:t>themanagement</a:t>
            </a:r>
            <a:r>
              <a:rPr lang="es-ES_tradnl" altLang="es-ES" sz="1600" dirty="0">
                <a:solidFill>
                  <a:schemeClr val="tx1"/>
                </a:solidFill>
              </a:rPr>
              <a:t> of arterial </a:t>
            </a:r>
            <a:r>
              <a:rPr lang="es-ES_tradnl" altLang="es-ES" sz="1600" dirty="0" err="1">
                <a:solidFill>
                  <a:schemeClr val="tx1"/>
                </a:solidFill>
              </a:rPr>
              <a:t>hypertension</a:t>
            </a:r>
            <a:r>
              <a:rPr lang="es-ES_tradnl" altLang="es-ES" sz="1600" dirty="0">
                <a:solidFill>
                  <a:schemeClr val="tx1"/>
                </a:solidFill>
              </a:rPr>
              <a:t>. </a:t>
            </a:r>
            <a:r>
              <a:rPr lang="es-ES_tradnl" altLang="es-ES" sz="1600" dirty="0">
                <a:solidFill>
                  <a:schemeClr val="tx1"/>
                </a:solidFill>
                <a:hlinkClick r:id="rId4"/>
              </a:rPr>
              <a:t>European </a:t>
            </a:r>
            <a:r>
              <a:rPr lang="es-ES_tradnl" altLang="es-ES" sz="1600" dirty="0" err="1">
                <a:solidFill>
                  <a:schemeClr val="tx1"/>
                </a:solidFill>
                <a:hlinkClick r:id="rId4"/>
              </a:rPr>
              <a:t>Heart</a:t>
            </a:r>
            <a:r>
              <a:rPr lang="es-ES_tradnl" altLang="es-ES" sz="1600" dirty="0">
                <a:solidFill>
                  <a:schemeClr val="tx1"/>
                </a:solidFill>
                <a:hlinkClick r:id="rId4"/>
              </a:rPr>
              <a:t> </a:t>
            </a:r>
            <a:r>
              <a:rPr lang="es-ES_tradnl" altLang="es-ES" sz="1600" dirty="0" err="1">
                <a:solidFill>
                  <a:schemeClr val="tx1"/>
                </a:solidFill>
                <a:hlinkClick r:id="rId4"/>
              </a:rPr>
              <a:t>Journal</a:t>
            </a:r>
            <a:r>
              <a:rPr lang="es-ES_tradnl" altLang="es-ES" sz="1600" dirty="0">
                <a:solidFill>
                  <a:schemeClr val="tx1"/>
                </a:solidFill>
                <a:hlinkClick r:id="rId4"/>
              </a:rPr>
              <a:t>. 2018; 39(33):3021–3104</a:t>
            </a:r>
            <a:r>
              <a:rPr lang="es-ES_tradnl" altLang="es-ES" sz="1600" dirty="0">
                <a:solidFill>
                  <a:schemeClr val="tx1"/>
                </a:solidFill>
              </a:rPr>
              <a:t>. </a:t>
            </a:r>
          </a:p>
          <a:p>
            <a:pPr marL="285750" indent="-285750" algn="l">
              <a:buClr>
                <a:srgbClr val="EF3340"/>
              </a:buClr>
              <a:buFont typeface="Arial" panose="020B0604020202020204" pitchFamily="34" charset="0"/>
              <a:buChar char="•"/>
            </a:pPr>
            <a:endParaRPr lang="es-ES_tradnl" altLang="es-ES" sz="1600" dirty="0">
              <a:solidFill>
                <a:schemeClr val="tx1"/>
              </a:solidFill>
            </a:endParaRPr>
          </a:p>
          <a:p>
            <a:pPr marL="285750" indent="-285750" algn="l">
              <a:buClr>
                <a:srgbClr val="EF3340"/>
              </a:buClr>
              <a:buFont typeface="Arial" panose="020B0604020202020204" pitchFamily="34" charset="0"/>
              <a:buChar char="•"/>
            </a:pPr>
            <a:r>
              <a:rPr lang="es-ES_tradnl" altLang="es-ES" sz="1600" dirty="0" err="1" smtClean="0">
                <a:solidFill>
                  <a:schemeClr val="tx1"/>
                </a:solidFill>
              </a:rPr>
              <a:t>Pallarés-Carratalá</a:t>
            </a:r>
            <a:r>
              <a:rPr lang="es-ES_tradnl" altLang="es-ES" sz="1600" dirty="0" smtClean="0">
                <a:solidFill>
                  <a:schemeClr val="tx1"/>
                </a:solidFill>
              </a:rPr>
              <a:t> </a:t>
            </a:r>
            <a:r>
              <a:rPr lang="es-ES_tradnl" altLang="es-ES" sz="1600" dirty="0">
                <a:solidFill>
                  <a:schemeClr val="tx1"/>
                </a:solidFill>
              </a:rPr>
              <a:t>V et al. Posicionamiento para el manejo de la </a:t>
            </a:r>
            <a:r>
              <a:rPr lang="es-ES_tradnl" altLang="es-ES" sz="1600" dirty="0" smtClean="0">
                <a:solidFill>
                  <a:schemeClr val="tx1"/>
                </a:solidFill>
              </a:rPr>
              <a:t>hipertensión arterial </a:t>
            </a:r>
            <a:r>
              <a:rPr lang="es-ES_tradnl" altLang="es-ES" sz="1600" dirty="0">
                <a:solidFill>
                  <a:schemeClr val="tx1"/>
                </a:solidFill>
              </a:rPr>
              <a:t>en atención primaria a partir del análisis crítico de las guías americana (2017) y europea (2018). Sociedad Española de Médicos de Atención Primaria (SEMERGEN). </a:t>
            </a:r>
            <a:r>
              <a:rPr lang="es-ES_tradnl" altLang="es-ES" sz="1600" dirty="0">
                <a:solidFill>
                  <a:schemeClr val="tx1"/>
                </a:solidFill>
                <a:hlinkClick r:id="rId5"/>
              </a:rPr>
              <a:t>Medicina de Familia </a:t>
            </a:r>
            <a:r>
              <a:rPr lang="es-ES_tradnl" altLang="es-ES" sz="1600" dirty="0" smtClean="0">
                <a:solidFill>
                  <a:schemeClr val="tx1"/>
                </a:solidFill>
                <a:hlinkClick r:id="rId5"/>
              </a:rPr>
              <a:t>SEMERGEN</a:t>
            </a:r>
            <a:r>
              <a:rPr lang="es-ES_tradnl" altLang="es-ES" sz="1600" dirty="0">
                <a:solidFill>
                  <a:schemeClr val="tx1"/>
                </a:solidFill>
                <a:hlinkClick r:id="rId5"/>
              </a:rPr>
              <a:t>. 2019; 45(4): 251-272</a:t>
            </a:r>
            <a:r>
              <a:rPr lang="es-ES_tradnl" altLang="es-ES" sz="1600" dirty="0">
                <a:solidFill>
                  <a:schemeClr val="tx1"/>
                </a:solidFill>
              </a:rPr>
              <a:t>.</a:t>
            </a:r>
          </a:p>
          <a:p>
            <a:pPr marL="285750" indent="-285750" algn="l">
              <a:buClr>
                <a:srgbClr val="EF3340"/>
              </a:buClr>
              <a:buFont typeface="Arial" panose="020B0604020202020204" pitchFamily="34" charset="0"/>
              <a:buChar char="•"/>
            </a:pPr>
            <a:endParaRPr lang="es-ES_tradnl" altLang="es-ES" sz="1600" dirty="0">
              <a:solidFill>
                <a:schemeClr val="tx1"/>
              </a:solidFill>
            </a:endParaRPr>
          </a:p>
          <a:p>
            <a:pPr marL="285750" indent="-285750" algn="l">
              <a:buClr>
                <a:srgbClr val="EF3340"/>
              </a:buClr>
              <a:buFont typeface="Arial" panose="020B0604020202020204" pitchFamily="34" charset="0"/>
              <a:buChar char="•"/>
            </a:pPr>
            <a:r>
              <a:rPr lang="es-ES_tradnl" altLang="es-ES" sz="1600" dirty="0" err="1" smtClean="0">
                <a:solidFill>
                  <a:schemeClr val="tx1"/>
                </a:solidFill>
              </a:rPr>
              <a:t>Unger</a:t>
            </a:r>
            <a:r>
              <a:rPr lang="es-ES_tradnl" altLang="es-ES" sz="1600" dirty="0" smtClean="0">
                <a:solidFill>
                  <a:schemeClr val="tx1"/>
                </a:solidFill>
              </a:rPr>
              <a:t> </a:t>
            </a:r>
            <a:r>
              <a:rPr lang="es-ES_tradnl" altLang="es-ES" sz="1600" dirty="0">
                <a:solidFill>
                  <a:schemeClr val="tx1"/>
                </a:solidFill>
              </a:rPr>
              <a:t>T et al. 2020 International </a:t>
            </a:r>
            <a:r>
              <a:rPr lang="es-ES_tradnl" altLang="es-ES" sz="1600" dirty="0" err="1">
                <a:solidFill>
                  <a:schemeClr val="tx1"/>
                </a:solidFill>
              </a:rPr>
              <a:t>Society</a:t>
            </a:r>
            <a:r>
              <a:rPr lang="es-ES_tradnl" altLang="es-ES" sz="1600" dirty="0">
                <a:solidFill>
                  <a:schemeClr val="tx1"/>
                </a:solidFill>
              </a:rPr>
              <a:t> of Hypertension Global Hypertension </a:t>
            </a:r>
            <a:r>
              <a:rPr lang="es-ES_tradnl" altLang="es-ES" sz="1600" dirty="0" err="1">
                <a:solidFill>
                  <a:schemeClr val="tx1"/>
                </a:solidFill>
              </a:rPr>
              <a:t>Practice</a:t>
            </a:r>
            <a:r>
              <a:rPr lang="es-ES_tradnl" altLang="es-ES" sz="1600" dirty="0">
                <a:solidFill>
                  <a:schemeClr val="tx1"/>
                </a:solidFill>
              </a:rPr>
              <a:t> </a:t>
            </a:r>
            <a:r>
              <a:rPr lang="es-ES_tradnl" altLang="es-ES" sz="1600" dirty="0" err="1">
                <a:solidFill>
                  <a:schemeClr val="tx1"/>
                </a:solidFill>
              </a:rPr>
              <a:t>Guidelines</a:t>
            </a:r>
            <a:r>
              <a:rPr lang="es-ES_tradnl" altLang="es-ES" sz="1600" dirty="0">
                <a:solidFill>
                  <a:schemeClr val="tx1"/>
                </a:solidFill>
              </a:rPr>
              <a:t>. </a:t>
            </a:r>
            <a:r>
              <a:rPr lang="es-ES_tradnl" altLang="es-ES" sz="1600" dirty="0">
                <a:solidFill>
                  <a:schemeClr val="tx1"/>
                </a:solidFill>
                <a:hlinkClick r:id="rId6"/>
              </a:rPr>
              <a:t>Hypertension. 2020;75(6):1334-1357</a:t>
            </a:r>
            <a:r>
              <a:rPr lang="es-ES_tradnl" altLang="es-ES" sz="1600" dirty="0">
                <a:solidFill>
                  <a:schemeClr val="tx1"/>
                </a:solidFill>
              </a:rPr>
              <a:t>. </a:t>
            </a:r>
            <a:endParaRPr lang="es-ES_tradnl" altLang="es-ES" sz="1600" dirty="0" smtClean="0">
              <a:solidFill>
                <a:schemeClr val="tx1"/>
              </a:solidFill>
            </a:endParaRPr>
          </a:p>
          <a:p>
            <a:pPr marL="285750" indent="-285750" algn="l">
              <a:buClr>
                <a:srgbClr val="EF3340"/>
              </a:buClr>
              <a:buFont typeface="Arial" panose="020B0604020202020204" pitchFamily="34" charset="0"/>
              <a:buChar char="•"/>
            </a:pPr>
            <a:endParaRPr lang="es-ES_tradnl" altLang="es-ES" sz="1600" dirty="0">
              <a:solidFill>
                <a:schemeClr val="tx1"/>
              </a:solidFill>
            </a:endParaRPr>
          </a:p>
          <a:p>
            <a:pPr marL="285750" indent="-285750" algn="l">
              <a:buClr>
                <a:srgbClr val="EF3340"/>
              </a:buClr>
              <a:buFont typeface="Arial" panose="020B0604020202020204" pitchFamily="34" charset="0"/>
              <a:buChar char="•"/>
            </a:pPr>
            <a:r>
              <a:rPr lang="es-ES" altLang="es-ES" sz="1600" dirty="0" err="1">
                <a:solidFill>
                  <a:schemeClr val="tx1"/>
                </a:solidFill>
              </a:rPr>
              <a:t>Vilaseca</a:t>
            </a:r>
            <a:r>
              <a:rPr lang="es-ES" altLang="es-ES" sz="1600" dirty="0">
                <a:solidFill>
                  <a:schemeClr val="tx1"/>
                </a:solidFill>
              </a:rPr>
              <a:t> Canals J et al. </a:t>
            </a:r>
            <a:r>
              <a:rPr lang="es-ES" altLang="es-ES" sz="1600" dirty="0">
                <a:solidFill>
                  <a:schemeClr val="tx1"/>
                </a:solidFill>
                <a:hlinkClick r:id="rId7"/>
              </a:rPr>
              <a:t>Guía Terapéutica en Atención Primaria. 7ª ed. SEMFYC. 2019</a:t>
            </a:r>
            <a:r>
              <a:rPr lang="es-ES" altLang="es-ES" sz="1600" dirty="0">
                <a:solidFill>
                  <a:schemeClr val="tx1"/>
                </a:solidFill>
              </a:rPr>
              <a:t>. Hipertensión arterial esencial</a:t>
            </a:r>
            <a:r>
              <a:rPr lang="es-ES" altLang="es-ES" sz="1600" dirty="0" smtClean="0">
                <a:solidFill>
                  <a:schemeClr val="tx1"/>
                </a:solidFill>
              </a:rPr>
              <a:t>.</a:t>
            </a:r>
            <a:endParaRPr lang="es-ES_tradnl" altLang="es-ES" sz="1400" dirty="0">
              <a:solidFill>
                <a:schemeClr val="tx1"/>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4"/>
          <p:cNvGraphicFramePr>
            <a:graphicFrameLocks noGrp="1"/>
          </p:cNvGraphicFramePr>
          <p:nvPr>
            <p:extLst>
              <p:ext uri="{D42A27DB-BD31-4B8C-83A1-F6EECF244321}">
                <p14:modId xmlns:p14="http://schemas.microsoft.com/office/powerpoint/2010/main" val="3122937746"/>
              </p:ext>
            </p:extLst>
          </p:nvPr>
        </p:nvGraphicFramePr>
        <p:xfrm>
          <a:off x="827584" y="908720"/>
          <a:ext cx="8208914" cy="6279424"/>
        </p:xfrm>
        <a:graphic>
          <a:graphicData uri="http://schemas.openxmlformats.org/drawingml/2006/table">
            <a:tbl>
              <a:tblPr firstRow="1" firstCol="1" bandRow="1">
                <a:tableStyleId>{5C22544A-7EE6-4342-B048-85BDC9FD1C3A}</a:tableStyleId>
              </a:tblPr>
              <a:tblGrid>
                <a:gridCol w="1101272">
                  <a:extLst>
                    <a:ext uri="{9D8B030D-6E8A-4147-A177-3AD203B41FA5}">
                      <a16:colId xmlns:a16="http://schemas.microsoft.com/office/drawing/2014/main" val="3208506711"/>
                    </a:ext>
                  </a:extLst>
                </a:gridCol>
                <a:gridCol w="1057316">
                  <a:extLst>
                    <a:ext uri="{9D8B030D-6E8A-4147-A177-3AD203B41FA5}">
                      <a16:colId xmlns:a16="http://schemas.microsoft.com/office/drawing/2014/main" val="4167377910"/>
                    </a:ext>
                  </a:extLst>
                </a:gridCol>
                <a:gridCol w="1199390">
                  <a:extLst>
                    <a:ext uri="{9D8B030D-6E8A-4147-A177-3AD203B41FA5}">
                      <a16:colId xmlns:a16="http://schemas.microsoft.com/office/drawing/2014/main" val="2331893543"/>
                    </a:ext>
                  </a:extLst>
                </a:gridCol>
                <a:gridCol w="1108336">
                  <a:extLst>
                    <a:ext uri="{9D8B030D-6E8A-4147-A177-3AD203B41FA5}">
                      <a16:colId xmlns:a16="http://schemas.microsoft.com/office/drawing/2014/main" val="2133697819"/>
                    </a:ext>
                  </a:extLst>
                </a:gridCol>
                <a:gridCol w="1206455">
                  <a:extLst>
                    <a:ext uri="{9D8B030D-6E8A-4147-A177-3AD203B41FA5}">
                      <a16:colId xmlns:a16="http://schemas.microsoft.com/office/drawing/2014/main" val="2127945818"/>
                    </a:ext>
                  </a:extLst>
                </a:gridCol>
                <a:gridCol w="1187616">
                  <a:extLst>
                    <a:ext uri="{9D8B030D-6E8A-4147-A177-3AD203B41FA5}">
                      <a16:colId xmlns:a16="http://schemas.microsoft.com/office/drawing/2014/main" val="3709254303"/>
                    </a:ext>
                  </a:extLst>
                </a:gridCol>
                <a:gridCol w="1348529">
                  <a:extLst>
                    <a:ext uri="{9D8B030D-6E8A-4147-A177-3AD203B41FA5}">
                      <a16:colId xmlns:a16="http://schemas.microsoft.com/office/drawing/2014/main" val="1107407442"/>
                    </a:ext>
                  </a:extLst>
                </a:gridCol>
              </a:tblGrid>
              <a:tr h="655105">
                <a:tc gridSpan="7">
                  <a:txBody>
                    <a:bodyPr/>
                    <a:lstStyle/>
                    <a:p>
                      <a:pPr algn="ctr">
                        <a:spcAft>
                          <a:spcPts val="0"/>
                        </a:spcAft>
                      </a:pPr>
                      <a:r>
                        <a:rPr lang="es-ES_tradnl" sz="1400" dirty="0">
                          <a:solidFill>
                            <a:srgbClr val="EF3340"/>
                          </a:solidFill>
                          <a:effectLst/>
                        </a:rPr>
                        <a:t>Evaluación de las guías de práctica clínica de HTA según el Instrumento Agree II </a:t>
                      </a:r>
                      <a:r>
                        <a:rPr lang="es-ES_tradnl" sz="1400" dirty="0" smtClean="0">
                          <a:solidFill>
                            <a:srgbClr val="EF3340"/>
                          </a:solidFill>
                          <a:effectLst/>
                        </a:rPr>
                        <a:t>(*)</a:t>
                      </a:r>
                    </a:p>
                    <a:p>
                      <a:pPr algn="ctr">
                        <a:spcAft>
                          <a:spcPts val="0"/>
                        </a:spcAft>
                      </a:pPr>
                      <a:endParaRPr lang="es-ES_tradnl" sz="1400" dirty="0" smtClean="0">
                        <a:solidFill>
                          <a:srgbClr val="EF3340"/>
                        </a:solidFill>
                        <a:effectLst/>
                        <a:latin typeface="Times New Roman" panose="02020603050405020304" pitchFamily="18" charset="0"/>
                        <a:ea typeface="Times New Roman" panose="02020603050405020304" pitchFamily="18" charset="0"/>
                      </a:endParaRPr>
                    </a:p>
                    <a:p>
                      <a:pPr algn="ctr">
                        <a:spcAft>
                          <a:spcPts val="0"/>
                        </a:spcAft>
                      </a:pPr>
                      <a:endParaRPr lang="es-ES" sz="1400" dirty="0">
                        <a:solidFill>
                          <a:srgbClr val="EF3340"/>
                        </a:solidFill>
                        <a:effectLst/>
                        <a:latin typeface="Times New Roman" panose="02020603050405020304" pitchFamily="18" charset="0"/>
                        <a:ea typeface="Times New Roman" panose="02020603050405020304" pitchFamily="18" charset="0"/>
                      </a:endParaRPr>
                    </a:p>
                  </a:txBody>
                  <a:tcPr marL="68580" marR="68580" marT="0" marB="0" anchor="ctr">
                    <a:solidFill>
                      <a:schemeClr val="bg1"/>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252262777"/>
                  </a:ext>
                </a:extLst>
              </a:tr>
              <a:tr h="566334">
                <a:tc>
                  <a:txBody>
                    <a:bodyPr/>
                    <a:lstStyle/>
                    <a:p>
                      <a:pPr>
                        <a:spcAft>
                          <a:spcPts val="0"/>
                        </a:spcAft>
                      </a:pPr>
                      <a:r>
                        <a:rPr lang="es-ES" sz="1100" dirty="0">
                          <a:solidFill>
                            <a:schemeClr val="tx1"/>
                          </a:solidFill>
                          <a:effectLst/>
                        </a:rPr>
                        <a:t> </a:t>
                      </a:r>
                      <a:endParaRPr lang="es-ES" sz="1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accent5"/>
                    </a:solidFill>
                  </a:tcPr>
                </a:tc>
                <a:tc>
                  <a:txBody>
                    <a:bodyPr/>
                    <a:lstStyle/>
                    <a:p>
                      <a:pPr algn="ctr">
                        <a:spcAft>
                          <a:spcPts val="0"/>
                        </a:spcAft>
                      </a:pPr>
                      <a:r>
                        <a:rPr lang="es-ES" sz="1100" b="1" dirty="0">
                          <a:solidFill>
                            <a:schemeClr val="tx1"/>
                          </a:solidFill>
                          <a:effectLst/>
                        </a:rPr>
                        <a:t>Alcance y             objetivos</a:t>
                      </a:r>
                      <a:endParaRPr lang="es-ES" sz="1100" b="1"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solidFill>
                      <a:schemeClr val="accent5">
                        <a:lumMod val="90000"/>
                      </a:schemeClr>
                    </a:solidFill>
                  </a:tcPr>
                </a:tc>
                <a:tc>
                  <a:txBody>
                    <a:bodyPr/>
                    <a:lstStyle/>
                    <a:p>
                      <a:pPr algn="ctr">
                        <a:spcAft>
                          <a:spcPts val="0"/>
                        </a:spcAft>
                      </a:pPr>
                      <a:r>
                        <a:rPr lang="es-ES" sz="1100" b="1" dirty="0">
                          <a:solidFill>
                            <a:schemeClr val="tx1"/>
                          </a:solidFill>
                          <a:effectLst/>
                        </a:rPr>
                        <a:t>Participación         implicados</a:t>
                      </a:r>
                      <a:endParaRPr lang="es-ES" sz="1100" b="1"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solidFill>
                      <a:schemeClr val="accent5">
                        <a:lumMod val="90000"/>
                      </a:schemeClr>
                    </a:solidFill>
                  </a:tcPr>
                </a:tc>
                <a:tc>
                  <a:txBody>
                    <a:bodyPr/>
                    <a:lstStyle/>
                    <a:p>
                      <a:pPr algn="ctr">
                        <a:spcAft>
                          <a:spcPts val="0"/>
                        </a:spcAft>
                      </a:pPr>
                      <a:r>
                        <a:rPr lang="es-ES" sz="1100" b="1" dirty="0">
                          <a:solidFill>
                            <a:schemeClr val="tx1"/>
                          </a:solidFill>
                          <a:effectLst/>
                        </a:rPr>
                        <a:t>Rigor en la         elaboración</a:t>
                      </a:r>
                      <a:endParaRPr lang="es-ES" sz="1100" b="1"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solidFill>
                      <a:schemeClr val="accent5">
                        <a:lumMod val="90000"/>
                      </a:schemeClr>
                    </a:solidFill>
                  </a:tcPr>
                </a:tc>
                <a:tc>
                  <a:txBody>
                    <a:bodyPr/>
                    <a:lstStyle/>
                    <a:p>
                      <a:pPr algn="ctr">
                        <a:spcAft>
                          <a:spcPts val="0"/>
                        </a:spcAft>
                      </a:pPr>
                      <a:r>
                        <a:rPr lang="es-ES" sz="1100" b="1" dirty="0">
                          <a:solidFill>
                            <a:schemeClr val="tx1"/>
                          </a:solidFill>
                          <a:effectLst/>
                        </a:rPr>
                        <a:t>Claridad y            presentación</a:t>
                      </a:r>
                      <a:endParaRPr lang="es-ES" sz="1100" b="1"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solidFill>
                      <a:schemeClr val="accent5">
                        <a:lumMod val="90000"/>
                      </a:schemeClr>
                    </a:solidFill>
                  </a:tcPr>
                </a:tc>
                <a:tc>
                  <a:txBody>
                    <a:bodyPr/>
                    <a:lstStyle/>
                    <a:p>
                      <a:pPr algn="ctr">
                        <a:spcAft>
                          <a:spcPts val="0"/>
                        </a:spcAft>
                      </a:pPr>
                      <a:r>
                        <a:rPr lang="es-ES" sz="1100" b="1" dirty="0">
                          <a:solidFill>
                            <a:schemeClr val="tx1"/>
                          </a:solidFill>
                          <a:effectLst/>
                        </a:rPr>
                        <a:t>Aplicabilidad</a:t>
                      </a:r>
                      <a:endParaRPr lang="es-ES" sz="1100" b="1"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solidFill>
                      <a:schemeClr val="accent5">
                        <a:lumMod val="90000"/>
                      </a:schemeClr>
                    </a:solidFill>
                  </a:tcPr>
                </a:tc>
                <a:tc>
                  <a:txBody>
                    <a:bodyPr/>
                    <a:lstStyle/>
                    <a:p>
                      <a:pPr algn="ctr">
                        <a:spcAft>
                          <a:spcPts val="0"/>
                        </a:spcAft>
                      </a:pPr>
                      <a:r>
                        <a:rPr lang="es-ES" sz="1100" b="1" dirty="0">
                          <a:solidFill>
                            <a:schemeClr val="tx1"/>
                          </a:solidFill>
                          <a:effectLst/>
                        </a:rPr>
                        <a:t>Independencia         editorial</a:t>
                      </a:r>
                      <a:endParaRPr lang="es-ES" sz="1100" b="1"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solidFill>
                      <a:schemeClr val="accent5">
                        <a:lumMod val="90000"/>
                      </a:schemeClr>
                    </a:solidFill>
                  </a:tcPr>
                </a:tc>
                <a:extLst>
                  <a:ext uri="{0D108BD9-81ED-4DB2-BD59-A6C34878D82A}">
                    <a16:rowId xmlns:a16="http://schemas.microsoft.com/office/drawing/2014/main" val="3261761971"/>
                  </a:ext>
                </a:extLst>
              </a:tr>
              <a:tr h="585286">
                <a:tc>
                  <a:txBody>
                    <a:bodyPr/>
                    <a:lstStyle/>
                    <a:p>
                      <a:pPr algn="ctr">
                        <a:spcAft>
                          <a:spcPts val="0"/>
                        </a:spcAft>
                      </a:pPr>
                      <a:r>
                        <a:rPr lang="es-ES" sz="1100" dirty="0">
                          <a:solidFill>
                            <a:schemeClr val="tx1"/>
                          </a:solidFill>
                          <a:effectLst/>
                        </a:rPr>
                        <a:t>ACC-AHA (2017)</a:t>
                      </a:r>
                      <a:endParaRPr lang="es-ES" sz="1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solidFill>
                      <a:schemeClr val="accent5">
                        <a:lumMod val="90000"/>
                      </a:schemeClr>
                    </a:solidFill>
                  </a:tcPr>
                </a:tc>
                <a:tc>
                  <a:txBody>
                    <a:bodyPr/>
                    <a:lstStyle/>
                    <a:p>
                      <a:pPr algn="ctr">
                        <a:spcAft>
                          <a:spcPts val="0"/>
                        </a:spcAft>
                      </a:pPr>
                      <a:r>
                        <a:rPr lang="es-ES" sz="1100" dirty="0">
                          <a:solidFill>
                            <a:schemeClr val="tx1"/>
                          </a:solidFill>
                          <a:effectLst/>
                        </a:rPr>
                        <a:t>96%</a:t>
                      </a:r>
                      <a:endParaRPr lang="es-ES" sz="1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1100" dirty="0">
                          <a:solidFill>
                            <a:schemeClr val="tx1"/>
                          </a:solidFill>
                          <a:effectLst/>
                        </a:rPr>
                        <a:t>78%</a:t>
                      </a:r>
                      <a:endParaRPr lang="es-ES" sz="1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1100" dirty="0">
                          <a:solidFill>
                            <a:schemeClr val="tx1"/>
                          </a:solidFill>
                          <a:effectLst/>
                        </a:rPr>
                        <a:t>79%</a:t>
                      </a:r>
                      <a:endParaRPr lang="es-ES" sz="1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1100" dirty="0">
                          <a:solidFill>
                            <a:schemeClr val="tx1"/>
                          </a:solidFill>
                          <a:effectLst/>
                        </a:rPr>
                        <a:t>98%</a:t>
                      </a:r>
                      <a:endParaRPr lang="es-ES" sz="1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1100" dirty="0">
                          <a:solidFill>
                            <a:schemeClr val="tx1"/>
                          </a:solidFill>
                          <a:effectLst/>
                        </a:rPr>
                        <a:t>74%</a:t>
                      </a:r>
                      <a:endParaRPr lang="es-ES" sz="1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1100" dirty="0">
                          <a:solidFill>
                            <a:schemeClr val="tx1"/>
                          </a:solidFill>
                          <a:effectLst/>
                        </a:rPr>
                        <a:t>100%</a:t>
                      </a:r>
                      <a:endParaRPr lang="es-ES" sz="1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2510188529"/>
                  </a:ext>
                </a:extLst>
              </a:tr>
              <a:tr h="566334">
                <a:tc>
                  <a:txBody>
                    <a:bodyPr/>
                    <a:lstStyle/>
                    <a:p>
                      <a:pPr algn="ctr">
                        <a:spcAft>
                          <a:spcPts val="0"/>
                        </a:spcAft>
                      </a:pPr>
                      <a:r>
                        <a:rPr lang="es-ES" sz="1100" dirty="0">
                          <a:solidFill>
                            <a:schemeClr val="tx1"/>
                          </a:solidFill>
                          <a:effectLst/>
                        </a:rPr>
                        <a:t>ESC-ESH (2018)</a:t>
                      </a:r>
                      <a:endParaRPr lang="es-ES" sz="1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solidFill>
                      <a:schemeClr val="accent5">
                        <a:lumMod val="90000"/>
                      </a:schemeClr>
                    </a:solidFill>
                  </a:tcPr>
                </a:tc>
                <a:tc>
                  <a:txBody>
                    <a:bodyPr/>
                    <a:lstStyle/>
                    <a:p>
                      <a:pPr algn="ctr">
                        <a:spcAft>
                          <a:spcPts val="0"/>
                        </a:spcAft>
                      </a:pPr>
                      <a:r>
                        <a:rPr lang="es-ES" sz="1100" dirty="0">
                          <a:solidFill>
                            <a:schemeClr val="tx1"/>
                          </a:solidFill>
                          <a:effectLst/>
                        </a:rPr>
                        <a:t>90%</a:t>
                      </a:r>
                      <a:endParaRPr lang="es-ES" sz="1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1100" dirty="0">
                          <a:solidFill>
                            <a:schemeClr val="tx1"/>
                          </a:solidFill>
                          <a:effectLst/>
                        </a:rPr>
                        <a:t>41%</a:t>
                      </a:r>
                      <a:endParaRPr lang="es-ES" sz="1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1100">
                          <a:solidFill>
                            <a:schemeClr val="tx1"/>
                          </a:solidFill>
                          <a:effectLst/>
                        </a:rPr>
                        <a:t>68%</a:t>
                      </a:r>
                      <a:endParaRPr lang="es-ES" sz="110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1100" dirty="0">
                          <a:solidFill>
                            <a:schemeClr val="tx1"/>
                          </a:solidFill>
                          <a:effectLst/>
                        </a:rPr>
                        <a:t>100%</a:t>
                      </a:r>
                      <a:endParaRPr lang="es-ES" sz="1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1100" dirty="0">
                          <a:solidFill>
                            <a:schemeClr val="tx1"/>
                          </a:solidFill>
                          <a:effectLst/>
                        </a:rPr>
                        <a:t>56%</a:t>
                      </a:r>
                      <a:endParaRPr lang="es-ES" sz="1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1100" dirty="0">
                          <a:solidFill>
                            <a:schemeClr val="tx1"/>
                          </a:solidFill>
                          <a:effectLst/>
                        </a:rPr>
                        <a:t>100%</a:t>
                      </a:r>
                      <a:endParaRPr lang="es-ES" sz="1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289681833"/>
                  </a:ext>
                </a:extLst>
              </a:tr>
              <a:tr h="535118">
                <a:tc>
                  <a:txBody>
                    <a:bodyPr/>
                    <a:lstStyle/>
                    <a:p>
                      <a:pPr algn="ctr">
                        <a:spcAft>
                          <a:spcPts val="0"/>
                        </a:spcAft>
                      </a:pPr>
                      <a:r>
                        <a:rPr lang="es-ES" sz="1100" dirty="0">
                          <a:solidFill>
                            <a:schemeClr val="tx1"/>
                          </a:solidFill>
                          <a:effectLst/>
                        </a:rPr>
                        <a:t>NICE </a:t>
                      </a:r>
                    </a:p>
                    <a:p>
                      <a:pPr algn="ctr">
                        <a:spcAft>
                          <a:spcPts val="0"/>
                        </a:spcAft>
                      </a:pPr>
                      <a:r>
                        <a:rPr lang="es-ES" sz="1100" dirty="0">
                          <a:solidFill>
                            <a:schemeClr val="tx1"/>
                          </a:solidFill>
                          <a:effectLst/>
                        </a:rPr>
                        <a:t>(2019)</a:t>
                      </a:r>
                      <a:endParaRPr lang="es-ES" sz="1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solidFill>
                      <a:schemeClr val="accent5">
                        <a:lumMod val="90000"/>
                      </a:schemeClr>
                    </a:solidFill>
                  </a:tcPr>
                </a:tc>
                <a:tc>
                  <a:txBody>
                    <a:bodyPr/>
                    <a:lstStyle/>
                    <a:p>
                      <a:pPr algn="ctr">
                        <a:spcAft>
                          <a:spcPts val="0"/>
                        </a:spcAft>
                      </a:pPr>
                      <a:r>
                        <a:rPr lang="es-ES" sz="1100">
                          <a:solidFill>
                            <a:schemeClr val="tx1"/>
                          </a:solidFill>
                          <a:effectLst/>
                        </a:rPr>
                        <a:t>100%</a:t>
                      </a:r>
                      <a:endParaRPr lang="es-ES" sz="110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1100">
                          <a:solidFill>
                            <a:schemeClr val="tx1"/>
                          </a:solidFill>
                          <a:effectLst/>
                        </a:rPr>
                        <a:t>93%</a:t>
                      </a:r>
                      <a:endParaRPr lang="es-ES" sz="110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1100">
                          <a:solidFill>
                            <a:schemeClr val="tx1"/>
                          </a:solidFill>
                          <a:effectLst/>
                        </a:rPr>
                        <a:t>90%</a:t>
                      </a:r>
                      <a:endParaRPr lang="es-ES" sz="110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1100">
                          <a:solidFill>
                            <a:schemeClr val="tx1"/>
                          </a:solidFill>
                          <a:effectLst/>
                        </a:rPr>
                        <a:t>94%</a:t>
                      </a:r>
                      <a:endParaRPr lang="es-ES" sz="110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1100" dirty="0">
                          <a:solidFill>
                            <a:schemeClr val="tx1"/>
                          </a:solidFill>
                          <a:effectLst/>
                        </a:rPr>
                        <a:t>93%</a:t>
                      </a:r>
                      <a:endParaRPr lang="es-ES" sz="1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1100" dirty="0">
                          <a:solidFill>
                            <a:schemeClr val="tx1"/>
                          </a:solidFill>
                          <a:effectLst/>
                        </a:rPr>
                        <a:t>97%</a:t>
                      </a:r>
                      <a:endParaRPr lang="es-ES" sz="1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468536513"/>
                  </a:ext>
                </a:extLst>
              </a:tr>
              <a:tr h="3371247">
                <a:tc gridSpan="7">
                  <a:txBody>
                    <a:bodyPr/>
                    <a:lstStyle/>
                    <a:p>
                      <a:pPr>
                        <a:spcAft>
                          <a:spcPts val="0"/>
                        </a:spcAft>
                      </a:pPr>
                      <a:endParaRPr lang="es-ES" sz="1050" dirty="0" smtClean="0">
                        <a:solidFill>
                          <a:schemeClr val="tx1"/>
                        </a:solidFill>
                        <a:effectLst/>
                      </a:endParaRPr>
                    </a:p>
                    <a:p>
                      <a:pPr>
                        <a:spcAft>
                          <a:spcPts val="0"/>
                        </a:spcAft>
                      </a:pPr>
                      <a:r>
                        <a:rPr lang="es-ES" sz="1050" dirty="0" smtClean="0">
                          <a:solidFill>
                            <a:schemeClr val="tx1"/>
                          </a:solidFill>
                          <a:effectLst/>
                        </a:rPr>
                        <a:t>(*)</a:t>
                      </a:r>
                      <a:r>
                        <a:rPr lang="es-ES" sz="1050" dirty="0" smtClean="0">
                          <a:effectLst/>
                        </a:rPr>
                        <a:t> </a:t>
                      </a:r>
                      <a:r>
                        <a:rPr lang="es-ES" sz="1050" u="sng" dirty="0">
                          <a:effectLst/>
                          <a:hlinkClick r:id="rId2"/>
                        </a:rPr>
                        <a:t>Instrumento para la Evaluación de Guías de Práctica Clínica AGREE II</a:t>
                      </a:r>
                      <a:r>
                        <a:rPr lang="es-ES" sz="1050" dirty="0">
                          <a:effectLst/>
                        </a:rPr>
                        <a:t>.</a:t>
                      </a:r>
                    </a:p>
                    <a:p>
                      <a:pPr algn="just">
                        <a:spcAft>
                          <a:spcPts val="0"/>
                        </a:spcAft>
                      </a:pPr>
                      <a:r>
                        <a:rPr lang="es-ES" sz="1050" dirty="0">
                          <a:effectLst/>
                        </a:rPr>
                        <a:t> </a:t>
                      </a:r>
                    </a:p>
                    <a:p>
                      <a:pPr marL="342900" lvl="0" indent="-342900" algn="just">
                        <a:spcAft>
                          <a:spcPts val="0"/>
                        </a:spcAft>
                        <a:buFont typeface="Courier New" panose="02070309020205020404" pitchFamily="49" charset="0"/>
                        <a:buChar char="▫"/>
                      </a:pPr>
                      <a:r>
                        <a:rPr lang="es-ES" sz="1050" b="0" dirty="0">
                          <a:solidFill>
                            <a:schemeClr val="tx1"/>
                          </a:solidFill>
                          <a:effectLst/>
                        </a:rPr>
                        <a:t>La tabla presenta la evaluación de las GPC incluidas en este BTA, mediante el Instrumento AGREE II, realizada por un total de cinco revisores de manera independiente. Esta herramienta permite evaluar el rigor metodológico y la transparencia en la elaboración de las GPC. </a:t>
                      </a:r>
                    </a:p>
                    <a:p>
                      <a:pPr marL="194310" indent="-180340" algn="just">
                        <a:spcAft>
                          <a:spcPts val="0"/>
                        </a:spcAft>
                      </a:pPr>
                      <a:r>
                        <a:rPr lang="es-ES" sz="1050" b="0" dirty="0">
                          <a:solidFill>
                            <a:schemeClr val="tx1"/>
                          </a:solidFill>
                          <a:effectLst/>
                        </a:rPr>
                        <a:t> </a:t>
                      </a:r>
                    </a:p>
                    <a:p>
                      <a:pPr marL="342900" lvl="0" indent="-342900" algn="just">
                        <a:spcAft>
                          <a:spcPts val="0"/>
                        </a:spcAft>
                        <a:buFont typeface="Courier New" panose="02070309020205020404" pitchFamily="49" charset="0"/>
                        <a:buChar char="▫"/>
                      </a:pPr>
                      <a:r>
                        <a:rPr lang="es-ES" sz="1050" b="0" dirty="0">
                          <a:solidFill>
                            <a:schemeClr val="tx1"/>
                          </a:solidFill>
                          <a:effectLst/>
                        </a:rPr>
                        <a:t>Se han excluido de la evaluación las recomendaciones de </a:t>
                      </a:r>
                      <a:r>
                        <a:rPr lang="es-ES" sz="1050" b="0" dirty="0" err="1">
                          <a:solidFill>
                            <a:schemeClr val="tx1"/>
                          </a:solidFill>
                          <a:effectLst/>
                        </a:rPr>
                        <a:t>Semfyc</a:t>
                      </a:r>
                      <a:r>
                        <a:rPr lang="es-ES" sz="1050" b="0" dirty="0">
                          <a:solidFill>
                            <a:schemeClr val="tx1"/>
                          </a:solidFill>
                          <a:effectLst/>
                        </a:rPr>
                        <a:t>, </a:t>
                      </a:r>
                      <a:r>
                        <a:rPr lang="es-ES" sz="1050" b="0" dirty="0" err="1">
                          <a:solidFill>
                            <a:schemeClr val="tx1"/>
                          </a:solidFill>
                          <a:effectLst/>
                        </a:rPr>
                        <a:t>Semergen</a:t>
                      </a:r>
                      <a:r>
                        <a:rPr lang="es-ES" sz="1050" b="0" dirty="0">
                          <a:solidFill>
                            <a:schemeClr val="tx1"/>
                          </a:solidFill>
                          <a:effectLst/>
                        </a:rPr>
                        <a:t> y la guía de la International </a:t>
                      </a:r>
                      <a:r>
                        <a:rPr lang="es-ES" sz="1050" b="0" dirty="0" err="1">
                          <a:solidFill>
                            <a:schemeClr val="tx1"/>
                          </a:solidFill>
                          <a:effectLst/>
                        </a:rPr>
                        <a:t>Society</a:t>
                      </a:r>
                      <a:r>
                        <a:rPr lang="es-ES" sz="1050" b="0" dirty="0">
                          <a:solidFill>
                            <a:schemeClr val="tx1"/>
                          </a:solidFill>
                          <a:effectLst/>
                        </a:rPr>
                        <a:t> of </a:t>
                      </a:r>
                      <a:r>
                        <a:rPr lang="es-ES" sz="1050" b="0" dirty="0" err="1">
                          <a:solidFill>
                            <a:schemeClr val="tx1"/>
                          </a:solidFill>
                          <a:effectLst/>
                        </a:rPr>
                        <a:t>Hypertension</a:t>
                      </a:r>
                      <a:r>
                        <a:rPr lang="es-ES" sz="1050" b="0" dirty="0">
                          <a:solidFill>
                            <a:schemeClr val="tx1"/>
                          </a:solidFill>
                          <a:effectLst/>
                        </a:rPr>
                        <a:t>, porque su metodología no se ajusta totalmente a la de una GPC y por tanto la herramienta no sería aplicable.</a:t>
                      </a:r>
                    </a:p>
                    <a:p>
                      <a:pPr algn="just">
                        <a:spcAft>
                          <a:spcPts val="0"/>
                        </a:spcAft>
                      </a:pPr>
                      <a:r>
                        <a:rPr lang="es-ES" sz="1050" b="0" dirty="0">
                          <a:solidFill>
                            <a:schemeClr val="tx1"/>
                          </a:solidFill>
                          <a:effectLst/>
                        </a:rPr>
                        <a:t> </a:t>
                      </a:r>
                    </a:p>
                    <a:p>
                      <a:pPr algn="just">
                        <a:spcAft>
                          <a:spcPts val="0"/>
                        </a:spcAft>
                      </a:pPr>
                      <a:r>
                        <a:rPr lang="en-US" sz="1050" b="0" dirty="0" err="1">
                          <a:solidFill>
                            <a:schemeClr val="tx1"/>
                          </a:solidFill>
                          <a:effectLst/>
                        </a:rPr>
                        <a:t>Abreviaturas</a:t>
                      </a:r>
                      <a:r>
                        <a:rPr lang="en-US" sz="1050" b="0" dirty="0">
                          <a:solidFill>
                            <a:schemeClr val="tx1"/>
                          </a:solidFill>
                          <a:effectLst/>
                        </a:rPr>
                        <a:t>: ACC/AHA: American College of Cardiology / American Heart Association; AGREE: Appraisal of Guidelines for Research and Evaluation; ESC/ESH: European Society of Cardiology / European Society of Hypertension; GPC: </a:t>
                      </a:r>
                      <a:r>
                        <a:rPr lang="en-US" sz="1050" b="0" dirty="0" err="1">
                          <a:solidFill>
                            <a:schemeClr val="tx1"/>
                          </a:solidFill>
                          <a:effectLst/>
                        </a:rPr>
                        <a:t>Guía</a:t>
                      </a:r>
                      <a:r>
                        <a:rPr lang="en-US" sz="1050" b="0" dirty="0">
                          <a:solidFill>
                            <a:schemeClr val="tx1"/>
                          </a:solidFill>
                          <a:effectLst/>
                        </a:rPr>
                        <a:t> de </a:t>
                      </a:r>
                      <a:r>
                        <a:rPr lang="en-US" sz="1050" b="0" dirty="0" err="1">
                          <a:solidFill>
                            <a:schemeClr val="tx1"/>
                          </a:solidFill>
                          <a:effectLst/>
                        </a:rPr>
                        <a:t>Práctica</a:t>
                      </a:r>
                      <a:r>
                        <a:rPr lang="en-US" sz="1050" b="0" dirty="0">
                          <a:solidFill>
                            <a:schemeClr val="tx1"/>
                          </a:solidFill>
                          <a:effectLst/>
                        </a:rPr>
                        <a:t> </a:t>
                      </a:r>
                      <a:r>
                        <a:rPr lang="en-US" sz="1050" b="0" dirty="0" err="1">
                          <a:solidFill>
                            <a:schemeClr val="tx1"/>
                          </a:solidFill>
                          <a:effectLst/>
                        </a:rPr>
                        <a:t>Clínica</a:t>
                      </a:r>
                      <a:r>
                        <a:rPr lang="en-US" sz="1050" b="0" dirty="0">
                          <a:solidFill>
                            <a:schemeClr val="tx1"/>
                          </a:solidFill>
                          <a:effectLst/>
                        </a:rPr>
                        <a:t>; HTA: </a:t>
                      </a:r>
                      <a:r>
                        <a:rPr lang="en-US" sz="1050" b="0" dirty="0" err="1">
                          <a:solidFill>
                            <a:schemeClr val="tx1"/>
                          </a:solidFill>
                          <a:effectLst/>
                        </a:rPr>
                        <a:t>hipertensión</a:t>
                      </a:r>
                      <a:r>
                        <a:rPr lang="en-US" sz="1050" b="0" dirty="0">
                          <a:solidFill>
                            <a:schemeClr val="tx1"/>
                          </a:solidFill>
                          <a:effectLst/>
                        </a:rPr>
                        <a:t> arterial; NICE: National Institute for Health and Care Excellence.</a:t>
                      </a:r>
                      <a:endParaRPr lang="es-ES" sz="1050" b="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3552335869"/>
                  </a:ext>
                </a:extLst>
              </a:tr>
            </a:tbl>
          </a:graphicData>
        </a:graphic>
      </p:graphicFrame>
      <p:sp>
        <p:nvSpPr>
          <p:cNvPr id="2" name="CuadroTexto 1"/>
          <p:cNvSpPr txBox="1"/>
          <p:nvPr/>
        </p:nvSpPr>
        <p:spPr>
          <a:xfrm>
            <a:off x="1043608" y="332656"/>
            <a:ext cx="1584176" cy="369332"/>
          </a:xfrm>
          <a:prstGeom prst="rect">
            <a:avLst/>
          </a:prstGeom>
          <a:noFill/>
        </p:spPr>
        <p:txBody>
          <a:bodyPr wrap="square" rtlCol="0">
            <a:spAutoFit/>
          </a:bodyPr>
          <a:lstStyle/>
          <a:p>
            <a:r>
              <a:rPr lang="es-ES_tradnl" dirty="0" smtClean="0"/>
              <a:t>Anexo I.</a:t>
            </a:r>
            <a:endParaRPr lang="es-ES" dirty="0"/>
          </a:p>
        </p:txBody>
      </p:sp>
    </p:spTree>
    <p:extLst>
      <p:ext uri="{BB962C8B-B14F-4D97-AF65-F5344CB8AC3E}">
        <p14:creationId xmlns:p14="http://schemas.microsoft.com/office/powerpoint/2010/main" val="1475407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Grp="1" noChangeArrowheads="1"/>
          </p:cNvSpPr>
          <p:nvPr>
            <p:ph type="body" idx="1"/>
          </p:nvPr>
        </p:nvSpPr>
        <p:spPr bwMode="auto">
          <a:xfrm>
            <a:off x="1187450" y="260350"/>
            <a:ext cx="7272338" cy="295275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63" tIns="45683" rIns="91363" bIns="45683" numCol="1" anchor="t" anchorCtr="0" compatLnSpc="1">
            <a:prstTxWarp prst="textNoShape">
              <a:avLst/>
            </a:prstTxWarp>
          </a:bodyPr>
          <a:lstStyle/>
          <a:p>
            <a:pPr eaLnBrk="1" hangingPunct="1">
              <a:buFontTx/>
              <a:buNone/>
            </a:pPr>
            <a:r>
              <a:rPr lang="es-ES" altLang="es-ES" sz="4000" b="1" dirty="0" smtClean="0">
                <a:solidFill>
                  <a:srgbClr val="EF3340"/>
                </a:solidFill>
              </a:rPr>
              <a:t>Más información:</a:t>
            </a:r>
            <a:r>
              <a:rPr lang="es-ES" altLang="es-ES" b="1" dirty="0" smtClean="0"/>
              <a:t> </a:t>
            </a:r>
          </a:p>
          <a:p>
            <a:pPr eaLnBrk="1" hangingPunct="1"/>
            <a:endParaRPr lang="es-ES" altLang="es-ES" i="1" dirty="0" smtClean="0"/>
          </a:p>
          <a:p>
            <a:pPr eaLnBrk="1" hangingPunct="1">
              <a:buFontTx/>
              <a:buNone/>
            </a:pPr>
            <a:r>
              <a:rPr lang="es-ES" altLang="es-ES" i="1" dirty="0" smtClean="0"/>
              <a:t>		Bol Ter </a:t>
            </a:r>
            <a:r>
              <a:rPr lang="es-ES" altLang="es-ES" i="1" dirty="0" err="1" smtClean="0"/>
              <a:t>Andal</a:t>
            </a:r>
            <a:r>
              <a:rPr lang="es-ES" altLang="es-ES" i="1" dirty="0" smtClean="0"/>
              <a:t>. 2020; 35(4)</a:t>
            </a:r>
          </a:p>
          <a:p>
            <a:pPr eaLnBrk="1" hangingPunct="1">
              <a:buFontTx/>
              <a:buNone/>
            </a:pPr>
            <a:r>
              <a:rPr lang="es-ES" altLang="es-ES" dirty="0" smtClean="0"/>
              <a:t>		</a:t>
            </a:r>
            <a:r>
              <a:rPr lang="es-ES" altLang="es-ES" dirty="0" smtClean="0">
                <a:hlinkClick r:id="rId2"/>
              </a:rPr>
              <a:t>http://www.cadime.es/</a:t>
            </a:r>
            <a:r>
              <a:rPr lang="es-ES" altLang="es-ES" dirty="0" smtClean="0"/>
              <a:t> </a:t>
            </a:r>
          </a:p>
        </p:txBody>
      </p:sp>
      <p:pic>
        <p:nvPicPr>
          <p:cNvPr id="4" name="Imagen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00563" y="2924175"/>
            <a:ext cx="4310062" cy="3633788"/>
          </a:xfrm>
          <a:prstGeom prst="rect">
            <a:avLst/>
          </a:prstGeom>
          <a:noFill/>
          <a:ln w="158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ChangeArrowheads="1"/>
          </p:cNvSpPr>
          <p:nvPr/>
        </p:nvSpPr>
        <p:spPr bwMode="auto">
          <a:xfrm>
            <a:off x="1079500" y="476672"/>
            <a:ext cx="7519888" cy="1080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63" tIns="45683" rIns="91363" bIns="45683"/>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s-ES" altLang="es-ES" sz="4400" b="1" i="1" dirty="0">
                <a:solidFill>
                  <a:srgbClr val="EF3340"/>
                </a:solidFill>
              </a:rPr>
              <a:t>Objetivo:</a:t>
            </a:r>
            <a:r>
              <a:rPr lang="es-ES" altLang="es-ES" sz="4400" dirty="0"/>
              <a:t> </a:t>
            </a:r>
          </a:p>
          <a:p>
            <a:pPr eaLnBrk="1" hangingPunct="1">
              <a:spcBef>
                <a:spcPct val="20000"/>
              </a:spcBef>
            </a:pPr>
            <a:endParaRPr lang="es-ES" altLang="es-ES" sz="3200" dirty="0"/>
          </a:p>
          <a:p>
            <a:pPr eaLnBrk="1" hangingPunct="1">
              <a:spcBef>
                <a:spcPct val="20000"/>
              </a:spcBef>
            </a:pPr>
            <a:endParaRPr lang="es-ES" altLang="es-ES" sz="3200" dirty="0"/>
          </a:p>
        </p:txBody>
      </p:sp>
      <p:sp>
        <p:nvSpPr>
          <p:cNvPr id="3" name="Text Box 4"/>
          <p:cNvSpPr txBox="1">
            <a:spLocks noChangeArrowheads="1"/>
          </p:cNvSpPr>
          <p:nvPr/>
        </p:nvSpPr>
        <p:spPr bwMode="auto">
          <a:xfrm>
            <a:off x="1043608" y="1844824"/>
            <a:ext cx="7555780" cy="3637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342900" indent="-342900" eaLnBrk="1" hangingPunct="1">
              <a:spcBef>
                <a:spcPct val="20000"/>
              </a:spcBef>
              <a:buFont typeface="Arial" panose="020B0604020202020204" pitchFamily="34" charset="0"/>
              <a:buChar char="•"/>
            </a:pPr>
            <a:r>
              <a:rPr lang="es-ES" altLang="es-ES" sz="2400" i="1" dirty="0" smtClean="0"/>
              <a:t>Analizar comparativamente las </a:t>
            </a:r>
            <a:r>
              <a:rPr lang="es-ES" altLang="es-ES" sz="2400" i="1" dirty="0"/>
              <a:t>recomendaciones </a:t>
            </a:r>
            <a:r>
              <a:rPr lang="es-ES" altLang="es-ES" sz="2400" i="1" dirty="0" smtClean="0"/>
              <a:t>de las nuevas guías sobre HTA con mayor repercusión en nuestro entorno y los cambios incorporados en los últimos años</a:t>
            </a:r>
          </a:p>
          <a:p>
            <a:pPr marL="342900" indent="-342900" eaLnBrk="1" hangingPunct="1">
              <a:spcBef>
                <a:spcPct val="20000"/>
              </a:spcBef>
              <a:buFont typeface="Arial" panose="020B0604020202020204" pitchFamily="34" charset="0"/>
              <a:buChar char="•"/>
            </a:pPr>
            <a:endParaRPr lang="es-ES_tradnl" altLang="es-ES" sz="2400" i="1" dirty="0"/>
          </a:p>
          <a:p>
            <a:pPr marL="342900" indent="-342900" eaLnBrk="1" hangingPunct="1">
              <a:spcBef>
                <a:spcPct val="20000"/>
              </a:spcBef>
              <a:buFont typeface="Arial" panose="020B0604020202020204" pitchFamily="34" charset="0"/>
              <a:buChar char="•"/>
            </a:pPr>
            <a:r>
              <a:rPr lang="es-ES_tradnl" altLang="es-ES" sz="2400" i="1" dirty="0" smtClean="0"/>
              <a:t>Analizar las recomendaciones sobre HTA de las sociedades españolas SEMERGEN y </a:t>
            </a:r>
            <a:r>
              <a:rPr lang="es-ES_tradnl" altLang="es-ES" sz="2400" i="1" dirty="0" err="1" smtClean="0"/>
              <a:t>SemFyC</a:t>
            </a:r>
            <a:r>
              <a:rPr lang="es-ES_tradnl" altLang="es-ES" sz="2400" i="1" dirty="0" smtClean="0"/>
              <a:t> con respecto a las guías anteriores</a:t>
            </a:r>
          </a:p>
          <a:p>
            <a:pPr marL="342900" indent="-342900" eaLnBrk="1" hangingPunct="1">
              <a:spcBef>
                <a:spcPct val="20000"/>
              </a:spcBef>
              <a:buFont typeface="Arial" panose="020B0604020202020204" pitchFamily="34" charset="0"/>
              <a:buChar char="•"/>
            </a:pPr>
            <a:endParaRPr lang="es-ES_tradnl" altLang="es-ES" sz="2400" i="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1475656" y="274638"/>
            <a:ext cx="7211144" cy="171420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eaLnBrk="1" hangingPunct="1"/>
            <a:r>
              <a:rPr lang="es-ES_tradnl" altLang="es-ES" b="1" dirty="0" smtClean="0">
                <a:solidFill>
                  <a:srgbClr val="EF3340"/>
                </a:solidFill>
              </a:rPr>
              <a:t>HTA: consideraciones generales</a:t>
            </a:r>
            <a:endParaRPr lang="es-ES" altLang="es-ES" b="1" dirty="0" smtClean="0">
              <a:solidFill>
                <a:srgbClr val="EF3340"/>
              </a:solidFill>
            </a:endParaRPr>
          </a:p>
        </p:txBody>
      </p:sp>
      <p:sp>
        <p:nvSpPr>
          <p:cNvPr id="2" name="CuadroTexto 1"/>
          <p:cNvSpPr txBox="1"/>
          <p:nvPr/>
        </p:nvSpPr>
        <p:spPr>
          <a:xfrm>
            <a:off x="1475656" y="2011796"/>
            <a:ext cx="6840760" cy="2985433"/>
          </a:xfrm>
          <a:prstGeom prst="rect">
            <a:avLst/>
          </a:prstGeom>
          <a:solidFill>
            <a:srgbClr val="FDE9EA"/>
          </a:solidFill>
          <a:ln>
            <a:solidFill>
              <a:srgbClr val="FDE9EA"/>
            </a:solidFill>
          </a:ln>
        </p:spPr>
        <p:txBody>
          <a:bodyPr wrap="square" rtlCol="0">
            <a:spAutoFit/>
          </a:bodyPr>
          <a:lstStyle/>
          <a:p>
            <a:pPr marL="342900" indent="-342900" eaLnBrk="1" hangingPunct="1">
              <a:spcBef>
                <a:spcPct val="20000"/>
              </a:spcBef>
              <a:buClr>
                <a:srgbClr val="EF3D36"/>
              </a:buClr>
              <a:buFont typeface="Arial" panose="020B0604020202020204" pitchFamily="34" charset="0"/>
              <a:buChar char="•"/>
            </a:pPr>
            <a:endParaRPr lang="es-ES_tradnl" altLang="es-ES" sz="2000" dirty="0" smtClean="0"/>
          </a:p>
          <a:p>
            <a:pPr marL="342900" indent="-342900" eaLnBrk="1" hangingPunct="1">
              <a:spcBef>
                <a:spcPct val="20000"/>
              </a:spcBef>
              <a:buClr>
                <a:srgbClr val="EF3D36"/>
              </a:buClr>
              <a:buFont typeface="Arial" panose="020B0604020202020204" pitchFamily="34" charset="0"/>
              <a:buChar char="•"/>
            </a:pPr>
            <a:r>
              <a:rPr lang="es-ES_tradnl" altLang="es-ES" sz="2000" dirty="0" smtClean="0"/>
              <a:t>Elevada </a:t>
            </a:r>
            <a:r>
              <a:rPr lang="es-ES_tradnl" altLang="es-ES" sz="2000" b="1" dirty="0" smtClean="0"/>
              <a:t>prevalencia</a:t>
            </a:r>
            <a:endParaRPr lang="es-ES_tradnl" altLang="es-ES" sz="2000" b="1" dirty="0"/>
          </a:p>
          <a:p>
            <a:pPr marL="342900" indent="-342900" eaLnBrk="1" hangingPunct="1">
              <a:spcBef>
                <a:spcPct val="20000"/>
              </a:spcBef>
              <a:buClr>
                <a:srgbClr val="EF3D36"/>
              </a:buClr>
              <a:buFont typeface="Arial" panose="020B0604020202020204" pitchFamily="34" charset="0"/>
              <a:buChar char="•"/>
            </a:pPr>
            <a:r>
              <a:rPr lang="es-ES_tradnl" altLang="es-ES" sz="2000" dirty="0"/>
              <a:t>Impacto negativo sobre </a:t>
            </a:r>
            <a:r>
              <a:rPr lang="es-ES_tradnl" altLang="es-ES" sz="2000" b="1" dirty="0"/>
              <a:t>morbimortalidad </a:t>
            </a:r>
            <a:r>
              <a:rPr lang="es-ES_tradnl" altLang="es-ES" sz="2000" b="1" dirty="0" smtClean="0"/>
              <a:t>CV</a:t>
            </a:r>
            <a:endParaRPr lang="es-ES_tradnl" altLang="es-ES" sz="2000" b="1" dirty="0"/>
          </a:p>
          <a:p>
            <a:pPr marL="342900" indent="-342900" eaLnBrk="1" hangingPunct="1">
              <a:spcBef>
                <a:spcPct val="20000"/>
              </a:spcBef>
              <a:buClr>
                <a:srgbClr val="EF3D36"/>
              </a:buClr>
              <a:buFont typeface="Arial" panose="020B0604020202020204" pitchFamily="34" charset="0"/>
              <a:buChar char="•"/>
            </a:pPr>
            <a:r>
              <a:rPr lang="es-ES_tradnl" altLang="es-ES" sz="2000" dirty="0"/>
              <a:t>Principal causa de </a:t>
            </a:r>
            <a:r>
              <a:rPr lang="es-ES_tradnl" altLang="es-ES" sz="2000" b="1" dirty="0"/>
              <a:t>mortalidad</a:t>
            </a:r>
            <a:r>
              <a:rPr lang="es-ES_tradnl" altLang="es-ES" sz="2000" dirty="0"/>
              <a:t> a nivel </a:t>
            </a:r>
            <a:r>
              <a:rPr lang="es-ES_tradnl" altLang="es-ES" sz="2000" dirty="0" smtClean="0"/>
              <a:t>mundial</a:t>
            </a:r>
            <a:endParaRPr lang="es-ES_tradnl" altLang="es-ES" sz="2000" dirty="0"/>
          </a:p>
          <a:p>
            <a:pPr marL="342900" indent="-342900" eaLnBrk="1" hangingPunct="1">
              <a:spcBef>
                <a:spcPct val="20000"/>
              </a:spcBef>
              <a:buClr>
                <a:srgbClr val="EF3D36"/>
              </a:buClr>
              <a:buFont typeface="Arial" panose="020B0604020202020204" pitchFamily="34" charset="0"/>
              <a:buChar char="•"/>
            </a:pPr>
            <a:r>
              <a:rPr lang="es-ES_tradnl" altLang="es-ES" sz="2000" dirty="0"/>
              <a:t>Empeora </a:t>
            </a:r>
            <a:r>
              <a:rPr lang="es-ES_tradnl" altLang="es-ES" sz="2000" b="1" dirty="0"/>
              <a:t>calidad de vida</a:t>
            </a:r>
            <a:r>
              <a:rPr lang="es-ES_tradnl" altLang="es-ES" sz="2000" dirty="0"/>
              <a:t>, dependencia, discapacidad</a:t>
            </a:r>
          </a:p>
          <a:p>
            <a:pPr marL="342900" indent="-342900" eaLnBrk="1" hangingPunct="1">
              <a:spcBef>
                <a:spcPct val="20000"/>
              </a:spcBef>
              <a:buClr>
                <a:srgbClr val="EF3D36"/>
              </a:buClr>
              <a:buFont typeface="Arial" panose="020B0604020202020204" pitchFamily="34" charset="0"/>
              <a:buChar char="•"/>
            </a:pPr>
            <a:r>
              <a:rPr lang="es-ES_tradnl" altLang="es-ES" sz="2000" dirty="0"/>
              <a:t>Motivo frecuente de </a:t>
            </a:r>
            <a:r>
              <a:rPr lang="es-ES_tradnl" altLang="es-ES" sz="2000" b="1" dirty="0"/>
              <a:t>consulta en AP</a:t>
            </a:r>
          </a:p>
          <a:p>
            <a:pPr marL="342900" indent="-342900" eaLnBrk="1" hangingPunct="1">
              <a:spcBef>
                <a:spcPct val="20000"/>
              </a:spcBef>
              <a:buClr>
                <a:srgbClr val="EF3D36"/>
              </a:buClr>
              <a:buFont typeface="Arial" panose="020B0604020202020204" pitchFamily="34" charset="0"/>
              <a:buChar char="•"/>
            </a:pPr>
            <a:r>
              <a:rPr lang="es-ES_tradnl" altLang="es-ES" sz="2000" dirty="0"/>
              <a:t>Elevado </a:t>
            </a:r>
            <a:r>
              <a:rPr lang="es-ES_tradnl" altLang="es-ES" sz="2000" b="1" dirty="0"/>
              <a:t>coste en recursos </a:t>
            </a:r>
            <a:r>
              <a:rPr lang="es-ES_tradnl" altLang="es-ES" sz="2000" dirty="0"/>
              <a:t>humanos y </a:t>
            </a:r>
            <a:r>
              <a:rPr lang="es-ES_tradnl" altLang="es-ES" sz="2000" dirty="0" smtClean="0"/>
              <a:t>materiales</a:t>
            </a:r>
            <a:endParaRPr lang="es-ES_tradnl" altLang="es-ES" sz="2000" i="1" dirty="0"/>
          </a:p>
          <a:p>
            <a:pPr marL="342900" indent="-342900" eaLnBrk="1" hangingPunct="1">
              <a:spcBef>
                <a:spcPct val="20000"/>
              </a:spcBef>
              <a:buClr>
                <a:srgbClr val="EF3D36"/>
              </a:buClr>
              <a:buFont typeface="Arial" panose="020B0604020202020204" pitchFamily="34" charset="0"/>
              <a:buChar char="•"/>
            </a:pPr>
            <a:endParaRPr lang="es-ES_tradnl" altLang="es-ES" sz="2000" i="1" dirty="0"/>
          </a:p>
        </p:txBody>
      </p:sp>
      <p:pic>
        <p:nvPicPr>
          <p:cNvPr id="4" name="Picture 2" descr="Extremadura Salud - Detalle de Contenid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8264" y="4869160"/>
            <a:ext cx="1979773" cy="186077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1102716" y="424888"/>
            <a:ext cx="7571184" cy="1487694"/>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eaLnBrk="1" hangingPunct="1"/>
            <a:r>
              <a:rPr lang="es-ES_tradnl" altLang="es-ES" sz="4000" b="1" dirty="0" smtClean="0">
                <a:solidFill>
                  <a:srgbClr val="EF3340"/>
                </a:solidFill>
              </a:rPr>
              <a:t>HTA: nuevas guías y recomendaciones (I)</a:t>
            </a:r>
            <a:endParaRPr lang="es-ES" altLang="es-ES" sz="4000" b="1" dirty="0" smtClean="0">
              <a:solidFill>
                <a:srgbClr val="EF3340"/>
              </a:solidFill>
            </a:endParaRPr>
          </a:p>
        </p:txBody>
      </p:sp>
      <p:sp>
        <p:nvSpPr>
          <p:cNvPr id="3" name="AutoShape 2" descr="National Institute for Healt and Care Excellence (NICE). Todo sobre el  COVID-19 | Digitalia. El blog del Áre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2" name="AutoShape 2" descr="Noticia | Sociedad Valenciana de Hipertension y Factores de Riesg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4" name="Imagen 3"/>
          <p:cNvPicPr>
            <a:picLocks noChangeAspect="1"/>
          </p:cNvPicPr>
          <p:nvPr/>
        </p:nvPicPr>
        <p:blipFill>
          <a:blip r:embed="rId2"/>
          <a:stretch>
            <a:fillRect/>
          </a:stretch>
        </p:blipFill>
        <p:spPr>
          <a:xfrm>
            <a:off x="4303160" y="4497634"/>
            <a:ext cx="1405227" cy="1207798"/>
          </a:xfrm>
          <a:prstGeom prst="rect">
            <a:avLst/>
          </a:prstGeom>
        </p:spPr>
      </p:pic>
      <p:pic>
        <p:nvPicPr>
          <p:cNvPr id="5" name="Imagen 4"/>
          <p:cNvPicPr>
            <a:picLocks noChangeAspect="1"/>
          </p:cNvPicPr>
          <p:nvPr/>
        </p:nvPicPr>
        <p:blipFill>
          <a:blip r:embed="rId3"/>
          <a:stretch>
            <a:fillRect/>
          </a:stretch>
        </p:blipFill>
        <p:spPr>
          <a:xfrm>
            <a:off x="1301467" y="4782946"/>
            <a:ext cx="1775955" cy="746744"/>
          </a:xfrm>
          <a:prstGeom prst="rect">
            <a:avLst/>
          </a:prstGeom>
        </p:spPr>
      </p:pic>
      <p:pic>
        <p:nvPicPr>
          <p:cNvPr id="6" name="Imagen 5"/>
          <p:cNvPicPr>
            <a:picLocks noChangeAspect="1"/>
          </p:cNvPicPr>
          <p:nvPr/>
        </p:nvPicPr>
        <p:blipFill>
          <a:blip r:embed="rId4"/>
          <a:stretch>
            <a:fillRect/>
          </a:stretch>
        </p:blipFill>
        <p:spPr>
          <a:xfrm>
            <a:off x="6747164" y="2264201"/>
            <a:ext cx="1732554" cy="1102534"/>
          </a:xfrm>
          <a:prstGeom prst="rect">
            <a:avLst/>
          </a:prstGeom>
          <a:effectLst>
            <a:softEdge rad="12700"/>
          </a:effectLst>
        </p:spPr>
      </p:pic>
      <p:pic>
        <p:nvPicPr>
          <p:cNvPr id="8" name="Imagen 7"/>
          <p:cNvPicPr>
            <a:picLocks noChangeAspect="1"/>
          </p:cNvPicPr>
          <p:nvPr/>
        </p:nvPicPr>
        <p:blipFill>
          <a:blip r:embed="rId5"/>
          <a:stretch>
            <a:fillRect/>
          </a:stretch>
        </p:blipFill>
        <p:spPr>
          <a:xfrm>
            <a:off x="1492608" y="2176143"/>
            <a:ext cx="1723627" cy="1341431"/>
          </a:xfrm>
          <a:prstGeom prst="rect">
            <a:avLst/>
          </a:prstGeom>
        </p:spPr>
      </p:pic>
      <p:pic>
        <p:nvPicPr>
          <p:cNvPr id="9" name="Imagen 8"/>
          <p:cNvPicPr>
            <a:picLocks noChangeAspect="1"/>
          </p:cNvPicPr>
          <p:nvPr/>
        </p:nvPicPr>
        <p:blipFill>
          <a:blip r:embed="rId6"/>
          <a:stretch>
            <a:fillRect/>
          </a:stretch>
        </p:blipFill>
        <p:spPr>
          <a:xfrm>
            <a:off x="4182152" y="2213602"/>
            <a:ext cx="1599095" cy="561160"/>
          </a:xfrm>
          <a:prstGeom prst="rect">
            <a:avLst/>
          </a:prstGeom>
        </p:spPr>
      </p:pic>
      <p:pic>
        <p:nvPicPr>
          <p:cNvPr id="10" name="Imagen 9"/>
          <p:cNvPicPr>
            <a:picLocks noChangeAspect="1"/>
          </p:cNvPicPr>
          <p:nvPr/>
        </p:nvPicPr>
        <p:blipFill>
          <a:blip r:embed="rId7"/>
          <a:stretch>
            <a:fillRect/>
          </a:stretch>
        </p:blipFill>
        <p:spPr>
          <a:xfrm>
            <a:off x="4220254" y="2863223"/>
            <a:ext cx="1560993" cy="624397"/>
          </a:xfrm>
          <a:prstGeom prst="rect">
            <a:avLst/>
          </a:prstGeom>
        </p:spPr>
      </p:pic>
      <p:pic>
        <p:nvPicPr>
          <p:cNvPr id="11" name="Imagen 10"/>
          <p:cNvPicPr>
            <a:picLocks noChangeAspect="1"/>
          </p:cNvPicPr>
          <p:nvPr/>
        </p:nvPicPr>
        <p:blipFill>
          <a:blip r:embed="rId8"/>
          <a:stretch>
            <a:fillRect/>
          </a:stretch>
        </p:blipFill>
        <p:spPr>
          <a:xfrm>
            <a:off x="6550532" y="4654946"/>
            <a:ext cx="1981419" cy="1002743"/>
          </a:xfrm>
          <a:prstGeom prst="rect">
            <a:avLst/>
          </a:prstGeom>
        </p:spPr>
      </p:pic>
      <p:sp>
        <p:nvSpPr>
          <p:cNvPr id="12" name="CuadroTexto 11"/>
          <p:cNvSpPr txBox="1"/>
          <p:nvPr/>
        </p:nvSpPr>
        <p:spPr>
          <a:xfrm>
            <a:off x="7115483" y="3318407"/>
            <a:ext cx="851515" cy="369332"/>
          </a:xfrm>
          <a:prstGeom prst="rect">
            <a:avLst/>
          </a:prstGeom>
          <a:noFill/>
        </p:spPr>
        <p:txBody>
          <a:bodyPr wrap="none" rtlCol="0">
            <a:spAutoFit/>
          </a:bodyPr>
          <a:lstStyle/>
          <a:p>
            <a:r>
              <a:rPr lang="es-ES_tradnl" b="1" dirty="0" smtClean="0">
                <a:solidFill>
                  <a:srgbClr val="EF3340"/>
                </a:solidFill>
              </a:rPr>
              <a:t>(2019)</a:t>
            </a:r>
            <a:endParaRPr lang="es-ES" b="1" dirty="0">
              <a:solidFill>
                <a:srgbClr val="EF3340"/>
              </a:solidFill>
            </a:endParaRPr>
          </a:p>
        </p:txBody>
      </p:sp>
      <p:sp>
        <p:nvSpPr>
          <p:cNvPr id="15" name="CuadroTexto 14"/>
          <p:cNvSpPr txBox="1"/>
          <p:nvPr/>
        </p:nvSpPr>
        <p:spPr>
          <a:xfrm>
            <a:off x="1953618" y="3550189"/>
            <a:ext cx="851515" cy="369332"/>
          </a:xfrm>
          <a:prstGeom prst="rect">
            <a:avLst/>
          </a:prstGeom>
          <a:noFill/>
        </p:spPr>
        <p:txBody>
          <a:bodyPr wrap="none" rtlCol="0">
            <a:spAutoFit/>
          </a:bodyPr>
          <a:lstStyle/>
          <a:p>
            <a:r>
              <a:rPr lang="es-ES_tradnl" b="1" dirty="0">
                <a:solidFill>
                  <a:srgbClr val="EF3340"/>
                </a:solidFill>
              </a:rPr>
              <a:t>(2017)</a:t>
            </a:r>
            <a:endParaRPr lang="es-ES" b="1" dirty="0">
              <a:solidFill>
                <a:srgbClr val="EF3340"/>
              </a:solidFill>
            </a:endParaRPr>
          </a:p>
        </p:txBody>
      </p:sp>
      <p:sp>
        <p:nvSpPr>
          <p:cNvPr id="16" name="CuadroTexto 15"/>
          <p:cNvSpPr txBox="1"/>
          <p:nvPr/>
        </p:nvSpPr>
        <p:spPr>
          <a:xfrm>
            <a:off x="4717014" y="3546702"/>
            <a:ext cx="851515" cy="369332"/>
          </a:xfrm>
          <a:prstGeom prst="rect">
            <a:avLst/>
          </a:prstGeom>
          <a:noFill/>
        </p:spPr>
        <p:txBody>
          <a:bodyPr wrap="none" rtlCol="0">
            <a:spAutoFit/>
          </a:bodyPr>
          <a:lstStyle/>
          <a:p>
            <a:r>
              <a:rPr lang="es-ES_tradnl" b="1" dirty="0">
                <a:solidFill>
                  <a:srgbClr val="EF3340"/>
                </a:solidFill>
              </a:rPr>
              <a:t>(</a:t>
            </a:r>
            <a:r>
              <a:rPr lang="es-ES_tradnl" b="1" dirty="0" smtClean="0">
                <a:solidFill>
                  <a:srgbClr val="EF3340"/>
                </a:solidFill>
              </a:rPr>
              <a:t>2018)</a:t>
            </a:r>
            <a:endParaRPr lang="es-ES" b="1" dirty="0">
              <a:solidFill>
                <a:srgbClr val="EF3340"/>
              </a:solidFill>
            </a:endParaRPr>
          </a:p>
        </p:txBody>
      </p:sp>
      <p:sp>
        <p:nvSpPr>
          <p:cNvPr id="17" name="CuadroTexto 16"/>
          <p:cNvSpPr txBox="1"/>
          <p:nvPr/>
        </p:nvSpPr>
        <p:spPr>
          <a:xfrm>
            <a:off x="1929772" y="5456532"/>
            <a:ext cx="851515" cy="369332"/>
          </a:xfrm>
          <a:prstGeom prst="rect">
            <a:avLst/>
          </a:prstGeom>
          <a:noFill/>
        </p:spPr>
        <p:txBody>
          <a:bodyPr wrap="none" rtlCol="0">
            <a:spAutoFit/>
          </a:bodyPr>
          <a:lstStyle/>
          <a:p>
            <a:r>
              <a:rPr lang="es-ES_tradnl" b="1" dirty="0">
                <a:solidFill>
                  <a:srgbClr val="EF3340"/>
                </a:solidFill>
              </a:rPr>
              <a:t>(</a:t>
            </a:r>
            <a:r>
              <a:rPr lang="es-ES_tradnl" b="1" dirty="0" smtClean="0">
                <a:solidFill>
                  <a:srgbClr val="EF3340"/>
                </a:solidFill>
              </a:rPr>
              <a:t>2020)</a:t>
            </a:r>
            <a:endParaRPr lang="es-ES" b="1" dirty="0">
              <a:solidFill>
                <a:srgbClr val="EF3340"/>
              </a:solidFill>
            </a:endParaRPr>
          </a:p>
        </p:txBody>
      </p:sp>
      <p:sp>
        <p:nvSpPr>
          <p:cNvPr id="18" name="CuadroTexto 17"/>
          <p:cNvSpPr txBox="1"/>
          <p:nvPr/>
        </p:nvSpPr>
        <p:spPr>
          <a:xfrm>
            <a:off x="4697481" y="5650263"/>
            <a:ext cx="851515" cy="369332"/>
          </a:xfrm>
          <a:prstGeom prst="rect">
            <a:avLst/>
          </a:prstGeom>
          <a:noFill/>
        </p:spPr>
        <p:txBody>
          <a:bodyPr wrap="none" rtlCol="0">
            <a:spAutoFit/>
          </a:bodyPr>
          <a:lstStyle/>
          <a:p>
            <a:r>
              <a:rPr lang="es-ES_tradnl" b="1" dirty="0">
                <a:solidFill>
                  <a:srgbClr val="EF3340"/>
                </a:solidFill>
              </a:rPr>
              <a:t>(</a:t>
            </a:r>
            <a:r>
              <a:rPr lang="es-ES_tradnl" b="1" dirty="0" smtClean="0">
                <a:solidFill>
                  <a:srgbClr val="EF3340"/>
                </a:solidFill>
              </a:rPr>
              <a:t>2019)</a:t>
            </a:r>
            <a:endParaRPr lang="es-ES" b="1" dirty="0">
              <a:solidFill>
                <a:srgbClr val="EF3340"/>
              </a:solidFill>
            </a:endParaRPr>
          </a:p>
        </p:txBody>
      </p:sp>
      <p:sp>
        <p:nvSpPr>
          <p:cNvPr id="19" name="CuadroTexto 18"/>
          <p:cNvSpPr txBox="1"/>
          <p:nvPr/>
        </p:nvSpPr>
        <p:spPr>
          <a:xfrm>
            <a:off x="7230260" y="5520766"/>
            <a:ext cx="851515" cy="369332"/>
          </a:xfrm>
          <a:prstGeom prst="rect">
            <a:avLst/>
          </a:prstGeom>
          <a:noFill/>
        </p:spPr>
        <p:txBody>
          <a:bodyPr wrap="none" rtlCol="0">
            <a:spAutoFit/>
          </a:bodyPr>
          <a:lstStyle/>
          <a:p>
            <a:r>
              <a:rPr lang="es-ES_tradnl" b="1" dirty="0">
                <a:solidFill>
                  <a:srgbClr val="EF3340"/>
                </a:solidFill>
              </a:rPr>
              <a:t>(</a:t>
            </a:r>
            <a:r>
              <a:rPr lang="es-ES_tradnl" b="1" dirty="0" smtClean="0">
                <a:solidFill>
                  <a:srgbClr val="EF3340"/>
                </a:solidFill>
              </a:rPr>
              <a:t>2019)</a:t>
            </a:r>
            <a:endParaRPr lang="es-ES" b="1" dirty="0">
              <a:solidFill>
                <a:srgbClr val="EF3340"/>
              </a:solidFill>
            </a:endParaRPr>
          </a:p>
        </p:txBody>
      </p:sp>
    </p:spTree>
    <p:extLst>
      <p:ext uri="{BB962C8B-B14F-4D97-AF65-F5344CB8AC3E}">
        <p14:creationId xmlns:p14="http://schemas.microsoft.com/office/powerpoint/2010/main" val="34448276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ítulo 1"/>
          <p:cNvSpPr>
            <a:spLocks noGrp="1"/>
          </p:cNvSpPr>
          <p:nvPr>
            <p:ph type="title"/>
          </p:nvPr>
        </p:nvSpPr>
        <p:spPr bwMode="auto">
          <a:xfrm>
            <a:off x="827584" y="476672"/>
            <a:ext cx="7886700" cy="157506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s-ES_tradnl" altLang="es-ES" sz="4000" b="1" dirty="0">
                <a:solidFill>
                  <a:srgbClr val="EF3340"/>
                </a:solidFill>
              </a:rPr>
              <a:t>HTA: nuevas guías y </a:t>
            </a:r>
            <a:r>
              <a:rPr lang="es-ES_tradnl" altLang="es-ES" sz="4000" b="1" dirty="0" smtClean="0">
                <a:solidFill>
                  <a:srgbClr val="EF3340"/>
                </a:solidFill>
              </a:rPr>
              <a:t>recomendaciones (II)</a:t>
            </a:r>
            <a:endParaRPr lang="es-ES" altLang="es-ES" sz="4000" dirty="0" smtClean="0"/>
          </a:p>
        </p:txBody>
      </p:sp>
      <p:graphicFrame>
        <p:nvGraphicFramePr>
          <p:cNvPr id="6" name="Tabla 5"/>
          <p:cNvGraphicFramePr>
            <a:graphicFrameLocks noGrp="1"/>
          </p:cNvGraphicFramePr>
          <p:nvPr>
            <p:extLst>
              <p:ext uri="{D42A27DB-BD31-4B8C-83A1-F6EECF244321}">
                <p14:modId xmlns:p14="http://schemas.microsoft.com/office/powerpoint/2010/main" val="1651566816"/>
              </p:ext>
            </p:extLst>
          </p:nvPr>
        </p:nvGraphicFramePr>
        <p:xfrm>
          <a:off x="2051720" y="2204864"/>
          <a:ext cx="5400600" cy="1364989"/>
        </p:xfrm>
        <a:graphic>
          <a:graphicData uri="http://schemas.openxmlformats.org/drawingml/2006/table">
            <a:tbl>
              <a:tblPr firstRow="1" bandRow="1">
                <a:tableStyleId>{5C22544A-7EE6-4342-B048-85BDC9FD1C3A}</a:tableStyleId>
              </a:tblPr>
              <a:tblGrid>
                <a:gridCol w="5400600">
                  <a:extLst>
                    <a:ext uri="{9D8B030D-6E8A-4147-A177-3AD203B41FA5}">
                      <a16:colId xmlns:a16="http://schemas.microsoft.com/office/drawing/2014/main" val="3685927295"/>
                    </a:ext>
                  </a:extLst>
                </a:gridCol>
              </a:tblGrid>
              <a:tr h="436794">
                <a:tc>
                  <a:txBody>
                    <a:bodyPr/>
                    <a:lstStyle/>
                    <a:p>
                      <a:pPr algn="ctr"/>
                      <a:r>
                        <a:rPr lang="es-ES_tradnl" dirty="0" smtClean="0">
                          <a:ln>
                            <a:noFill/>
                          </a:ln>
                          <a:solidFill>
                            <a:srgbClr val="00B050"/>
                          </a:solidFill>
                        </a:rPr>
                        <a:t>COINCIDEN</a:t>
                      </a:r>
                      <a:endParaRPr lang="es-ES" dirty="0">
                        <a:ln>
                          <a:noFill/>
                        </a:ln>
                        <a:solidFill>
                          <a:srgbClr val="00B050"/>
                        </a:solidFill>
                      </a:endParaRPr>
                    </a:p>
                  </a:txBody>
                  <a:tcPr>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3175" cap="flat" cmpd="sng" algn="ctr">
                      <a:solidFill>
                        <a:srgbClr val="028865"/>
                      </a:solidFill>
                      <a:prstDash val="sysDot"/>
                      <a:round/>
                      <a:headEnd type="none" w="med" len="med"/>
                      <a:tailEnd type="none" w="med" len="med"/>
                    </a:lnB>
                    <a:noFill/>
                  </a:tcPr>
                </a:tc>
                <a:extLst>
                  <a:ext uri="{0D108BD9-81ED-4DB2-BD59-A6C34878D82A}">
                    <a16:rowId xmlns:a16="http://schemas.microsoft.com/office/drawing/2014/main" val="1933692964"/>
                  </a:ext>
                </a:extLst>
              </a:tr>
              <a:tr h="928195">
                <a:tc>
                  <a:txBody>
                    <a:bodyPr/>
                    <a:lstStyle/>
                    <a:p>
                      <a:pPr marL="285750" indent="-285750">
                        <a:buClr>
                          <a:srgbClr val="00B050"/>
                        </a:buClr>
                        <a:buFont typeface="Arial" panose="020B0604020202020204" pitchFamily="34" charset="0"/>
                        <a:buChar char="•"/>
                      </a:pPr>
                      <a:r>
                        <a:rPr lang="es-ES_tradnl" sz="1600" kern="1200" dirty="0" smtClean="0">
                          <a:ln>
                            <a:noFill/>
                          </a:ln>
                          <a:solidFill>
                            <a:schemeClr val="dk1"/>
                          </a:solidFill>
                          <a:effectLst/>
                          <a:latin typeface="+mn-lt"/>
                          <a:ea typeface="+mn-ea"/>
                          <a:cs typeface="+mn-cs"/>
                        </a:rPr>
                        <a:t>Criterios de diagnóstico y evaluación de los pacientes</a:t>
                      </a:r>
                      <a:endParaRPr lang="es-ES" sz="1600" kern="1200" dirty="0" smtClean="0">
                        <a:ln>
                          <a:noFill/>
                        </a:ln>
                        <a:solidFill>
                          <a:schemeClr val="dk1"/>
                        </a:solidFill>
                        <a:effectLst/>
                        <a:latin typeface="+mn-lt"/>
                        <a:ea typeface="+mn-ea"/>
                        <a:cs typeface="+mn-cs"/>
                      </a:endParaRPr>
                    </a:p>
                    <a:p>
                      <a:pPr marL="285750" indent="-285750">
                        <a:buClr>
                          <a:srgbClr val="00B050"/>
                        </a:buClr>
                        <a:buFont typeface="Arial" panose="020B0604020202020204" pitchFamily="34" charset="0"/>
                        <a:buChar char="•"/>
                      </a:pPr>
                      <a:r>
                        <a:rPr lang="es-ES" sz="1600" kern="1200" dirty="0" smtClean="0">
                          <a:ln>
                            <a:noFill/>
                          </a:ln>
                          <a:solidFill>
                            <a:schemeClr val="dk1"/>
                          </a:solidFill>
                          <a:effectLst/>
                          <a:latin typeface="+mn-lt"/>
                          <a:ea typeface="+mn-ea"/>
                          <a:cs typeface="+mn-cs"/>
                        </a:rPr>
                        <a:t>Principales medidas no farmacológicas</a:t>
                      </a:r>
                    </a:p>
                    <a:p>
                      <a:pPr marL="285750" indent="-285750">
                        <a:buClr>
                          <a:srgbClr val="00B050"/>
                        </a:buClr>
                        <a:buFont typeface="Arial" panose="020B0604020202020204" pitchFamily="34" charset="0"/>
                        <a:buChar char="•"/>
                      </a:pPr>
                      <a:r>
                        <a:rPr lang="es-ES" sz="1600" kern="1200" dirty="0" smtClean="0">
                          <a:ln>
                            <a:noFill/>
                          </a:ln>
                          <a:solidFill>
                            <a:schemeClr val="dk1"/>
                          </a:solidFill>
                          <a:effectLst/>
                          <a:latin typeface="+mn-lt"/>
                          <a:ea typeface="+mn-ea"/>
                          <a:cs typeface="+mn-cs"/>
                        </a:rPr>
                        <a:t>Antihipertensivos</a:t>
                      </a:r>
                      <a:r>
                        <a:rPr lang="es-ES" sz="1600" kern="1200" baseline="0" dirty="0" smtClean="0">
                          <a:ln>
                            <a:noFill/>
                          </a:ln>
                          <a:solidFill>
                            <a:schemeClr val="dk1"/>
                          </a:solidFill>
                          <a:effectLst/>
                          <a:latin typeface="+mn-lt"/>
                          <a:ea typeface="+mn-ea"/>
                          <a:cs typeface="+mn-cs"/>
                        </a:rPr>
                        <a:t> de elección</a:t>
                      </a:r>
                      <a:r>
                        <a:rPr lang="es-ES" sz="1600" kern="1200" dirty="0" smtClean="0">
                          <a:ln>
                            <a:noFill/>
                          </a:ln>
                          <a:solidFill>
                            <a:schemeClr val="dk1"/>
                          </a:solidFill>
                          <a:effectLst/>
                          <a:latin typeface="+mn-lt"/>
                          <a:ea typeface="+mn-ea"/>
                          <a:cs typeface="+mn-cs"/>
                        </a:rPr>
                        <a:t> </a:t>
                      </a:r>
                      <a:endParaRPr lang="es-ES" sz="1600" dirty="0">
                        <a:ln>
                          <a:noFill/>
                        </a:ln>
                      </a:endParaRPr>
                    </a:p>
                  </a:txBody>
                  <a:tcPr>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3175" cap="flat" cmpd="sng" algn="ctr">
                      <a:solidFill>
                        <a:srgbClr val="028865"/>
                      </a:solidFill>
                      <a:prstDash val="sysDot"/>
                      <a:round/>
                      <a:headEnd type="none" w="med" len="med"/>
                      <a:tailEnd type="none" w="med" len="med"/>
                    </a:lnT>
                    <a:lnB w="28575" cap="flat" cmpd="sng" algn="ctr">
                      <a:solidFill>
                        <a:srgbClr val="00B050"/>
                      </a:solidFill>
                      <a:prstDash val="solid"/>
                      <a:round/>
                      <a:headEnd type="none" w="med" len="med"/>
                      <a:tailEnd type="none" w="med" len="med"/>
                    </a:lnB>
                    <a:noFill/>
                  </a:tcPr>
                </a:tc>
                <a:extLst>
                  <a:ext uri="{0D108BD9-81ED-4DB2-BD59-A6C34878D82A}">
                    <a16:rowId xmlns:a16="http://schemas.microsoft.com/office/drawing/2014/main" val="252344884"/>
                  </a:ext>
                </a:extLst>
              </a:tr>
            </a:tbl>
          </a:graphicData>
        </a:graphic>
      </p:graphicFrame>
      <p:graphicFrame>
        <p:nvGraphicFramePr>
          <p:cNvPr id="10" name="Tabla 9"/>
          <p:cNvGraphicFramePr>
            <a:graphicFrameLocks noGrp="1"/>
          </p:cNvGraphicFramePr>
          <p:nvPr>
            <p:extLst>
              <p:ext uri="{D42A27DB-BD31-4B8C-83A1-F6EECF244321}">
                <p14:modId xmlns:p14="http://schemas.microsoft.com/office/powerpoint/2010/main" val="549672962"/>
              </p:ext>
            </p:extLst>
          </p:nvPr>
        </p:nvGraphicFramePr>
        <p:xfrm>
          <a:off x="2051720" y="4096529"/>
          <a:ext cx="5400600" cy="1492711"/>
        </p:xfrm>
        <a:graphic>
          <a:graphicData uri="http://schemas.openxmlformats.org/drawingml/2006/table">
            <a:tbl>
              <a:tblPr firstRow="1" bandRow="1">
                <a:tableStyleId>{5C22544A-7EE6-4342-B048-85BDC9FD1C3A}</a:tableStyleId>
              </a:tblPr>
              <a:tblGrid>
                <a:gridCol w="5400600">
                  <a:extLst>
                    <a:ext uri="{9D8B030D-6E8A-4147-A177-3AD203B41FA5}">
                      <a16:colId xmlns:a16="http://schemas.microsoft.com/office/drawing/2014/main" val="3685927295"/>
                    </a:ext>
                  </a:extLst>
                </a:gridCol>
              </a:tblGrid>
              <a:tr h="385046">
                <a:tc>
                  <a:txBody>
                    <a:bodyPr/>
                    <a:lstStyle/>
                    <a:p>
                      <a:pPr algn="ctr"/>
                      <a:r>
                        <a:rPr lang="es-ES_tradnl" dirty="0" smtClean="0">
                          <a:ln>
                            <a:noFill/>
                          </a:ln>
                          <a:solidFill>
                            <a:srgbClr val="FF6600"/>
                          </a:solidFill>
                        </a:rPr>
                        <a:t>DIFIEREN</a:t>
                      </a:r>
                      <a:endParaRPr lang="es-ES" dirty="0">
                        <a:ln>
                          <a:noFill/>
                        </a:ln>
                        <a:solidFill>
                          <a:srgbClr val="FF6600"/>
                        </a:solidFill>
                      </a:endParaRPr>
                    </a:p>
                  </a:txBody>
                  <a:tcP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3175" cap="flat" cmpd="sng" algn="ctr">
                      <a:solidFill>
                        <a:srgbClr val="FFC000"/>
                      </a:solidFill>
                      <a:prstDash val="sysDot"/>
                      <a:round/>
                      <a:headEnd type="none" w="med" len="med"/>
                      <a:tailEnd type="none" w="med" len="med"/>
                    </a:lnB>
                    <a:noFill/>
                  </a:tcPr>
                </a:tc>
                <a:extLst>
                  <a:ext uri="{0D108BD9-81ED-4DB2-BD59-A6C34878D82A}">
                    <a16:rowId xmlns:a16="http://schemas.microsoft.com/office/drawing/2014/main" val="1933692964"/>
                  </a:ext>
                </a:extLst>
              </a:tr>
              <a:tr h="1107665">
                <a:tc>
                  <a:txBody>
                    <a:bodyPr/>
                    <a:lstStyle/>
                    <a:p>
                      <a:pPr marL="285750" indent="-285750">
                        <a:buClr>
                          <a:srgbClr val="FF6600"/>
                        </a:buClr>
                        <a:buFont typeface="Arial" panose="020B0604020202020204" pitchFamily="34" charset="0"/>
                        <a:buChar char="•"/>
                      </a:pPr>
                      <a:r>
                        <a:rPr lang="es-ES_tradnl" sz="1600" kern="1200" dirty="0" smtClean="0">
                          <a:solidFill>
                            <a:schemeClr val="dk1"/>
                          </a:solidFill>
                          <a:effectLst/>
                          <a:latin typeface="+mn-lt"/>
                          <a:ea typeface="+mn-ea"/>
                          <a:cs typeface="+mn-cs"/>
                        </a:rPr>
                        <a:t>Definición y clasificación de la HTA</a:t>
                      </a:r>
                    </a:p>
                    <a:p>
                      <a:pPr marL="285750" indent="-285750">
                        <a:buClr>
                          <a:srgbClr val="FF6600"/>
                        </a:buClr>
                        <a:buFont typeface="Arial" panose="020B0604020202020204" pitchFamily="34" charset="0"/>
                        <a:buChar char="•"/>
                      </a:pPr>
                      <a:r>
                        <a:rPr lang="es-ES_tradnl" sz="1600" kern="1200" dirty="0" smtClean="0">
                          <a:solidFill>
                            <a:schemeClr val="dk1"/>
                          </a:solidFill>
                          <a:effectLst/>
                          <a:latin typeface="+mn-lt"/>
                          <a:ea typeface="+mn-ea"/>
                          <a:cs typeface="+mn-cs"/>
                        </a:rPr>
                        <a:t>Cálculo del riesgo cardiovascular </a:t>
                      </a:r>
                    </a:p>
                    <a:p>
                      <a:pPr marL="285750" indent="-285750">
                        <a:buClr>
                          <a:srgbClr val="FF6600"/>
                        </a:buClr>
                        <a:buFont typeface="Arial" panose="020B0604020202020204" pitchFamily="34" charset="0"/>
                        <a:buChar char="•"/>
                      </a:pPr>
                      <a:r>
                        <a:rPr lang="es-ES_tradnl" sz="1600" kern="1200" dirty="0" smtClean="0">
                          <a:solidFill>
                            <a:schemeClr val="dk1"/>
                          </a:solidFill>
                          <a:effectLst/>
                          <a:latin typeface="+mn-lt"/>
                          <a:ea typeface="+mn-ea"/>
                          <a:cs typeface="+mn-cs"/>
                        </a:rPr>
                        <a:t>Objetivos de presión arterial </a:t>
                      </a:r>
                    </a:p>
                    <a:p>
                      <a:pPr marL="285750" indent="-285750">
                        <a:buClr>
                          <a:srgbClr val="FF6600"/>
                        </a:buClr>
                        <a:buFont typeface="Arial" panose="020B0604020202020204" pitchFamily="34" charset="0"/>
                        <a:buChar char="•"/>
                      </a:pPr>
                      <a:r>
                        <a:rPr lang="es-ES_tradnl" sz="1600" kern="1200" dirty="0" smtClean="0">
                          <a:solidFill>
                            <a:schemeClr val="dk1"/>
                          </a:solidFill>
                          <a:effectLst/>
                          <a:latin typeface="+mn-lt"/>
                          <a:ea typeface="+mn-ea"/>
                          <a:cs typeface="+mn-cs"/>
                        </a:rPr>
                        <a:t>Criterios para iniciar el tratamiento</a:t>
                      </a:r>
                      <a:endParaRPr lang="es-ES" sz="1600" dirty="0">
                        <a:ln>
                          <a:noFill/>
                        </a:ln>
                      </a:endParaRPr>
                    </a:p>
                  </a:txBody>
                  <a:tcP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rgbClr val="FFC000"/>
                      </a:solidFill>
                      <a:prstDash val="sysDot"/>
                      <a:round/>
                      <a:headEnd type="none" w="med" len="med"/>
                      <a:tailEnd type="none" w="med" len="med"/>
                    </a:lnT>
                    <a:lnB w="28575" cap="flat" cmpd="sng" algn="ctr">
                      <a:solidFill>
                        <a:srgbClr val="FF6600"/>
                      </a:solidFill>
                      <a:prstDash val="solid"/>
                      <a:round/>
                      <a:headEnd type="none" w="med" len="med"/>
                      <a:tailEnd type="none" w="med" len="med"/>
                    </a:lnB>
                    <a:solidFill>
                      <a:schemeClr val="bg1"/>
                    </a:solidFill>
                  </a:tcPr>
                </a:tc>
                <a:extLst>
                  <a:ext uri="{0D108BD9-81ED-4DB2-BD59-A6C34878D82A}">
                    <a16:rowId xmlns:a16="http://schemas.microsoft.com/office/drawing/2014/main" val="252344884"/>
                  </a:ext>
                </a:extLst>
              </a:tr>
            </a:tbl>
          </a:graphicData>
        </a:graphic>
      </p:graphicFrame>
      <p:sp>
        <p:nvSpPr>
          <p:cNvPr id="9" name="Flecha arriba y abajo 8"/>
          <p:cNvSpPr/>
          <p:nvPr/>
        </p:nvSpPr>
        <p:spPr>
          <a:xfrm>
            <a:off x="4644008" y="3569853"/>
            <a:ext cx="216024" cy="526676"/>
          </a:xfrm>
          <a:prstGeom prst="upDownArrow">
            <a:avLst/>
          </a:prstGeom>
          <a:solidFill>
            <a:schemeClr val="bg2">
              <a:lumMod val="5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CuadroTexto 1"/>
          <p:cNvSpPr txBox="1"/>
          <p:nvPr/>
        </p:nvSpPr>
        <p:spPr>
          <a:xfrm>
            <a:off x="1477480" y="5949280"/>
            <a:ext cx="7236804" cy="523220"/>
          </a:xfrm>
          <a:prstGeom prst="rect">
            <a:avLst/>
          </a:prstGeom>
          <a:noFill/>
          <a:ln>
            <a:solidFill>
              <a:schemeClr val="tx1"/>
            </a:solidFill>
          </a:ln>
        </p:spPr>
        <p:txBody>
          <a:bodyPr wrap="square" rtlCol="0">
            <a:spAutoFit/>
          </a:bodyPr>
          <a:lstStyle/>
          <a:p>
            <a:r>
              <a:rPr lang="es-ES" sz="1400" smtClean="0">
                <a:latin typeface="+mn-lt"/>
              </a:rPr>
              <a:t>En el anexo I al final de la presentación se incluye una </a:t>
            </a:r>
            <a:r>
              <a:rPr lang="es-ES" sz="1400">
                <a:latin typeface="+mn-lt"/>
              </a:rPr>
              <a:t>evaluación de la calidad de las guías según el Instrumento para la Evaluación de Guías de Práctica Clínica AGREE II.</a:t>
            </a:r>
          </a:p>
        </p:txBody>
      </p:sp>
    </p:spTree>
    <p:extLst>
      <p:ext uri="{BB962C8B-B14F-4D97-AF65-F5344CB8AC3E}">
        <p14:creationId xmlns:p14="http://schemas.microsoft.com/office/powerpoint/2010/main" val="27073195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ítulo 1"/>
          <p:cNvSpPr>
            <a:spLocks noGrp="1"/>
          </p:cNvSpPr>
          <p:nvPr>
            <p:ph type="title"/>
          </p:nvPr>
        </p:nvSpPr>
        <p:spPr bwMode="auto">
          <a:xfrm>
            <a:off x="1136372" y="459502"/>
            <a:ext cx="7416824" cy="131911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s-ES_tradnl" altLang="es-ES" sz="4000" b="1" dirty="0" smtClean="0">
                <a:solidFill>
                  <a:srgbClr val="EF3340"/>
                </a:solidFill>
              </a:rPr>
              <a:t>HTA: evaluación de los pacientes</a:t>
            </a:r>
            <a:endParaRPr lang="es-ES" altLang="es-ES" sz="4000" dirty="0" smtClean="0"/>
          </a:p>
        </p:txBody>
      </p:sp>
      <p:sp>
        <p:nvSpPr>
          <p:cNvPr id="4" name="Rectángulo redondeado 3"/>
          <p:cNvSpPr/>
          <p:nvPr/>
        </p:nvSpPr>
        <p:spPr>
          <a:xfrm>
            <a:off x="3070061" y="2327457"/>
            <a:ext cx="1296144" cy="698376"/>
          </a:xfrm>
          <a:prstGeom prst="roundRect">
            <a:avLst/>
          </a:prstGeom>
          <a:solidFill>
            <a:schemeClr val="bg1"/>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400" dirty="0" smtClean="0">
                <a:solidFill>
                  <a:srgbClr val="002060"/>
                </a:solidFill>
              </a:rPr>
              <a:t>Diagnóstico</a:t>
            </a:r>
            <a:endParaRPr lang="es-ES" sz="1400" dirty="0">
              <a:solidFill>
                <a:srgbClr val="002060"/>
              </a:solidFill>
            </a:endParaRPr>
          </a:p>
        </p:txBody>
      </p:sp>
      <p:sp>
        <p:nvSpPr>
          <p:cNvPr id="6" name="Rectángulo redondeado 5"/>
          <p:cNvSpPr/>
          <p:nvPr/>
        </p:nvSpPr>
        <p:spPr>
          <a:xfrm>
            <a:off x="4844784" y="2315597"/>
            <a:ext cx="1416564" cy="720080"/>
          </a:xfrm>
          <a:prstGeom prst="round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400" dirty="0" smtClean="0">
                <a:solidFill>
                  <a:srgbClr val="00B050"/>
                </a:solidFill>
              </a:rPr>
              <a:t>Grado de HTA (clasificación)</a:t>
            </a:r>
            <a:endParaRPr lang="es-ES" sz="1400" dirty="0">
              <a:solidFill>
                <a:srgbClr val="00B050"/>
              </a:solidFill>
            </a:endParaRPr>
          </a:p>
        </p:txBody>
      </p:sp>
      <p:sp>
        <p:nvSpPr>
          <p:cNvPr id="7" name="Rectángulo redondeado 6"/>
          <p:cNvSpPr/>
          <p:nvPr/>
        </p:nvSpPr>
        <p:spPr>
          <a:xfrm>
            <a:off x="6464395" y="3499776"/>
            <a:ext cx="1512168" cy="698376"/>
          </a:xfrm>
          <a:prstGeom prst="roundRect">
            <a:avLst/>
          </a:prstGeom>
          <a:solidFill>
            <a:schemeClr val="bg1"/>
          </a:solidFill>
          <a:ln w="28575">
            <a:solidFill>
              <a:srgbClr val="FC34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400" dirty="0" smtClean="0">
                <a:solidFill>
                  <a:srgbClr val="EF3340"/>
                </a:solidFill>
              </a:rPr>
              <a:t>Descartar HTA secundaria</a:t>
            </a:r>
            <a:endParaRPr lang="es-ES" sz="1400" dirty="0">
              <a:solidFill>
                <a:srgbClr val="EF3340"/>
              </a:solidFill>
            </a:endParaRPr>
          </a:p>
        </p:txBody>
      </p:sp>
      <p:sp>
        <p:nvSpPr>
          <p:cNvPr id="8" name="Rectángulo redondeado 7"/>
          <p:cNvSpPr/>
          <p:nvPr/>
        </p:nvSpPr>
        <p:spPr>
          <a:xfrm>
            <a:off x="1835696" y="3524467"/>
            <a:ext cx="1416284" cy="698376"/>
          </a:xfrm>
          <a:prstGeom prst="round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400" dirty="0" smtClean="0">
                <a:solidFill>
                  <a:srgbClr val="FF0000"/>
                </a:solidFill>
              </a:rPr>
              <a:t>Comorbilidad cardiovascular</a:t>
            </a:r>
            <a:endParaRPr lang="es-ES" sz="1400" dirty="0">
              <a:solidFill>
                <a:srgbClr val="FF0000"/>
              </a:solidFill>
            </a:endParaRPr>
          </a:p>
        </p:txBody>
      </p:sp>
      <p:sp>
        <p:nvSpPr>
          <p:cNvPr id="9" name="Rectángulo redondeado 8"/>
          <p:cNvSpPr/>
          <p:nvPr/>
        </p:nvSpPr>
        <p:spPr>
          <a:xfrm>
            <a:off x="6216774" y="4777385"/>
            <a:ext cx="1512168" cy="698376"/>
          </a:xfrm>
          <a:prstGeom prst="roundRect">
            <a:avLst/>
          </a:prstGeom>
          <a:solidFill>
            <a:schemeClr val="bg1"/>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400" dirty="0" smtClean="0">
                <a:solidFill>
                  <a:srgbClr val="7030A0"/>
                </a:solidFill>
              </a:rPr>
              <a:t>Daño orgánico</a:t>
            </a:r>
            <a:endParaRPr lang="es-ES" sz="1400" dirty="0">
              <a:solidFill>
                <a:srgbClr val="7030A0"/>
              </a:solidFill>
            </a:endParaRPr>
          </a:p>
        </p:txBody>
      </p:sp>
      <p:sp>
        <p:nvSpPr>
          <p:cNvPr id="10" name="Rectángulo redondeado 9"/>
          <p:cNvSpPr/>
          <p:nvPr/>
        </p:nvSpPr>
        <p:spPr>
          <a:xfrm>
            <a:off x="3718133" y="5518085"/>
            <a:ext cx="2134753" cy="765605"/>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400" dirty="0" smtClean="0">
                <a:solidFill>
                  <a:srgbClr val="F19105"/>
                </a:solidFill>
              </a:rPr>
              <a:t>Identificar y cuantificar  riesgo cardiovascular</a:t>
            </a:r>
            <a:endParaRPr lang="es-ES" sz="1400" dirty="0">
              <a:solidFill>
                <a:srgbClr val="F19105"/>
              </a:solidFill>
            </a:endParaRPr>
          </a:p>
        </p:txBody>
      </p:sp>
      <p:sp>
        <p:nvSpPr>
          <p:cNvPr id="11" name="Rectángulo redondeado 10"/>
          <p:cNvSpPr/>
          <p:nvPr/>
        </p:nvSpPr>
        <p:spPr>
          <a:xfrm>
            <a:off x="1827467" y="4749579"/>
            <a:ext cx="1599320" cy="720080"/>
          </a:xfrm>
          <a:prstGeom prst="roundRect">
            <a:avLst/>
          </a:prstGeom>
          <a:solidFill>
            <a:schemeClr val="bg1"/>
          </a:solidFill>
          <a:ln w="28575">
            <a:solidFill>
              <a:srgbClr val="00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400" dirty="0" smtClean="0">
                <a:solidFill>
                  <a:srgbClr val="006666"/>
                </a:solidFill>
              </a:rPr>
              <a:t>Comorbilidad no cardiovascular</a:t>
            </a:r>
            <a:endParaRPr lang="es-ES" sz="1400" dirty="0">
              <a:solidFill>
                <a:srgbClr val="006666"/>
              </a:solidFill>
            </a:endParaRPr>
          </a:p>
        </p:txBody>
      </p:sp>
      <p:sp>
        <p:nvSpPr>
          <p:cNvPr id="5" name="Elipse 4"/>
          <p:cNvSpPr/>
          <p:nvPr/>
        </p:nvSpPr>
        <p:spPr>
          <a:xfrm>
            <a:off x="3860538" y="3589266"/>
            <a:ext cx="1837521" cy="1148226"/>
          </a:xfrm>
          <a:prstGeom prst="ellipse">
            <a:avLst/>
          </a:prstGeom>
          <a:solidFill>
            <a:srgbClr val="EF3340"/>
          </a:solidFill>
          <a:ln>
            <a:solidFill>
              <a:srgbClr val="EF33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600" b="1" dirty="0" smtClean="0">
                <a:solidFill>
                  <a:schemeClr val="bg1"/>
                </a:solidFill>
              </a:rPr>
              <a:t>Evaluación del paciente</a:t>
            </a:r>
            <a:endParaRPr lang="es-ES" sz="1600" b="1" dirty="0">
              <a:solidFill>
                <a:schemeClr val="bg1"/>
              </a:solidFill>
            </a:endParaRPr>
          </a:p>
        </p:txBody>
      </p:sp>
      <p:cxnSp>
        <p:nvCxnSpPr>
          <p:cNvPr id="16" name="Conector recto de flecha 15"/>
          <p:cNvCxnSpPr>
            <a:endCxn id="6" idx="2"/>
          </p:cNvCxnSpPr>
          <p:nvPr/>
        </p:nvCxnSpPr>
        <p:spPr>
          <a:xfrm flipV="1">
            <a:off x="5061852" y="3035677"/>
            <a:ext cx="491214" cy="698448"/>
          </a:xfrm>
          <a:prstGeom prst="straightConnector1">
            <a:avLst/>
          </a:prstGeom>
          <a:ln w="76200">
            <a:solidFill>
              <a:srgbClr val="EF334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Conector recto de flecha 23"/>
          <p:cNvCxnSpPr>
            <a:endCxn id="4" idx="2"/>
          </p:cNvCxnSpPr>
          <p:nvPr/>
        </p:nvCxnSpPr>
        <p:spPr>
          <a:xfrm flipH="1" flipV="1">
            <a:off x="3718133" y="3025833"/>
            <a:ext cx="648008" cy="704136"/>
          </a:xfrm>
          <a:prstGeom prst="straightConnector1">
            <a:avLst/>
          </a:prstGeom>
          <a:ln w="76200">
            <a:solidFill>
              <a:srgbClr val="EF334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Conector recto de flecha 24"/>
          <p:cNvCxnSpPr>
            <a:endCxn id="7" idx="1"/>
          </p:cNvCxnSpPr>
          <p:nvPr/>
        </p:nvCxnSpPr>
        <p:spPr>
          <a:xfrm flipV="1">
            <a:off x="5665496" y="3848964"/>
            <a:ext cx="798899" cy="183393"/>
          </a:xfrm>
          <a:prstGeom prst="straightConnector1">
            <a:avLst/>
          </a:prstGeom>
          <a:ln w="76200">
            <a:solidFill>
              <a:srgbClr val="EF334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Conector recto de flecha 25"/>
          <p:cNvCxnSpPr>
            <a:endCxn id="8" idx="3"/>
          </p:cNvCxnSpPr>
          <p:nvPr/>
        </p:nvCxnSpPr>
        <p:spPr>
          <a:xfrm flipH="1" flipV="1">
            <a:off x="3251980" y="3873655"/>
            <a:ext cx="648074" cy="158704"/>
          </a:xfrm>
          <a:prstGeom prst="straightConnector1">
            <a:avLst/>
          </a:prstGeom>
          <a:ln w="76200">
            <a:solidFill>
              <a:srgbClr val="EF334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Conector recto de flecha 26"/>
          <p:cNvCxnSpPr>
            <a:stCxn id="5" idx="5"/>
            <a:endCxn id="9" idx="1"/>
          </p:cNvCxnSpPr>
          <p:nvPr/>
        </p:nvCxnSpPr>
        <p:spPr>
          <a:xfrm>
            <a:off x="5428960" y="4569338"/>
            <a:ext cx="787814" cy="557235"/>
          </a:xfrm>
          <a:prstGeom prst="straightConnector1">
            <a:avLst/>
          </a:prstGeom>
          <a:ln w="76200">
            <a:solidFill>
              <a:srgbClr val="EF334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Conector recto de flecha 27"/>
          <p:cNvCxnSpPr>
            <a:stCxn id="5" idx="4"/>
            <a:endCxn id="10" idx="0"/>
          </p:cNvCxnSpPr>
          <p:nvPr/>
        </p:nvCxnSpPr>
        <p:spPr>
          <a:xfrm>
            <a:off x="4779299" y="4737492"/>
            <a:ext cx="6211" cy="780593"/>
          </a:xfrm>
          <a:prstGeom prst="straightConnector1">
            <a:avLst/>
          </a:prstGeom>
          <a:ln w="76200">
            <a:solidFill>
              <a:srgbClr val="EF334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Conector recto de flecha 34"/>
          <p:cNvCxnSpPr>
            <a:stCxn id="5" idx="3"/>
            <a:endCxn id="11" idx="3"/>
          </p:cNvCxnSpPr>
          <p:nvPr/>
        </p:nvCxnSpPr>
        <p:spPr>
          <a:xfrm flipH="1">
            <a:off x="3426787" y="4569338"/>
            <a:ext cx="702850" cy="540281"/>
          </a:xfrm>
          <a:prstGeom prst="straightConnector1">
            <a:avLst/>
          </a:prstGeom>
          <a:ln w="76200">
            <a:solidFill>
              <a:srgbClr val="EF334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02855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bwMode="auto">
          <a:xfrm>
            <a:off x="1369147" y="836712"/>
            <a:ext cx="7200800" cy="93610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es-ES_tradnl" altLang="es-ES" sz="4000" b="1" dirty="0" smtClean="0">
                <a:solidFill>
                  <a:srgbClr val="EF3340"/>
                </a:solidFill>
              </a:rPr>
              <a:t>HTA: definición</a:t>
            </a:r>
            <a:endParaRPr lang="es-ES" altLang="es-ES" sz="4000" dirty="0" smtClean="0"/>
          </a:p>
        </p:txBody>
      </p:sp>
      <p:graphicFrame>
        <p:nvGraphicFramePr>
          <p:cNvPr id="5" name="Tabla 4"/>
          <p:cNvGraphicFramePr>
            <a:graphicFrameLocks noGrp="1"/>
          </p:cNvGraphicFramePr>
          <p:nvPr>
            <p:extLst>
              <p:ext uri="{D42A27DB-BD31-4B8C-83A1-F6EECF244321}">
                <p14:modId xmlns:p14="http://schemas.microsoft.com/office/powerpoint/2010/main" val="1188931235"/>
              </p:ext>
            </p:extLst>
          </p:nvPr>
        </p:nvGraphicFramePr>
        <p:xfrm>
          <a:off x="1242848" y="2852936"/>
          <a:ext cx="7327099" cy="1368152"/>
        </p:xfrm>
        <a:graphic>
          <a:graphicData uri="http://schemas.openxmlformats.org/drawingml/2006/table">
            <a:tbl>
              <a:tblPr firstRow="1" bandRow="1">
                <a:tableStyleId>{21E4AEA4-8DFA-4A89-87EB-49C32662AFE0}</a:tableStyleId>
              </a:tblPr>
              <a:tblGrid>
                <a:gridCol w="1221183">
                  <a:extLst>
                    <a:ext uri="{9D8B030D-6E8A-4147-A177-3AD203B41FA5}">
                      <a16:colId xmlns:a16="http://schemas.microsoft.com/office/drawing/2014/main" val="3801542645"/>
                    </a:ext>
                  </a:extLst>
                </a:gridCol>
                <a:gridCol w="1221183">
                  <a:extLst>
                    <a:ext uri="{9D8B030D-6E8A-4147-A177-3AD203B41FA5}">
                      <a16:colId xmlns:a16="http://schemas.microsoft.com/office/drawing/2014/main" val="2675782159"/>
                    </a:ext>
                  </a:extLst>
                </a:gridCol>
                <a:gridCol w="1221183">
                  <a:extLst>
                    <a:ext uri="{9D8B030D-6E8A-4147-A177-3AD203B41FA5}">
                      <a16:colId xmlns:a16="http://schemas.microsoft.com/office/drawing/2014/main" val="2806056892"/>
                    </a:ext>
                  </a:extLst>
                </a:gridCol>
                <a:gridCol w="1335754">
                  <a:extLst>
                    <a:ext uri="{9D8B030D-6E8A-4147-A177-3AD203B41FA5}">
                      <a16:colId xmlns:a16="http://schemas.microsoft.com/office/drawing/2014/main" val="3326724426"/>
                    </a:ext>
                  </a:extLst>
                </a:gridCol>
                <a:gridCol w="1199237">
                  <a:extLst>
                    <a:ext uri="{9D8B030D-6E8A-4147-A177-3AD203B41FA5}">
                      <a16:colId xmlns:a16="http://schemas.microsoft.com/office/drawing/2014/main" val="163345718"/>
                    </a:ext>
                  </a:extLst>
                </a:gridCol>
                <a:gridCol w="1128559">
                  <a:extLst>
                    <a:ext uri="{9D8B030D-6E8A-4147-A177-3AD203B41FA5}">
                      <a16:colId xmlns:a16="http://schemas.microsoft.com/office/drawing/2014/main" val="757344415"/>
                    </a:ext>
                  </a:extLst>
                </a:gridCol>
              </a:tblGrid>
              <a:tr h="78068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600" b="1" kern="1200" noProof="0" smtClean="0">
                          <a:solidFill>
                            <a:schemeClr val="bg1"/>
                          </a:solidFill>
                          <a:effectLst/>
                          <a:latin typeface="Arial Narrow" panose="020B0606020202030204" pitchFamily="34" charset="0"/>
                          <a:ea typeface="Times New Roman" panose="02020603050405020304" pitchFamily="18" charset="0"/>
                          <a:cs typeface="+mn-cs"/>
                        </a:rPr>
                        <a:t>ACC / AHA</a:t>
                      </a:r>
                    </a:p>
                    <a:p>
                      <a:pPr marL="0" marR="0" lvl="0" indent="0" algn="ctr" defTabSz="914400" rtl="0" eaLnBrk="1" fontAlgn="auto" latinLnBrk="0" hangingPunct="1">
                        <a:lnSpc>
                          <a:spcPct val="100000"/>
                        </a:lnSpc>
                        <a:spcBef>
                          <a:spcPts val="0"/>
                        </a:spcBef>
                        <a:spcAft>
                          <a:spcPts val="0"/>
                        </a:spcAft>
                        <a:buClrTx/>
                        <a:buSzTx/>
                        <a:buFontTx/>
                        <a:buNone/>
                        <a:tabLst/>
                        <a:defRPr/>
                      </a:pPr>
                      <a:r>
                        <a:rPr lang="es-ES" sz="1600" b="1" kern="1200" noProof="0" smtClean="0">
                          <a:solidFill>
                            <a:schemeClr val="bg1"/>
                          </a:solidFill>
                          <a:effectLst/>
                          <a:latin typeface="Arial Narrow" panose="020B0606020202030204" pitchFamily="34" charset="0"/>
                          <a:ea typeface="Times New Roman" panose="02020603050405020304" pitchFamily="18" charset="0"/>
                          <a:cs typeface="+mn-cs"/>
                        </a:rPr>
                        <a:t>(2017)</a:t>
                      </a:r>
                      <a:endParaRPr lang="es-ES" sz="1600" b="1" kern="1200" dirty="0">
                        <a:solidFill>
                          <a:schemeClr val="bg1"/>
                        </a:solidFill>
                        <a:effectLst/>
                        <a:latin typeface="Arial Narrow" panose="020B0606020202030204" pitchFamily="34" charset="0"/>
                        <a:ea typeface="Times New Roman" panose="02020603050405020304" pitchFamily="18" charset="0"/>
                        <a:cs typeface="+mn-cs"/>
                      </a:endParaRPr>
                    </a:p>
                  </a:txBody>
                  <a:tcPr marL="68580" marR="68580" marT="0" marB="0" anchor="ctr"/>
                </a:tc>
                <a:tc>
                  <a:txBody>
                    <a:bodyPr/>
                    <a:lstStyle/>
                    <a:p>
                      <a:pPr algn="ctr">
                        <a:spcAft>
                          <a:spcPts val="0"/>
                        </a:spcAft>
                      </a:pPr>
                      <a:r>
                        <a:rPr lang="es-ES" sz="1600" b="1" dirty="0">
                          <a:solidFill>
                            <a:schemeClr val="bg1"/>
                          </a:solidFill>
                          <a:effectLst/>
                          <a:latin typeface="Arial Narrow" panose="020B0606020202030204" pitchFamily="34" charset="0"/>
                          <a:ea typeface="Times New Roman" panose="02020603050405020304" pitchFamily="18" charset="0"/>
                        </a:rPr>
                        <a:t>ESC / ESH</a:t>
                      </a:r>
                      <a:endParaRPr lang="es-ES" sz="1600" dirty="0">
                        <a:solidFill>
                          <a:schemeClr val="bg1"/>
                        </a:solidFill>
                        <a:effectLst/>
                        <a:latin typeface="Times New Roman" panose="02020603050405020304" pitchFamily="18" charset="0"/>
                        <a:ea typeface="Times New Roman" panose="02020603050405020304" pitchFamily="18" charset="0"/>
                      </a:endParaRPr>
                    </a:p>
                    <a:p>
                      <a:pPr algn="ctr">
                        <a:spcAft>
                          <a:spcPts val="0"/>
                        </a:spcAft>
                      </a:pPr>
                      <a:r>
                        <a:rPr lang="es-ES" sz="1600" b="1" dirty="0">
                          <a:solidFill>
                            <a:schemeClr val="bg1"/>
                          </a:solidFill>
                          <a:effectLst/>
                          <a:latin typeface="Arial Narrow" panose="020B0606020202030204" pitchFamily="34" charset="0"/>
                          <a:ea typeface="Times New Roman" panose="02020603050405020304" pitchFamily="18" charset="0"/>
                        </a:rPr>
                        <a:t>(2018)</a:t>
                      </a:r>
                      <a:endParaRPr lang="es-ES" sz="16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1600" b="1" smtClean="0">
                          <a:solidFill>
                            <a:schemeClr val="bg1"/>
                          </a:solidFill>
                          <a:effectLst/>
                          <a:latin typeface="Arial Narrow" panose="020B0606020202030204" pitchFamily="34" charset="0"/>
                          <a:ea typeface="Times New Roman" panose="02020603050405020304" pitchFamily="18" charset="0"/>
                        </a:rPr>
                        <a:t>NICE</a:t>
                      </a:r>
                      <a:endParaRPr lang="es-ES" sz="1600" smtClean="0">
                        <a:solidFill>
                          <a:schemeClr val="bg1"/>
                        </a:solidFill>
                        <a:effectLst/>
                        <a:latin typeface="Times New Roman" panose="02020603050405020304" pitchFamily="18" charset="0"/>
                        <a:ea typeface="Times New Roman" panose="02020603050405020304" pitchFamily="18" charset="0"/>
                      </a:endParaRPr>
                    </a:p>
                    <a:p>
                      <a:pPr algn="ctr">
                        <a:spcAft>
                          <a:spcPts val="0"/>
                        </a:spcAft>
                      </a:pPr>
                      <a:r>
                        <a:rPr lang="es-ES" sz="1600" b="1" smtClean="0">
                          <a:solidFill>
                            <a:schemeClr val="bg1"/>
                          </a:solidFill>
                          <a:effectLst/>
                          <a:latin typeface="Arial Narrow" panose="020B0606020202030204" pitchFamily="34" charset="0"/>
                          <a:ea typeface="Times New Roman" panose="02020603050405020304" pitchFamily="18" charset="0"/>
                        </a:rPr>
                        <a:t>(2019)</a:t>
                      </a:r>
                      <a:endParaRPr lang="es-ES" sz="1600" smtClean="0">
                        <a:solidFill>
                          <a:schemeClr val="bg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1600" b="1" dirty="0">
                          <a:solidFill>
                            <a:schemeClr val="bg1"/>
                          </a:solidFill>
                          <a:effectLst/>
                          <a:latin typeface="Arial Narrow" panose="020B0606020202030204" pitchFamily="34" charset="0"/>
                          <a:ea typeface="Times New Roman" panose="02020603050405020304" pitchFamily="18" charset="0"/>
                        </a:rPr>
                        <a:t>ISH</a:t>
                      </a:r>
                      <a:endParaRPr lang="es-ES" sz="1600" dirty="0">
                        <a:solidFill>
                          <a:schemeClr val="bg1"/>
                        </a:solidFill>
                        <a:effectLst/>
                        <a:latin typeface="Times New Roman" panose="02020603050405020304" pitchFamily="18" charset="0"/>
                        <a:ea typeface="Times New Roman" panose="02020603050405020304" pitchFamily="18" charset="0"/>
                      </a:endParaRPr>
                    </a:p>
                    <a:p>
                      <a:pPr algn="ctr">
                        <a:spcAft>
                          <a:spcPts val="0"/>
                        </a:spcAft>
                      </a:pPr>
                      <a:r>
                        <a:rPr lang="es-ES" sz="1600" b="1" dirty="0">
                          <a:solidFill>
                            <a:schemeClr val="bg1"/>
                          </a:solidFill>
                          <a:effectLst/>
                          <a:latin typeface="Arial Narrow" panose="020B0606020202030204" pitchFamily="34" charset="0"/>
                          <a:ea typeface="Times New Roman" panose="02020603050405020304" pitchFamily="18" charset="0"/>
                        </a:rPr>
                        <a:t>(2020)</a:t>
                      </a:r>
                      <a:endParaRPr lang="es-ES" sz="16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1600" b="1" dirty="0">
                          <a:solidFill>
                            <a:schemeClr val="bg1"/>
                          </a:solidFill>
                          <a:effectLst/>
                          <a:latin typeface="Arial Narrow" panose="020B0606020202030204" pitchFamily="34" charset="0"/>
                          <a:ea typeface="Times New Roman" panose="02020603050405020304" pitchFamily="18" charset="0"/>
                        </a:rPr>
                        <a:t>SEMERGEN (2019)</a:t>
                      </a:r>
                      <a:endParaRPr lang="es-ES" sz="16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1600" b="1" dirty="0">
                          <a:solidFill>
                            <a:schemeClr val="bg1"/>
                          </a:solidFill>
                          <a:effectLst/>
                          <a:latin typeface="Arial Narrow" panose="020B0606020202030204" pitchFamily="34" charset="0"/>
                          <a:ea typeface="Times New Roman" panose="02020603050405020304" pitchFamily="18" charset="0"/>
                        </a:rPr>
                        <a:t>SEMFYC</a:t>
                      </a:r>
                      <a:endParaRPr lang="es-ES" sz="1600" dirty="0">
                        <a:solidFill>
                          <a:schemeClr val="bg1"/>
                        </a:solidFill>
                        <a:effectLst/>
                        <a:latin typeface="Times New Roman" panose="02020603050405020304" pitchFamily="18" charset="0"/>
                        <a:ea typeface="Times New Roman" panose="02020603050405020304" pitchFamily="18" charset="0"/>
                      </a:endParaRPr>
                    </a:p>
                    <a:p>
                      <a:pPr algn="ctr">
                        <a:spcAft>
                          <a:spcPts val="0"/>
                        </a:spcAft>
                      </a:pPr>
                      <a:r>
                        <a:rPr lang="es-ES" sz="1600" b="1" dirty="0">
                          <a:solidFill>
                            <a:schemeClr val="bg1"/>
                          </a:solidFill>
                          <a:effectLst/>
                          <a:latin typeface="Arial Narrow" panose="020B0606020202030204" pitchFamily="34" charset="0"/>
                          <a:ea typeface="Times New Roman" panose="02020603050405020304" pitchFamily="18" charset="0"/>
                        </a:rPr>
                        <a:t>(2019)</a:t>
                      </a:r>
                      <a:endParaRPr lang="es-ES" sz="16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176767071"/>
                  </a:ext>
                </a:extLst>
              </a:tr>
              <a:tr h="5874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600" b="0" smtClean="0">
                          <a:solidFill>
                            <a:srgbClr val="000000"/>
                          </a:solidFill>
                          <a:effectLst/>
                          <a:latin typeface="Arial Narrow" panose="020B0606020202030204" pitchFamily="34" charset="0"/>
                          <a:ea typeface="Times New Roman" panose="02020603050405020304" pitchFamily="18" charset="0"/>
                        </a:rPr>
                        <a:t>PA &gt;130 / 80 mmHg</a:t>
                      </a:r>
                      <a:endParaRPr lang="es-ES" sz="1600" b="0" smtClean="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1600" b="0" dirty="0" smtClean="0">
                          <a:solidFill>
                            <a:srgbClr val="000000"/>
                          </a:solidFill>
                          <a:effectLst/>
                          <a:latin typeface="Arial Narrow" panose="020B0606020202030204" pitchFamily="34" charset="0"/>
                          <a:ea typeface="Times New Roman" panose="02020603050405020304" pitchFamily="18" charset="0"/>
                        </a:rPr>
                        <a:t>PA &gt;140 / 90 </a:t>
                      </a:r>
                      <a:r>
                        <a:rPr lang="es-ES" sz="1600" b="0" dirty="0" err="1" smtClean="0">
                          <a:solidFill>
                            <a:srgbClr val="000000"/>
                          </a:solidFill>
                          <a:effectLst/>
                          <a:latin typeface="Arial Narrow" panose="020B0606020202030204" pitchFamily="34" charset="0"/>
                          <a:ea typeface="Times New Roman" panose="02020603050405020304" pitchFamily="18" charset="0"/>
                        </a:rPr>
                        <a:t>mmHg</a:t>
                      </a:r>
                      <a:endParaRPr lang="es-ES" sz="1600" b="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600" b="0" smtClean="0">
                          <a:solidFill>
                            <a:srgbClr val="000000"/>
                          </a:solidFill>
                          <a:effectLst/>
                          <a:latin typeface="Arial Narrow" panose="020B0606020202030204" pitchFamily="34" charset="0"/>
                          <a:ea typeface="Times New Roman" panose="02020603050405020304" pitchFamily="18" charset="0"/>
                        </a:rPr>
                        <a:t>PA &gt;140 / 90 mmHg</a:t>
                      </a:r>
                      <a:endParaRPr lang="es-ES" sz="1600" b="0" smtClean="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1600" b="0" dirty="0" smtClean="0">
                          <a:solidFill>
                            <a:srgbClr val="000000"/>
                          </a:solidFill>
                          <a:effectLst/>
                          <a:latin typeface="Arial Narrow" panose="020B0606020202030204" pitchFamily="34" charset="0"/>
                          <a:ea typeface="Times New Roman" panose="02020603050405020304" pitchFamily="18" charset="0"/>
                        </a:rPr>
                        <a:t>PA &gt;140 / 90 </a:t>
                      </a:r>
                      <a:r>
                        <a:rPr lang="es-ES" sz="1600" b="0" dirty="0" err="1" smtClean="0">
                          <a:solidFill>
                            <a:srgbClr val="000000"/>
                          </a:solidFill>
                          <a:effectLst/>
                          <a:latin typeface="Arial Narrow" panose="020B0606020202030204" pitchFamily="34" charset="0"/>
                          <a:ea typeface="Times New Roman" panose="02020603050405020304" pitchFamily="18" charset="0"/>
                        </a:rPr>
                        <a:t>mmHg</a:t>
                      </a:r>
                      <a:endParaRPr lang="es-ES" sz="1600" b="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1600" b="0" dirty="0" smtClean="0">
                          <a:solidFill>
                            <a:srgbClr val="000000"/>
                          </a:solidFill>
                          <a:effectLst/>
                          <a:latin typeface="Arial Narrow" panose="020B0606020202030204" pitchFamily="34" charset="0"/>
                          <a:ea typeface="Times New Roman" panose="02020603050405020304" pitchFamily="18" charset="0"/>
                        </a:rPr>
                        <a:t>PA &gt;140 / 90 </a:t>
                      </a:r>
                      <a:r>
                        <a:rPr lang="es-ES" sz="1600" b="0" dirty="0" err="1" smtClean="0">
                          <a:solidFill>
                            <a:srgbClr val="000000"/>
                          </a:solidFill>
                          <a:effectLst/>
                          <a:latin typeface="Arial Narrow" panose="020B0606020202030204" pitchFamily="34" charset="0"/>
                          <a:ea typeface="Times New Roman" panose="02020603050405020304" pitchFamily="18" charset="0"/>
                        </a:rPr>
                        <a:t>mmHg</a:t>
                      </a:r>
                      <a:endParaRPr lang="es-ES" sz="1600" b="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1600" b="0" dirty="0" smtClean="0">
                          <a:solidFill>
                            <a:srgbClr val="000000"/>
                          </a:solidFill>
                          <a:effectLst/>
                          <a:latin typeface="Arial Narrow" panose="020B0606020202030204" pitchFamily="34" charset="0"/>
                          <a:ea typeface="Times New Roman" panose="02020603050405020304" pitchFamily="18" charset="0"/>
                        </a:rPr>
                        <a:t>PA &gt;140 / 90 </a:t>
                      </a:r>
                      <a:r>
                        <a:rPr lang="es-ES" sz="1600" b="0" dirty="0" err="1" smtClean="0">
                          <a:solidFill>
                            <a:srgbClr val="000000"/>
                          </a:solidFill>
                          <a:effectLst/>
                          <a:latin typeface="Arial Narrow" panose="020B0606020202030204" pitchFamily="34" charset="0"/>
                          <a:ea typeface="Times New Roman" panose="02020603050405020304" pitchFamily="18" charset="0"/>
                        </a:rPr>
                        <a:t>mmHg</a:t>
                      </a:r>
                      <a:endParaRPr lang="es-ES" sz="1600" b="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859406756"/>
                  </a:ext>
                </a:extLst>
              </a:tr>
            </a:tbl>
          </a:graphicData>
        </a:graphic>
      </p:graphicFrame>
      <p:sp>
        <p:nvSpPr>
          <p:cNvPr id="3" name="CuadroTexto 2"/>
          <p:cNvSpPr txBox="1"/>
          <p:nvPr/>
        </p:nvSpPr>
        <p:spPr>
          <a:xfrm>
            <a:off x="1237622" y="4437112"/>
            <a:ext cx="2501519" cy="338554"/>
          </a:xfrm>
          <a:prstGeom prst="rect">
            <a:avLst/>
          </a:prstGeom>
          <a:noFill/>
          <a:ln>
            <a:solidFill>
              <a:schemeClr val="tx1"/>
            </a:solidFill>
          </a:ln>
        </p:spPr>
        <p:txBody>
          <a:bodyPr wrap="none" rtlCol="0">
            <a:spAutoFit/>
          </a:bodyPr>
          <a:lstStyle/>
          <a:p>
            <a:r>
              <a:rPr lang="es-ES_tradnl" sz="1600" dirty="0" smtClean="0">
                <a:latin typeface="Arial Narrow" panose="020B0606020202030204" pitchFamily="34" charset="0"/>
              </a:rPr>
              <a:t>PA: presión arterial en consulta</a:t>
            </a:r>
            <a:endParaRPr lang="es-ES" sz="1600" dirty="0">
              <a:latin typeface="Arial Narrow" panose="020B0606020202030204" pitchFamily="34" charset="0"/>
            </a:endParaRPr>
          </a:p>
        </p:txBody>
      </p:sp>
      <p:sp>
        <p:nvSpPr>
          <p:cNvPr id="6" name="CuadroTexto 5"/>
          <p:cNvSpPr txBox="1"/>
          <p:nvPr/>
        </p:nvSpPr>
        <p:spPr>
          <a:xfrm>
            <a:off x="1237622" y="2127756"/>
            <a:ext cx="6712030" cy="369332"/>
          </a:xfrm>
          <a:prstGeom prst="rect">
            <a:avLst/>
          </a:prstGeom>
          <a:noFill/>
        </p:spPr>
        <p:txBody>
          <a:bodyPr wrap="none" rtlCol="0">
            <a:spAutoFit/>
          </a:bodyPr>
          <a:lstStyle/>
          <a:p>
            <a:r>
              <a:rPr lang="es-ES_tradnl" b="1" dirty="0" smtClean="0">
                <a:solidFill>
                  <a:srgbClr val="EF3340"/>
                </a:solidFill>
              </a:rPr>
              <a:t>Punto de corte de PA para definir los pacientes hipertensos</a:t>
            </a:r>
            <a:endParaRPr lang="es-ES" b="1" dirty="0">
              <a:solidFill>
                <a:srgbClr val="EF3340"/>
              </a:solidFill>
            </a:endParaRPr>
          </a:p>
        </p:txBody>
      </p:sp>
    </p:spTree>
    <p:extLst>
      <p:ext uri="{BB962C8B-B14F-4D97-AF65-F5344CB8AC3E}">
        <p14:creationId xmlns:p14="http://schemas.microsoft.com/office/powerpoint/2010/main" val="489705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2276872"/>
            <a:ext cx="3325386" cy="295278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Título 1"/>
          <p:cNvSpPr>
            <a:spLocks noGrp="1"/>
          </p:cNvSpPr>
          <p:nvPr>
            <p:ph type="title"/>
          </p:nvPr>
        </p:nvSpPr>
        <p:spPr bwMode="auto">
          <a:xfrm>
            <a:off x="741902" y="692696"/>
            <a:ext cx="8010654" cy="86409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s-ES_tradnl" altLang="es-ES" sz="4000" b="1" dirty="0" smtClean="0">
                <a:solidFill>
                  <a:srgbClr val="EF3340"/>
                </a:solidFill>
              </a:rPr>
              <a:t>Medida de la PA</a:t>
            </a:r>
            <a:endParaRPr lang="es-ES" altLang="es-ES" sz="4000" dirty="0" smtClean="0"/>
          </a:p>
        </p:txBody>
      </p:sp>
      <p:sp>
        <p:nvSpPr>
          <p:cNvPr id="2" name="CuadroTexto 1"/>
          <p:cNvSpPr txBox="1"/>
          <p:nvPr/>
        </p:nvSpPr>
        <p:spPr>
          <a:xfrm>
            <a:off x="4904919" y="2181348"/>
            <a:ext cx="3834190" cy="3293209"/>
          </a:xfrm>
          <a:prstGeom prst="rect">
            <a:avLst/>
          </a:prstGeom>
          <a:noFill/>
          <a:ln w="19050">
            <a:noFill/>
          </a:ln>
        </p:spPr>
        <p:txBody>
          <a:bodyPr wrap="square" rtlCol="0">
            <a:spAutoFit/>
          </a:bodyPr>
          <a:lstStyle/>
          <a:p>
            <a:pPr marL="285750" indent="-285750">
              <a:buClr>
                <a:srgbClr val="EF3340"/>
              </a:buClr>
              <a:buFont typeface="Arial" panose="020B0604020202020204" pitchFamily="34" charset="0"/>
              <a:buChar char="•"/>
            </a:pPr>
            <a:r>
              <a:rPr lang="es-ES_tradnl" sz="1600" b="1" dirty="0" smtClean="0"/>
              <a:t>Mediciones repetidas </a:t>
            </a:r>
            <a:r>
              <a:rPr lang="es-ES_tradnl" sz="1600" dirty="0" smtClean="0"/>
              <a:t>de la PA en consulta → comprobar elevación sostenida de las cifras</a:t>
            </a:r>
          </a:p>
          <a:p>
            <a:pPr marL="285750" indent="-285750">
              <a:buClr>
                <a:srgbClr val="EF3340"/>
              </a:buClr>
              <a:buFont typeface="Arial" panose="020B0604020202020204" pitchFamily="34" charset="0"/>
              <a:buChar char="•"/>
            </a:pPr>
            <a:r>
              <a:rPr lang="es-ES_tradnl" sz="1600" dirty="0" smtClean="0"/>
              <a:t>Si es factible, confirmar cifras de PA con </a:t>
            </a:r>
            <a:r>
              <a:rPr lang="es-ES_tradnl" sz="1600" b="1" dirty="0" smtClean="0"/>
              <a:t>monitorización ambulatoria </a:t>
            </a:r>
            <a:r>
              <a:rPr lang="es-ES_tradnl" sz="1600" dirty="0" smtClean="0"/>
              <a:t>y/o </a:t>
            </a:r>
            <a:r>
              <a:rPr lang="es-ES_tradnl" sz="1600" b="1" dirty="0" err="1" smtClean="0"/>
              <a:t>automedida</a:t>
            </a:r>
            <a:r>
              <a:rPr lang="es-ES_tradnl" sz="1600" b="1" dirty="0" smtClean="0"/>
              <a:t> domiciliaria </a:t>
            </a:r>
            <a:r>
              <a:rPr lang="es-ES_tradnl" sz="1600" dirty="0" smtClean="0"/>
              <a:t>→ especial utilidad para identificar “fenómeno de bata blanca” e “HTA enmascarada”</a:t>
            </a:r>
          </a:p>
          <a:p>
            <a:pPr marL="285750" indent="-285750">
              <a:buClr>
                <a:srgbClr val="EF3340"/>
              </a:buClr>
              <a:buFont typeface="Arial" panose="020B0604020202020204" pitchFamily="34" charset="0"/>
              <a:buChar char="•"/>
            </a:pPr>
            <a:r>
              <a:rPr lang="es-ES" sz="1600" b="1" dirty="0" smtClean="0"/>
              <a:t>Recomendaciones</a:t>
            </a:r>
            <a:r>
              <a:rPr lang="es-ES" sz="1600" dirty="0" smtClean="0"/>
              <a:t> en las guías: dispositivos </a:t>
            </a:r>
            <a:r>
              <a:rPr lang="es-ES" sz="1600" dirty="0"/>
              <a:t>validados, en ambos brazos, posición sentada salvo excepciones, ambiente tranquilo, </a:t>
            </a:r>
            <a:r>
              <a:rPr lang="es-ES" sz="1600" dirty="0" smtClean="0"/>
              <a:t>etc.</a:t>
            </a:r>
            <a:endParaRPr lang="es-ES_tradnl" sz="1600" dirty="0" smtClean="0"/>
          </a:p>
        </p:txBody>
      </p:sp>
    </p:spTree>
    <p:extLst>
      <p:ext uri="{BB962C8B-B14F-4D97-AF65-F5344CB8AC3E}">
        <p14:creationId xmlns:p14="http://schemas.microsoft.com/office/powerpoint/2010/main" val="119834267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TA2p0_Plantilla">
  <a:themeElements>
    <a:clrScheme name="Plantilla_BTA2p0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CC"/>
      </a:hlink>
      <a:folHlink>
        <a:srgbClr val="FF0000"/>
      </a:folHlink>
    </a:clrScheme>
    <a:fontScheme name="Plantilla_BTA2p0">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Plantilla_BTA2p0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lantilla_BTA2p0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lantilla_BTA2p0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lantilla_BTA2p0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lantilla_BTA2p0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lantilla_BTA2p0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lantilla_BTA2p0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lantilla_BTA2p0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lantilla_BTA2p0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lantilla_BTA2p0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lantilla_BTA2p0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lantilla_BTA2p0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Plantilla_BTA2p0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CC"/>
        </a:hlink>
        <a:folHlink>
          <a:srgbClr val="FF00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ción2" id="{8B281BD3-4BAA-4F3E-A9CB-A43C3BCF9126}" vid="{3C544972-E8BD-44B5-AF1C-EA6621FDD87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BTA2p0_plantilla-2020</Template>
  <TotalTime>2239</TotalTime>
  <Words>2258</Words>
  <Application>Microsoft Office PowerPoint</Application>
  <PresentationFormat>Presentación en pantalla (4:3)</PresentationFormat>
  <Paragraphs>382</Paragraphs>
  <Slides>26</Slides>
  <Notes>1</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26</vt:i4>
      </vt:variant>
    </vt:vector>
  </HeadingPairs>
  <TitlesOfParts>
    <vt:vector size="33" baseType="lpstr">
      <vt:lpstr>Arial</vt:lpstr>
      <vt:lpstr>Arial Narrow</vt:lpstr>
      <vt:lpstr>Baskerville Old Face</vt:lpstr>
      <vt:lpstr>Calibri</vt:lpstr>
      <vt:lpstr>Courier New</vt:lpstr>
      <vt:lpstr>Times New Roman</vt:lpstr>
      <vt:lpstr>BTA2p0_Plantilla</vt:lpstr>
      <vt:lpstr>Tratamiento de la HTA: nuevas guías  BTA 2.0   2020; (4)  </vt:lpstr>
      <vt:lpstr>Presentación de PowerPoint</vt:lpstr>
      <vt:lpstr>Presentación de PowerPoint</vt:lpstr>
      <vt:lpstr>HTA: consideraciones generales</vt:lpstr>
      <vt:lpstr>HTA: nuevas guías y recomendaciones (I)</vt:lpstr>
      <vt:lpstr>HTA: nuevas guías y recomendaciones (II)</vt:lpstr>
      <vt:lpstr>HTA: evaluación de los pacientes</vt:lpstr>
      <vt:lpstr>Presentación de PowerPoint</vt:lpstr>
      <vt:lpstr>Medida de la PA</vt:lpstr>
      <vt:lpstr>Valoración del paciente</vt:lpstr>
      <vt:lpstr>Cuantificación del riesgo CV</vt:lpstr>
      <vt:lpstr>HTA: tratamiento</vt:lpstr>
      <vt:lpstr>Presentación de PowerPoint</vt:lpstr>
      <vt:lpstr>HTA: medidas no farmacológicas</vt:lpstr>
      <vt:lpstr>HTA: tratamiento farmacológico </vt:lpstr>
      <vt:lpstr>HTA: selección de antihipertensivos</vt:lpstr>
      <vt:lpstr>HTA: tratamiento escalonado </vt:lpstr>
      <vt:lpstr>Algoritmo para el tratamiento antihipertensivo</vt:lpstr>
      <vt:lpstr>Control y seguimiento (I)</vt:lpstr>
      <vt:lpstr>Control y seguimiento (II)</vt:lpstr>
      <vt:lpstr>Cumplimiento del tratamiento (I)</vt:lpstr>
      <vt:lpstr>Cumplimiento del tratamiento (II)</vt:lpstr>
      <vt:lpstr>Puntos clave</vt:lpstr>
      <vt:lpstr>Bibliografía recomendada</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Titulo  BTA 2.0   2019; (xx)</dc:title>
  <dc:creator>CADIME</dc:creator>
  <cp:lastModifiedBy>CADIME</cp:lastModifiedBy>
  <cp:revision>271</cp:revision>
  <dcterms:created xsi:type="dcterms:W3CDTF">2020-10-30T11:18:14Z</dcterms:created>
  <dcterms:modified xsi:type="dcterms:W3CDTF">2021-02-22T08:42:27Z</dcterms:modified>
</cp:coreProperties>
</file>