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1" r:id="rId4"/>
    <p:sldId id="291" r:id="rId5"/>
    <p:sldId id="284" r:id="rId6"/>
    <p:sldId id="286" r:id="rId7"/>
    <p:sldId id="283" r:id="rId8"/>
    <p:sldId id="285" r:id="rId9"/>
    <p:sldId id="289" r:id="rId10"/>
    <p:sldId id="290" r:id="rId11"/>
    <p:sldId id="287" r:id="rId12"/>
    <p:sldId id="288" r:id="rId13"/>
    <p:sldId id="263" r:id="rId14"/>
    <p:sldId id="264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B"/>
    <a:srgbClr val="D5ABFF"/>
    <a:srgbClr val="DCB9FF"/>
    <a:srgbClr val="CC99FF"/>
    <a:srgbClr val="F7FEE6"/>
    <a:srgbClr val="F2E5FF"/>
    <a:srgbClr val="FEECED"/>
    <a:srgbClr val="FDE3E5"/>
    <a:srgbClr val="F1F5FD"/>
    <a:srgbClr val="E5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" cy="6858000"/>
            <a:chOff x="0" y="0"/>
            <a:chExt cx="576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mtClean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-5400000">
              <a:off x="-642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 smtClean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 smtClean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1752" y="5395396"/>
            <a:ext cx="2141538" cy="535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nasthma.org/wp-content/uploads/2020/04/GINA-2020-full-report_-final-_wms.pdf" TargetMode="External"/><Relationship Id="rId2" Type="http://schemas.openxmlformats.org/officeDocument/2006/relationships/hyperlink" Target="https://drive.google.com/file/d/1eHhL1vfmWmr5RvSqAKWUyyRzdrfG9JC0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dime.es/images/documentos_archivos_web/BTA/2018/CADIME_BTA_33_02_ACTUALIZADO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 dirty="0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900113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14945" y="1081718"/>
            <a:ext cx="5768975" cy="270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4400" dirty="0">
                <a:solidFill>
                  <a:srgbClr val="CC0000"/>
                </a:solidFill>
              </a:rPr>
              <a:t/>
            </a:r>
            <a:br>
              <a:rPr lang="es-ES" altLang="es-ES" sz="4400" dirty="0">
                <a:solidFill>
                  <a:srgbClr val="CC0000"/>
                </a:solidFill>
              </a:rPr>
            </a:br>
            <a:r>
              <a:rPr lang="es-ES" altLang="es-ES" sz="4400" dirty="0">
                <a:solidFill>
                  <a:srgbClr val="CC0000"/>
                </a:solidFill>
              </a:rPr>
              <a:t> </a:t>
            </a:r>
            <a:r>
              <a:rPr lang="es-ES" altLang="es-ES" sz="4000" b="1" dirty="0">
                <a:solidFill>
                  <a:srgbClr val="EF3340"/>
                </a:solidFill>
              </a:rPr>
              <a:t>Tratamiento de mantenimiento del asma en </a:t>
            </a:r>
            <a:r>
              <a:rPr lang="es-ES" altLang="es-ES" sz="4000" b="1" dirty="0" smtClean="0">
                <a:solidFill>
                  <a:srgbClr val="EF3340"/>
                </a:solidFill>
              </a:rPr>
              <a:t>adultos: actualización </a:t>
            </a:r>
            <a:r>
              <a:rPr lang="es-ES" altLang="es-ES" sz="4000" dirty="0">
                <a:solidFill>
                  <a:srgbClr val="CC0000"/>
                </a:solidFill>
              </a:rPr>
              <a:t/>
            </a:r>
            <a:br>
              <a:rPr lang="es-ES" altLang="es-ES" sz="4000" dirty="0">
                <a:solidFill>
                  <a:srgbClr val="CC0000"/>
                </a:solidFill>
              </a:rPr>
            </a:br>
            <a:r>
              <a:rPr lang="es-ES" altLang="es-ES" sz="4000" dirty="0">
                <a:solidFill>
                  <a:srgbClr val="CC0000"/>
                </a:solidFill>
              </a:rPr>
              <a:t> </a:t>
            </a:r>
            <a:r>
              <a:rPr lang="es-ES" altLang="es-ES" sz="2800" i="1" dirty="0">
                <a:solidFill>
                  <a:schemeClr val="tx1"/>
                </a:solidFill>
              </a:rPr>
              <a:t>BTA 2.0   </a:t>
            </a:r>
            <a:r>
              <a:rPr lang="es-ES" altLang="es-ES" sz="2800" dirty="0" smtClean="0">
                <a:solidFill>
                  <a:schemeClr val="tx1"/>
                </a:solidFill>
              </a:rPr>
              <a:t>2020; (2)</a:t>
            </a:r>
            <a:r>
              <a:rPr lang="es-ES" altLang="es-ES" sz="4000" dirty="0" smtClean="0"/>
              <a:t> </a:t>
            </a:r>
            <a:r>
              <a:rPr lang="es-ES" altLang="es-ES" sz="4400" dirty="0" smtClean="0"/>
              <a:t> </a:t>
            </a:r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300789" y="1296192"/>
            <a:ext cx="2233612" cy="2695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111" y="4225388"/>
            <a:ext cx="3506577" cy="20576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55252" y="-150126"/>
            <a:ext cx="8243887" cy="1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600" b="1" dirty="0" smtClean="0">
                <a:solidFill>
                  <a:srgbClr val="EF3340"/>
                </a:solidFill>
              </a:rPr>
              <a:t>Asma y COVID-19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00114" y="892369"/>
            <a:ext cx="82438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</a:t>
            </a:r>
            <a:r>
              <a:rPr lang="es-ES" dirty="0" smtClean="0"/>
              <a:t>iversas </a:t>
            </a:r>
            <a:r>
              <a:rPr lang="es-ES" dirty="0"/>
              <a:t>sociedades </a:t>
            </a:r>
            <a:r>
              <a:rPr lang="es-ES" dirty="0" smtClean="0"/>
              <a:t>científicas, organismos, guías etc. (</a:t>
            </a:r>
            <a:r>
              <a:rPr lang="es-ES" i="1" dirty="0" smtClean="0"/>
              <a:t>NICE</a:t>
            </a:r>
            <a:r>
              <a:rPr lang="es-ES" dirty="0" smtClean="0"/>
              <a:t>, SEMERGEN, </a:t>
            </a:r>
            <a:r>
              <a:rPr lang="es-ES" dirty="0" err="1" smtClean="0"/>
              <a:t>SEMFyC</a:t>
            </a:r>
            <a:r>
              <a:rPr lang="es-ES" dirty="0" smtClean="0"/>
              <a:t>, </a:t>
            </a:r>
            <a:r>
              <a:rPr lang="es-ES" i="1" dirty="0" smtClean="0"/>
              <a:t>GINA</a:t>
            </a:r>
            <a:r>
              <a:rPr lang="es-ES" dirty="0" smtClean="0"/>
              <a:t>, GEMA) han </a:t>
            </a:r>
            <a:r>
              <a:rPr lang="es-ES" dirty="0"/>
              <a:t>emitido documentos </a:t>
            </a:r>
            <a:r>
              <a:rPr lang="es-ES" dirty="0" smtClean="0"/>
              <a:t>con recomendaciones sobre la COVID-19 y el ama. Todas coinciden en los principales puntos: </a:t>
            </a:r>
          </a:p>
          <a:p>
            <a:endParaRPr lang="es-ES" dirty="0"/>
          </a:p>
          <a:p>
            <a:r>
              <a:rPr lang="es-ES" dirty="0" smtClean="0"/>
              <a:t>Los </a:t>
            </a:r>
            <a:r>
              <a:rPr lang="es-ES" dirty="0"/>
              <a:t>pacientes con asma </a:t>
            </a:r>
            <a:r>
              <a:rPr lang="es-ES" dirty="0" smtClean="0"/>
              <a:t>no presentan mayor probabilidad de infectarse por </a:t>
            </a:r>
            <a:r>
              <a:rPr lang="es-ES" dirty="0"/>
              <a:t> </a:t>
            </a:r>
            <a:r>
              <a:rPr lang="es-ES" dirty="0" smtClean="0"/>
              <a:t>el virus SARS-CoV-2 pero deben </a:t>
            </a:r>
            <a:r>
              <a:rPr lang="es-ES" b="1" dirty="0" smtClean="0"/>
              <a:t>evitar </a:t>
            </a:r>
            <a:r>
              <a:rPr lang="es-ES" b="1" dirty="0"/>
              <a:t>el contagio </a:t>
            </a:r>
            <a:r>
              <a:rPr lang="es-ES" dirty="0" smtClean="0"/>
              <a:t>por el </a:t>
            </a:r>
            <a:r>
              <a:rPr lang="es-ES" b="1" dirty="0" smtClean="0"/>
              <a:t>riesgo</a:t>
            </a:r>
            <a:r>
              <a:rPr lang="es-ES" dirty="0" smtClean="0"/>
              <a:t> que supone. </a:t>
            </a:r>
          </a:p>
          <a:p>
            <a:endParaRPr lang="es-ES_tradnl" dirty="0"/>
          </a:p>
          <a:p>
            <a:r>
              <a:rPr lang="es-ES" dirty="0"/>
              <a:t>En época de pandemia COVID-19 es </a:t>
            </a:r>
            <a:r>
              <a:rPr lang="es-ES" dirty="0" smtClean="0"/>
              <a:t>muy importante que todos </a:t>
            </a:r>
            <a:r>
              <a:rPr lang="es-ES" dirty="0"/>
              <a:t>los pacientes con asma </a:t>
            </a:r>
            <a:r>
              <a:rPr lang="es-ES" b="1" dirty="0"/>
              <a:t>continúen con </a:t>
            </a:r>
            <a:r>
              <a:rPr lang="es-ES" b="1" dirty="0" smtClean="0"/>
              <a:t>su tratamiento </a:t>
            </a:r>
            <a:r>
              <a:rPr lang="es-ES" dirty="0"/>
              <a:t>de </a:t>
            </a:r>
            <a:r>
              <a:rPr lang="es-ES" dirty="0" smtClean="0"/>
              <a:t>mantenimiento para mantener </a:t>
            </a:r>
            <a:r>
              <a:rPr lang="es-ES" dirty="0"/>
              <a:t>un buen control de la enfermedad y </a:t>
            </a:r>
            <a:r>
              <a:rPr lang="es-ES" dirty="0" smtClean="0"/>
              <a:t>prevenir </a:t>
            </a:r>
            <a:r>
              <a:rPr lang="es-ES" dirty="0"/>
              <a:t>la </a:t>
            </a:r>
            <a:r>
              <a:rPr lang="es-ES" dirty="0" smtClean="0"/>
              <a:t>aparición </a:t>
            </a:r>
            <a:r>
              <a:rPr lang="es-ES" dirty="0"/>
              <a:t>de </a:t>
            </a:r>
            <a:r>
              <a:rPr lang="es-ES" dirty="0" smtClean="0"/>
              <a:t>exacerbaciones.</a:t>
            </a:r>
          </a:p>
          <a:p>
            <a:endParaRPr lang="es-ES_tradnl" dirty="0"/>
          </a:p>
          <a:p>
            <a:r>
              <a:rPr lang="es-ES" dirty="0" smtClean="0"/>
              <a:t>En los pacientes con asma y COVID-19 hay que </a:t>
            </a:r>
            <a:r>
              <a:rPr lang="es-ES" dirty="0"/>
              <a:t>tener en cuenta las posibles </a:t>
            </a:r>
            <a:r>
              <a:rPr lang="es-ES" b="1" dirty="0"/>
              <a:t>interacciones</a:t>
            </a:r>
            <a:r>
              <a:rPr lang="es-ES" dirty="0"/>
              <a:t> que pueden aparecer entre los fármacos utilizados en el tratamiento de mantenimiento del asma y los empleados en el tratamiento de la COVID-19 </a:t>
            </a:r>
            <a:r>
              <a:rPr lang="es-ES" dirty="0" smtClean="0"/>
              <a:t>(</a:t>
            </a:r>
            <a:r>
              <a:rPr lang="es-ES" dirty="0" err="1" smtClean="0"/>
              <a:t>lopinavir</a:t>
            </a:r>
            <a:r>
              <a:rPr lang="es-ES" dirty="0" smtClean="0"/>
              <a:t>/</a:t>
            </a:r>
            <a:r>
              <a:rPr lang="es-ES" dirty="0" err="1" smtClean="0"/>
              <a:t>ritonavir</a:t>
            </a:r>
            <a:r>
              <a:rPr lang="es-ES" dirty="0"/>
              <a:t>, </a:t>
            </a:r>
            <a:r>
              <a:rPr lang="es-ES" dirty="0" err="1" smtClean="0"/>
              <a:t>hidroxicloroquina</a:t>
            </a:r>
            <a:r>
              <a:rPr lang="es-ES" dirty="0"/>
              <a:t>, </a:t>
            </a:r>
            <a:r>
              <a:rPr lang="es-ES" dirty="0" err="1"/>
              <a:t>azitromicina</a:t>
            </a:r>
            <a:r>
              <a:rPr lang="es-ES" dirty="0"/>
              <a:t> y </a:t>
            </a:r>
            <a:r>
              <a:rPr lang="es-ES" dirty="0" err="1"/>
              <a:t>tocilizumab</a:t>
            </a:r>
            <a:r>
              <a:rPr lang="es-ES" dirty="0" smtClean="0"/>
              <a:t>).</a:t>
            </a:r>
          </a:p>
          <a:p>
            <a:endParaRPr lang="es-ES" dirty="0"/>
          </a:p>
          <a:p>
            <a:r>
              <a:rPr lang="es-ES" dirty="0" smtClean="0"/>
              <a:t>Durante </a:t>
            </a:r>
            <a:r>
              <a:rPr lang="es-ES" dirty="0"/>
              <a:t>la pandemia COVID-19 se recomienda </a:t>
            </a:r>
            <a:r>
              <a:rPr lang="es-ES" b="1" dirty="0"/>
              <a:t>evitar los nebulizadores y </a:t>
            </a:r>
            <a:r>
              <a:rPr lang="es-ES" b="1" dirty="0" smtClean="0"/>
              <a:t>evitar hacer </a:t>
            </a:r>
            <a:r>
              <a:rPr lang="es-ES" b="1" dirty="0" err="1" smtClean="0"/>
              <a:t>espirometrías</a:t>
            </a:r>
            <a:r>
              <a:rPr lang="es-ES" b="1" dirty="0" smtClean="0"/>
              <a:t> </a:t>
            </a:r>
            <a:r>
              <a:rPr lang="es-ES" dirty="0"/>
              <a:t>con el fin de reducir el riesgo de transmisión del </a:t>
            </a:r>
            <a:r>
              <a:rPr lang="es-ES" dirty="0" smtClean="0"/>
              <a:t>virus en </a:t>
            </a:r>
            <a:r>
              <a:rPr lang="es-ES" dirty="0"/>
              <a:t>la medida de lo </a:t>
            </a:r>
            <a:r>
              <a:rPr lang="es-ES" dirty="0" smtClean="0"/>
              <a:t>posible.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39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3405" y="1074573"/>
            <a:ext cx="77462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dirty="0">
                <a:latin typeface="+mj-lt"/>
                <a:ea typeface="Batang"/>
              </a:rPr>
              <a:t>El asma es una enfermedad </a:t>
            </a:r>
            <a:r>
              <a:rPr lang="es-ES" b="1" dirty="0">
                <a:latin typeface="+mj-lt"/>
                <a:ea typeface="Batang"/>
              </a:rPr>
              <a:t>inflamatoria crónica</a:t>
            </a:r>
            <a:r>
              <a:rPr lang="es-ES" dirty="0">
                <a:latin typeface="+mj-lt"/>
                <a:ea typeface="Batang"/>
              </a:rPr>
              <a:t> de vías respiratorias cuyo diagnóstico de confirmación se realiza mediante </a:t>
            </a:r>
            <a:r>
              <a:rPr lang="es-ES" b="1" dirty="0" err="1">
                <a:latin typeface="+mj-lt"/>
                <a:ea typeface="Batang"/>
              </a:rPr>
              <a:t>espirometría</a:t>
            </a:r>
            <a:r>
              <a:rPr lang="es-ES" dirty="0">
                <a:latin typeface="+mj-lt"/>
                <a:ea typeface="Batang"/>
              </a:rPr>
              <a:t> seguida de una prueba broncodilatadora</a:t>
            </a:r>
            <a:r>
              <a:rPr lang="es-ES" dirty="0" smtClean="0">
                <a:latin typeface="+mj-lt"/>
                <a:ea typeface="Batang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Arial Narrow" panose="020B0606020202030204" pitchFamily="34" charset="0"/>
              <a:buChar char="-"/>
              <a:tabLst>
                <a:tab pos="216535" algn="l"/>
              </a:tabLst>
            </a:pPr>
            <a:endParaRPr lang="es-ES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dirty="0">
                <a:latin typeface="+mj-lt"/>
                <a:ea typeface="Batang"/>
              </a:rPr>
              <a:t>El tratamiento de mantenimiento se basa en el uso de </a:t>
            </a:r>
            <a:r>
              <a:rPr lang="es-ES" b="1" dirty="0" err="1">
                <a:latin typeface="+mj-lt"/>
                <a:ea typeface="Batang"/>
              </a:rPr>
              <a:t>corticoesteroides</a:t>
            </a:r>
            <a:r>
              <a:rPr lang="es-ES" b="1" dirty="0">
                <a:latin typeface="+mj-lt"/>
                <a:ea typeface="Batang"/>
              </a:rPr>
              <a:t> inhalados (CI),</a:t>
            </a:r>
            <a:r>
              <a:rPr lang="es-ES" dirty="0">
                <a:latin typeface="+mj-lt"/>
                <a:ea typeface="Batang"/>
              </a:rPr>
              <a:t> a las </a:t>
            </a:r>
            <a:r>
              <a:rPr lang="es-ES" b="1" dirty="0">
                <a:latin typeface="+mj-lt"/>
                <a:ea typeface="Batang"/>
              </a:rPr>
              <a:t>menores dosis posibles </a:t>
            </a:r>
            <a:r>
              <a:rPr lang="es-ES" dirty="0">
                <a:latin typeface="+mj-lt"/>
                <a:ea typeface="Batang"/>
              </a:rPr>
              <a:t>y debe ser i</a:t>
            </a:r>
            <a:r>
              <a:rPr lang="es-ES" b="1" dirty="0">
                <a:latin typeface="+mj-lt"/>
                <a:ea typeface="Batang"/>
              </a:rPr>
              <a:t>ndividualizado</a:t>
            </a:r>
            <a:r>
              <a:rPr lang="es-ES" dirty="0">
                <a:latin typeface="+mj-lt"/>
                <a:ea typeface="Batang"/>
              </a:rPr>
              <a:t> y </a:t>
            </a:r>
            <a:r>
              <a:rPr lang="es-ES" b="1" dirty="0" smtClean="0">
                <a:latin typeface="+mj-lt"/>
                <a:ea typeface="Batang"/>
              </a:rPr>
              <a:t>escalonado</a:t>
            </a:r>
            <a:r>
              <a:rPr lang="es-ES" dirty="0">
                <a:latin typeface="+mj-lt"/>
                <a:ea typeface="Batang"/>
              </a:rPr>
              <a:t>.</a:t>
            </a:r>
            <a:r>
              <a:rPr lang="es-ES" dirty="0" smtClean="0">
                <a:latin typeface="+mj-lt"/>
                <a:ea typeface="Batang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Arial Narrow" panose="020B0606020202030204" pitchFamily="34" charset="0"/>
              <a:buChar char="-"/>
              <a:tabLst>
                <a:tab pos="216535" algn="l"/>
              </a:tabLst>
            </a:pPr>
            <a:endParaRPr lang="es-ES" dirty="0">
              <a:latin typeface="+mj-lt"/>
              <a:ea typeface="Batang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dirty="0" smtClean="0">
                <a:latin typeface="+mj-lt"/>
                <a:ea typeface="Batang"/>
              </a:rPr>
              <a:t>Antes </a:t>
            </a:r>
            <a:r>
              <a:rPr lang="es-ES" dirty="0">
                <a:latin typeface="+mj-lt"/>
                <a:ea typeface="Batang"/>
              </a:rPr>
              <a:t>de cambiar de escalón terapéutico, hay que comprobar la </a:t>
            </a:r>
            <a:r>
              <a:rPr lang="es-ES" b="1" dirty="0">
                <a:latin typeface="+mj-lt"/>
                <a:ea typeface="Batang"/>
              </a:rPr>
              <a:t>adecuación del dispositivo </a:t>
            </a:r>
            <a:r>
              <a:rPr lang="es-ES" dirty="0">
                <a:latin typeface="+mj-lt"/>
                <a:ea typeface="Batang"/>
              </a:rPr>
              <a:t>y la </a:t>
            </a:r>
            <a:r>
              <a:rPr lang="es-ES" b="1" dirty="0">
                <a:latin typeface="+mj-lt"/>
                <a:ea typeface="Batang"/>
              </a:rPr>
              <a:t>técnica inhalatoria</a:t>
            </a:r>
            <a:r>
              <a:rPr lang="es-ES" dirty="0" smtClean="0">
                <a:latin typeface="+mj-lt"/>
                <a:ea typeface="Batang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Arial Narrow" panose="020B0606020202030204" pitchFamily="34" charset="0"/>
              <a:buChar char="-"/>
              <a:tabLst>
                <a:tab pos="216535" algn="l"/>
              </a:tabLst>
            </a:pPr>
            <a:endParaRPr lang="es-ES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dirty="0" smtClean="0">
                <a:latin typeface="+mj-lt"/>
                <a:ea typeface="Batang"/>
              </a:rPr>
              <a:t>Tras </a:t>
            </a:r>
            <a:r>
              <a:rPr lang="es-ES" dirty="0">
                <a:latin typeface="+mj-lt"/>
                <a:ea typeface="Batang"/>
              </a:rPr>
              <a:t>establecer el tratamiento se llevará a cabo un ciclo continuo de </a:t>
            </a:r>
            <a:r>
              <a:rPr lang="es-ES" b="1" dirty="0">
                <a:latin typeface="+mj-lt"/>
                <a:ea typeface="Batang"/>
              </a:rPr>
              <a:t>revisión</a:t>
            </a:r>
            <a:r>
              <a:rPr lang="es-ES" dirty="0">
                <a:latin typeface="+mj-lt"/>
                <a:ea typeface="Batang"/>
              </a:rPr>
              <a:t>, </a:t>
            </a:r>
            <a:r>
              <a:rPr lang="es-ES" b="1" dirty="0">
                <a:latin typeface="+mj-lt"/>
                <a:ea typeface="Batang"/>
              </a:rPr>
              <a:t>evaluación</a:t>
            </a:r>
            <a:r>
              <a:rPr lang="es-ES" dirty="0">
                <a:latin typeface="+mj-lt"/>
                <a:ea typeface="Batang"/>
              </a:rPr>
              <a:t> y </a:t>
            </a:r>
            <a:r>
              <a:rPr lang="es-ES" b="1" dirty="0">
                <a:latin typeface="+mj-lt"/>
                <a:ea typeface="Batang"/>
              </a:rPr>
              <a:t>ajustes</a:t>
            </a:r>
            <a:r>
              <a:rPr lang="es-ES" dirty="0">
                <a:latin typeface="+mj-lt"/>
                <a:ea typeface="Batang"/>
              </a:rPr>
              <a:t>; sin olvidar que el paciente debe tener un </a:t>
            </a:r>
            <a:r>
              <a:rPr lang="es-ES" b="1" dirty="0">
                <a:latin typeface="+mj-lt"/>
                <a:ea typeface="Batang"/>
              </a:rPr>
              <a:t>plan terapéutico </a:t>
            </a:r>
            <a:r>
              <a:rPr lang="es-ES" dirty="0">
                <a:latin typeface="+mj-lt"/>
                <a:ea typeface="Batang"/>
              </a:rPr>
              <a:t>escrito. </a:t>
            </a:r>
            <a:endParaRPr lang="es-ES" dirty="0" smtClean="0">
              <a:latin typeface="+mj-lt"/>
              <a:ea typeface="Batang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Arial Narrow" panose="020B0606020202030204" pitchFamily="34" charset="0"/>
              <a:buChar char="-"/>
              <a:tabLst>
                <a:tab pos="216535" algn="l"/>
              </a:tabLst>
            </a:pPr>
            <a:endParaRPr lang="es-ES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dirty="0">
                <a:latin typeface="+mj-lt"/>
                <a:ea typeface="Batang"/>
              </a:rPr>
              <a:t>Las últimas guías de asma (2020) </a:t>
            </a:r>
            <a:r>
              <a:rPr lang="es-ES" b="1" i="1" dirty="0">
                <a:latin typeface="+mj-lt"/>
                <a:ea typeface="Batang"/>
              </a:rPr>
              <a:t>GINA</a:t>
            </a:r>
            <a:r>
              <a:rPr lang="es-ES" dirty="0">
                <a:latin typeface="+mj-lt"/>
                <a:ea typeface="Batang"/>
              </a:rPr>
              <a:t> y </a:t>
            </a:r>
            <a:r>
              <a:rPr lang="es-ES" b="1" dirty="0">
                <a:latin typeface="+mj-lt"/>
                <a:ea typeface="Batang"/>
              </a:rPr>
              <a:t>GEMA</a:t>
            </a:r>
            <a:r>
              <a:rPr lang="es-ES" dirty="0">
                <a:latin typeface="+mj-lt"/>
                <a:ea typeface="Batang"/>
              </a:rPr>
              <a:t> incorporan cambios en sus recomendaciones de tratamiento, especialmente en asma </a:t>
            </a:r>
            <a:r>
              <a:rPr lang="es-ES" b="1" dirty="0">
                <a:latin typeface="+mj-lt"/>
                <a:ea typeface="Batang"/>
              </a:rPr>
              <a:t>grave</a:t>
            </a:r>
            <a:r>
              <a:rPr lang="es-ES" dirty="0">
                <a:latin typeface="+mj-lt"/>
                <a:ea typeface="Batang"/>
              </a:rPr>
              <a:t>, con la utilización de </a:t>
            </a:r>
            <a:r>
              <a:rPr lang="es-ES" b="1" dirty="0">
                <a:latin typeface="+mj-lt"/>
                <a:ea typeface="Batang"/>
              </a:rPr>
              <a:t>fármacos biológicos</a:t>
            </a:r>
            <a:r>
              <a:rPr lang="es-ES" dirty="0" smtClean="0">
                <a:latin typeface="+mj-lt"/>
                <a:ea typeface="Batang"/>
              </a:rPr>
              <a:t>.</a:t>
            </a: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dirty="0" smtClean="0">
                <a:latin typeface="+mj-lt"/>
                <a:ea typeface="Batang"/>
              </a:rPr>
              <a:t>  </a:t>
            </a:r>
            <a:endParaRPr lang="es-ES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82547" y="120783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 smtClean="0">
                <a:solidFill>
                  <a:srgbClr val="EF3340"/>
                </a:solidFill>
              </a:rPr>
              <a:t>Puntos clave (I)</a:t>
            </a:r>
          </a:p>
        </p:txBody>
      </p:sp>
    </p:spTree>
    <p:extLst>
      <p:ext uri="{BB962C8B-B14F-4D97-AF65-F5344CB8AC3E}">
        <p14:creationId xmlns:p14="http://schemas.microsoft.com/office/powerpoint/2010/main" val="270078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13786" y="812165"/>
            <a:ext cx="79291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dirty="0">
                <a:ea typeface="Batang"/>
              </a:rPr>
              <a:t>La guía española incluye seis escalones terapéuticos: </a:t>
            </a:r>
            <a:endParaRPr lang="es-ES" dirty="0" smtClean="0">
              <a:ea typeface="Batang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Arial Narrow" panose="020B0606020202030204" pitchFamily="34" charset="0"/>
              <a:buChar char="-"/>
              <a:tabLst>
                <a:tab pos="216535" algn="l"/>
              </a:tabLst>
            </a:pPr>
            <a:endParaRPr lang="es-ES" dirty="0" smtClean="0">
              <a:ea typeface="Batang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b="1" i="1" dirty="0">
                <a:solidFill>
                  <a:srgbClr val="9900CC"/>
                </a:solidFill>
                <a:ea typeface="Batang"/>
              </a:rPr>
              <a:t>	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1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) 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Intermitente</a:t>
            </a:r>
            <a:r>
              <a:rPr lang="es-ES" dirty="0">
                <a:ea typeface="Batang"/>
              </a:rPr>
              <a:t>, tratamiento a demanda con </a:t>
            </a:r>
            <a:r>
              <a:rPr lang="es-ES" dirty="0" smtClean="0">
                <a:ea typeface="Batang"/>
              </a:rPr>
              <a:t>un broncodilatador </a:t>
            </a:r>
            <a:r>
              <a:rPr lang="es-ES" dirty="0">
                <a:ea typeface="Batang"/>
              </a:rPr>
              <a:t>de </a:t>
            </a:r>
            <a:r>
              <a:rPr lang="es-ES" dirty="0" smtClean="0">
                <a:ea typeface="Batang"/>
              </a:rPr>
              <a:t>	acción corta </a:t>
            </a:r>
            <a:r>
              <a:rPr lang="es-ES" dirty="0">
                <a:ea typeface="Batang"/>
              </a:rPr>
              <a:t>agonista </a:t>
            </a:r>
            <a:r>
              <a:rPr lang="es-ES" dirty="0" smtClean="0">
                <a:ea typeface="Batang"/>
              </a:rPr>
              <a:t>beta-2. </a:t>
            </a: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endParaRPr lang="es-ES" dirty="0" smtClean="0">
              <a:ea typeface="Batang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b="1" dirty="0" smtClean="0">
                <a:ea typeface="Batang"/>
              </a:rPr>
              <a:t>	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2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) 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Persistente 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leve</a:t>
            </a:r>
            <a:r>
              <a:rPr lang="es-ES" dirty="0">
                <a:ea typeface="Batang"/>
              </a:rPr>
              <a:t>, iniciar tratamiento con </a:t>
            </a:r>
            <a:r>
              <a:rPr lang="es-ES" b="1" dirty="0" err="1" smtClean="0">
                <a:ea typeface="Batang"/>
              </a:rPr>
              <a:t>corticoesteroides</a:t>
            </a:r>
            <a:r>
              <a:rPr lang="es-ES" b="1" dirty="0" smtClean="0">
                <a:ea typeface="Batang"/>
              </a:rPr>
              <a:t> inhalados </a:t>
            </a:r>
            <a:r>
              <a:rPr lang="es-ES" dirty="0" smtClean="0">
                <a:ea typeface="Batang"/>
              </a:rPr>
              <a:t>	(CI) </a:t>
            </a:r>
            <a:r>
              <a:rPr lang="es-ES" dirty="0">
                <a:ea typeface="Batang"/>
              </a:rPr>
              <a:t>(dosis </a:t>
            </a:r>
            <a:r>
              <a:rPr lang="es-ES" b="1" dirty="0">
                <a:ea typeface="Batang"/>
              </a:rPr>
              <a:t>baja</a:t>
            </a:r>
            <a:r>
              <a:rPr lang="es-ES" dirty="0" smtClean="0">
                <a:ea typeface="Batang"/>
              </a:rPr>
              <a:t>). </a:t>
            </a: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endParaRPr lang="es-ES" dirty="0" smtClean="0">
              <a:ea typeface="Batang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b="1" dirty="0" smtClean="0">
                <a:ea typeface="Batang"/>
              </a:rPr>
              <a:t>	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3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) 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Persistente 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moderada</a:t>
            </a:r>
            <a:r>
              <a:rPr lang="es-ES" dirty="0">
                <a:ea typeface="Batang"/>
              </a:rPr>
              <a:t>, añadir un broncodilatador de acción larga </a:t>
            </a:r>
            <a:r>
              <a:rPr lang="es-ES" dirty="0" smtClean="0">
                <a:ea typeface="Batang"/>
              </a:rPr>
              <a:t>	agonista </a:t>
            </a:r>
            <a:r>
              <a:rPr lang="es-ES" dirty="0">
                <a:ea typeface="Batang"/>
              </a:rPr>
              <a:t>beta-2 (</a:t>
            </a:r>
            <a:r>
              <a:rPr lang="es-ES" b="1" dirty="0">
                <a:ea typeface="Batang"/>
              </a:rPr>
              <a:t>LABA</a:t>
            </a:r>
            <a:r>
              <a:rPr lang="es-ES" dirty="0">
                <a:ea typeface="Batang"/>
              </a:rPr>
              <a:t>) al </a:t>
            </a:r>
            <a:r>
              <a:rPr lang="es-ES" dirty="0" smtClean="0">
                <a:ea typeface="Batang"/>
              </a:rPr>
              <a:t>tratamiento</a:t>
            </a:r>
            <a:r>
              <a:rPr lang="es-ES" dirty="0">
                <a:ea typeface="Batang"/>
              </a:rPr>
              <a:t>.</a:t>
            </a:r>
            <a:r>
              <a:rPr lang="es-ES" dirty="0" smtClean="0">
                <a:ea typeface="Batang"/>
              </a:rPr>
              <a:t> </a:t>
            </a: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endParaRPr lang="es-ES" dirty="0" smtClean="0">
              <a:ea typeface="Batang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b="1" dirty="0" smtClean="0">
                <a:ea typeface="Batang"/>
              </a:rPr>
              <a:t>	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4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) 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Persistente 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moderada</a:t>
            </a:r>
            <a:r>
              <a:rPr lang="es-ES" dirty="0">
                <a:ea typeface="Batang"/>
              </a:rPr>
              <a:t>, aumentar dosis de CI (dosis </a:t>
            </a:r>
            <a:r>
              <a:rPr lang="es-ES" b="1" dirty="0">
                <a:ea typeface="Batang"/>
              </a:rPr>
              <a:t>media</a:t>
            </a:r>
            <a:r>
              <a:rPr lang="es-ES" dirty="0">
                <a:ea typeface="Batang"/>
              </a:rPr>
              <a:t>); </a:t>
            </a:r>
            <a:endParaRPr lang="es-ES" dirty="0" smtClean="0">
              <a:ea typeface="Batang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endParaRPr lang="es-ES" dirty="0" smtClean="0">
              <a:ea typeface="Batang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b="1" dirty="0" smtClean="0">
                <a:ea typeface="Batang"/>
              </a:rPr>
              <a:t>	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5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) 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Persistente 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grave</a:t>
            </a:r>
            <a:r>
              <a:rPr lang="es-ES" dirty="0">
                <a:ea typeface="Batang"/>
              </a:rPr>
              <a:t>, aumentar dosis de CI (dosis </a:t>
            </a:r>
            <a:r>
              <a:rPr lang="es-ES" b="1" dirty="0">
                <a:ea typeface="Batang"/>
              </a:rPr>
              <a:t>alta</a:t>
            </a:r>
            <a:r>
              <a:rPr lang="es-ES" dirty="0">
                <a:ea typeface="Batang"/>
              </a:rPr>
              <a:t>); y</a:t>
            </a:r>
            <a:r>
              <a:rPr lang="es-ES" dirty="0" smtClean="0">
                <a:ea typeface="Batang"/>
              </a:rPr>
              <a:t>,</a:t>
            </a: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dirty="0" smtClean="0">
                <a:ea typeface="Batang"/>
              </a:rPr>
              <a:t> </a:t>
            </a: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b="1" dirty="0" smtClean="0">
                <a:ea typeface="Batang"/>
              </a:rPr>
              <a:t>	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6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) </a:t>
            </a:r>
            <a:r>
              <a:rPr lang="es-ES" b="1" i="1" dirty="0" smtClean="0">
                <a:solidFill>
                  <a:srgbClr val="9900CC"/>
                </a:solidFill>
                <a:ea typeface="Batang"/>
              </a:rPr>
              <a:t>Persistente </a:t>
            </a:r>
            <a:r>
              <a:rPr lang="es-ES" b="1" i="1" dirty="0">
                <a:solidFill>
                  <a:srgbClr val="9900CC"/>
                </a:solidFill>
                <a:ea typeface="Batang"/>
              </a:rPr>
              <a:t>grave</a:t>
            </a:r>
            <a:r>
              <a:rPr lang="es-ES" dirty="0">
                <a:ea typeface="Batang"/>
              </a:rPr>
              <a:t>, añadir un fármaco biológico al tratamiento, según </a:t>
            </a:r>
            <a:r>
              <a:rPr lang="es-ES" dirty="0" smtClean="0">
                <a:ea typeface="Batang"/>
              </a:rPr>
              <a:t>	fenotipo </a:t>
            </a:r>
            <a:r>
              <a:rPr lang="es-ES" dirty="0">
                <a:ea typeface="Batang"/>
              </a:rPr>
              <a:t>del paciente (</a:t>
            </a:r>
            <a:r>
              <a:rPr lang="es-ES" b="1" dirty="0" err="1">
                <a:ea typeface="Batang"/>
              </a:rPr>
              <a:t>omalizumab</a:t>
            </a:r>
            <a:r>
              <a:rPr lang="es-ES" b="1" dirty="0">
                <a:ea typeface="Batang"/>
              </a:rPr>
              <a:t>, </a:t>
            </a:r>
            <a:r>
              <a:rPr lang="es-ES" b="1" dirty="0" err="1">
                <a:ea typeface="Batang"/>
              </a:rPr>
              <a:t>mepolizumab</a:t>
            </a:r>
            <a:r>
              <a:rPr lang="es-ES" b="1" dirty="0">
                <a:ea typeface="Batang"/>
              </a:rPr>
              <a:t>, </a:t>
            </a:r>
            <a:r>
              <a:rPr lang="es-ES" b="1" dirty="0" err="1">
                <a:ea typeface="Batang"/>
              </a:rPr>
              <a:t>reslizumab</a:t>
            </a:r>
            <a:r>
              <a:rPr lang="es-ES" b="1" dirty="0">
                <a:ea typeface="Batang"/>
              </a:rPr>
              <a:t>, </a:t>
            </a:r>
            <a:r>
              <a:rPr lang="es-ES" b="1" dirty="0" smtClean="0">
                <a:ea typeface="Batang"/>
              </a:rPr>
              <a:t>	</a:t>
            </a:r>
            <a:r>
              <a:rPr lang="es-ES" b="1" dirty="0" err="1" smtClean="0">
                <a:ea typeface="Batang"/>
              </a:rPr>
              <a:t>benralizumab</a:t>
            </a:r>
            <a:r>
              <a:rPr lang="es-ES" b="1" dirty="0" smtClean="0">
                <a:ea typeface="Batang"/>
              </a:rPr>
              <a:t> </a:t>
            </a:r>
            <a:r>
              <a:rPr lang="es-ES" b="1" dirty="0">
                <a:ea typeface="Batang"/>
              </a:rPr>
              <a:t>o </a:t>
            </a:r>
            <a:r>
              <a:rPr lang="es-ES" b="1" dirty="0" err="1">
                <a:ea typeface="Batang"/>
              </a:rPr>
              <a:t>dupilumab</a:t>
            </a:r>
            <a:r>
              <a:rPr lang="es-ES" dirty="0" smtClean="0">
                <a:ea typeface="Batang"/>
              </a:rPr>
              <a:t>).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Arial Narrow" panose="020B0606020202030204" pitchFamily="34" charset="0"/>
              <a:buChar char="-"/>
              <a:tabLst>
                <a:tab pos="216535" algn="l"/>
              </a:tabLst>
            </a:pPr>
            <a:endParaRPr lang="es-ES" dirty="0">
              <a:ea typeface="Times New Roman" panose="02020603050405020304" pitchFamily="18" charset="0"/>
            </a:endParaRPr>
          </a:p>
          <a:p>
            <a:r>
              <a:rPr lang="es-ES" dirty="0" smtClean="0">
                <a:ea typeface="Batang"/>
                <a:cs typeface="Times New Roman" panose="02020603050405020304" pitchFamily="18" charset="0"/>
              </a:rPr>
              <a:t>Ante la situación de pandemia </a:t>
            </a:r>
            <a:r>
              <a:rPr lang="es-ES" dirty="0">
                <a:ea typeface="Batang"/>
                <a:cs typeface="Times New Roman" panose="02020603050405020304" pitchFamily="18" charset="0"/>
              </a:rPr>
              <a:t>por coronavirus (</a:t>
            </a:r>
            <a:r>
              <a:rPr lang="es-ES" b="1" dirty="0">
                <a:ea typeface="Batang"/>
                <a:cs typeface="Times New Roman" panose="02020603050405020304" pitchFamily="18" charset="0"/>
              </a:rPr>
              <a:t>COVID-19</a:t>
            </a:r>
            <a:r>
              <a:rPr lang="es-ES" dirty="0" smtClean="0">
                <a:ea typeface="Batang"/>
                <a:cs typeface="Times New Roman" panose="02020603050405020304" pitchFamily="18" charset="0"/>
              </a:rPr>
              <a:t>) </a:t>
            </a:r>
            <a:r>
              <a:rPr lang="es-ES" dirty="0">
                <a:ea typeface="Batang"/>
                <a:cs typeface="Times New Roman" panose="02020603050405020304" pitchFamily="18" charset="0"/>
              </a:rPr>
              <a:t>los pacientes con asma deben </a:t>
            </a:r>
            <a:r>
              <a:rPr lang="es-ES" b="1" dirty="0" smtClean="0">
                <a:ea typeface="Batang"/>
                <a:cs typeface="Times New Roman" panose="02020603050405020304" pitchFamily="18" charset="0"/>
              </a:rPr>
              <a:t>continuar con su tratamiento </a:t>
            </a:r>
            <a:r>
              <a:rPr lang="es-ES" b="1" dirty="0">
                <a:ea typeface="Batang"/>
                <a:cs typeface="Times New Roman" panose="02020603050405020304" pitchFamily="18" charset="0"/>
              </a:rPr>
              <a:t>de </a:t>
            </a:r>
            <a:r>
              <a:rPr lang="es-ES" b="1" dirty="0" smtClean="0">
                <a:ea typeface="Batang"/>
                <a:cs typeface="Times New Roman" panose="02020603050405020304" pitchFamily="18" charset="0"/>
              </a:rPr>
              <a:t>mantenimiento</a:t>
            </a:r>
            <a:endParaRPr lang="es-ES" b="1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6421" y="91440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 smtClean="0">
                <a:solidFill>
                  <a:srgbClr val="EF3340"/>
                </a:solidFill>
              </a:rPr>
              <a:t>Puntos clave (y II)</a:t>
            </a:r>
          </a:p>
        </p:txBody>
      </p:sp>
    </p:spTree>
    <p:extLst>
      <p:ext uri="{BB962C8B-B14F-4D97-AF65-F5344CB8AC3E}">
        <p14:creationId xmlns:p14="http://schemas.microsoft.com/office/powerpoint/2010/main" val="205502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350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 smtClean="0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14400" y="1178463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u="sng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GEMA </a:t>
            </a:r>
            <a:r>
              <a:rPr lang="es-ES" sz="20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5</a:t>
            </a:r>
            <a:r>
              <a:rPr lang="es-ES" sz="2000" dirty="0">
                <a:latin typeface="+mj-lt"/>
                <a:ea typeface="Times New Roman" panose="02020603050405020304" pitchFamily="18" charset="0"/>
              </a:rPr>
              <a:t>. Guía española para el Manejo del Asma. 2020. </a:t>
            </a:r>
          </a:p>
          <a:p>
            <a:pPr algn="just">
              <a:spcAft>
                <a:spcPts val="0"/>
              </a:spcAft>
            </a:pPr>
            <a:r>
              <a:rPr lang="es-ES" sz="2000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342900" indent="-342900" algn="just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GINA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 Global Strategy for Asthma Management and Prevention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2020.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Dispositivos </a:t>
            </a:r>
            <a:r>
              <a:rPr lang="es-ES" sz="2000" dirty="0"/>
              <a:t>de inhalación para asma y EPOC. </a:t>
            </a:r>
            <a:r>
              <a:rPr lang="es-ES" sz="2000" dirty="0">
                <a:hlinkClick r:id="rId4"/>
              </a:rPr>
              <a:t>Bol Ter </a:t>
            </a:r>
            <a:r>
              <a:rPr lang="es-ES" sz="2000" dirty="0" err="1">
                <a:hlinkClick r:id="rId4"/>
              </a:rPr>
              <a:t>Andal</a:t>
            </a:r>
            <a:r>
              <a:rPr lang="es-ES" sz="2000" dirty="0">
                <a:hlinkClick r:id="rId4"/>
              </a:rPr>
              <a:t> 2018; (33):2. (Actualizado abril de 2019</a:t>
            </a:r>
            <a:r>
              <a:rPr lang="es-ES" sz="2000" dirty="0" smtClean="0">
                <a:hlinkClick r:id="rId4"/>
              </a:rPr>
              <a:t>).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 smtClean="0"/>
              <a:t> </a:t>
            </a:r>
          </a:p>
          <a:p>
            <a:pPr eaLnBrk="1" hangingPunct="1"/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i="1" dirty="0" smtClean="0"/>
              <a:t>		Bol Ter </a:t>
            </a:r>
            <a:r>
              <a:rPr lang="es-ES" altLang="es-ES" i="1" dirty="0" err="1" smtClean="0"/>
              <a:t>Andal</a:t>
            </a:r>
            <a:r>
              <a:rPr lang="es-ES" altLang="es-ES" i="1" dirty="0" smtClean="0"/>
              <a:t>. 2020; 35(2)</a:t>
            </a:r>
          </a:p>
          <a:p>
            <a:pPr eaLnBrk="1" hangingPunct="1">
              <a:buFontTx/>
              <a:buNone/>
            </a:pPr>
            <a:r>
              <a:rPr lang="es-ES" altLang="es-ES" dirty="0" smtClean="0"/>
              <a:t>		</a:t>
            </a:r>
            <a:r>
              <a:rPr lang="es-ES" altLang="es-ES" dirty="0" smtClean="0">
                <a:hlinkClick r:id="rId2"/>
              </a:rPr>
              <a:t>http://www.cadime.es/</a:t>
            </a:r>
            <a:r>
              <a:rPr lang="es-ES" altLang="es-ES" dirty="0" smtClean="0"/>
              <a:t> 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310062" cy="36337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79500" y="353357"/>
            <a:ext cx="8064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4000" b="1" i="1" dirty="0">
                <a:solidFill>
                  <a:srgbClr val="EF3340"/>
                </a:solidFill>
              </a:rPr>
              <a:t>Justificación:</a:t>
            </a:r>
            <a:endParaRPr lang="es-ES" altLang="es-ES" sz="4000" dirty="0"/>
          </a:p>
        </p:txBody>
      </p:sp>
      <p:sp>
        <p:nvSpPr>
          <p:cNvPr id="2" name="Rectángulo 1"/>
          <p:cNvSpPr/>
          <p:nvPr/>
        </p:nvSpPr>
        <p:spPr>
          <a:xfrm>
            <a:off x="1124359" y="3236609"/>
            <a:ext cx="81650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4000" b="1" i="1" dirty="0" smtClean="0">
              <a:solidFill>
                <a:srgbClr val="EF3340"/>
              </a:solidFill>
            </a:endParaRPr>
          </a:p>
          <a:p>
            <a:r>
              <a:rPr lang="es-ES" sz="4000" b="1" i="1" dirty="0" smtClean="0">
                <a:solidFill>
                  <a:srgbClr val="EF3340"/>
                </a:solidFill>
              </a:rPr>
              <a:t>Objetivo:</a:t>
            </a:r>
          </a:p>
          <a:p>
            <a:endParaRPr lang="es-ES" sz="4400" b="1" i="1" dirty="0" smtClean="0">
              <a:solidFill>
                <a:srgbClr val="EF3340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207453" y="4731979"/>
            <a:ext cx="75612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" altLang="es-ES" sz="2400" i="1" dirty="0">
                <a:solidFill>
                  <a:schemeClr val="tx1"/>
                </a:solidFill>
              </a:rPr>
              <a:t>Actualizar el tratamiento </a:t>
            </a:r>
            <a:r>
              <a:rPr lang="es-ES" altLang="es-ES" sz="2400" i="1" dirty="0" smtClean="0">
                <a:solidFill>
                  <a:schemeClr val="tx1"/>
                </a:solidFill>
              </a:rPr>
              <a:t>de mantenimiento del </a:t>
            </a:r>
            <a:r>
              <a:rPr lang="es-ES" altLang="es-ES" sz="2400" i="1" dirty="0" smtClean="0"/>
              <a:t>asma, </a:t>
            </a:r>
            <a:r>
              <a:rPr lang="es-ES" altLang="es-ES" sz="2400" i="1" dirty="0" smtClean="0">
                <a:solidFill>
                  <a:schemeClr val="tx1"/>
                </a:solidFill>
              </a:rPr>
              <a:t>incluyendo las evidencias más recientes, y las nuevas recomendaciones –nacionales e internacionales- de </a:t>
            </a:r>
            <a:r>
              <a:rPr lang="es-ES" altLang="es-ES" sz="2400" i="1" dirty="0" smtClean="0"/>
              <a:t>tratamiento. </a:t>
            </a:r>
            <a:endParaRPr lang="es-ES" altLang="es-ES" sz="3200" i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07453" y="1297617"/>
            <a:ext cx="7786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i="1" dirty="0"/>
              <a:t>El </a:t>
            </a:r>
            <a:r>
              <a:rPr lang="es-ES" sz="2400" i="1" dirty="0" smtClean="0"/>
              <a:t>asma es una enfermedad crónica muy frecuente que  puede </a:t>
            </a:r>
            <a:r>
              <a:rPr lang="es-ES" sz="2400" i="1" dirty="0"/>
              <a:t>ser </a:t>
            </a:r>
            <a:r>
              <a:rPr lang="es-ES" sz="2400" i="1" dirty="0" smtClean="0"/>
              <a:t>grave</a:t>
            </a:r>
            <a:r>
              <a:rPr lang="es-ES" sz="2400" i="1" dirty="0"/>
              <a:t> </a:t>
            </a:r>
            <a:r>
              <a:rPr lang="es-ES" sz="2400" i="1" dirty="0" smtClean="0"/>
              <a:t>y es muy importante alcanzar </a:t>
            </a:r>
            <a:r>
              <a:rPr lang="es-ES" sz="2400" i="1" dirty="0"/>
              <a:t>y mantener el control de la </a:t>
            </a:r>
            <a:r>
              <a:rPr lang="es-ES" sz="2400" i="1" dirty="0" smtClean="0"/>
              <a:t>enfermedad, prevenir </a:t>
            </a:r>
            <a:r>
              <a:rPr lang="es-ES" sz="2400" i="1" dirty="0"/>
              <a:t>las </a:t>
            </a:r>
            <a:r>
              <a:rPr lang="es-ES" sz="2400" i="1" dirty="0" smtClean="0"/>
              <a:t>exacerbaciones y la </a:t>
            </a:r>
            <a:r>
              <a:rPr lang="es-ES" sz="2400" i="1" dirty="0"/>
              <a:t>obstrucción crónica al flujo </a:t>
            </a:r>
            <a:r>
              <a:rPr lang="es-ES" sz="2400" i="1" dirty="0" smtClean="0"/>
              <a:t>aéreo, y  reducir al </a:t>
            </a:r>
            <a:r>
              <a:rPr lang="es-ES" sz="2400" i="1" dirty="0"/>
              <a:t>máximo </a:t>
            </a:r>
            <a:r>
              <a:rPr lang="es-ES" sz="2400" i="1" dirty="0" smtClean="0"/>
              <a:t>su mortalidad.  </a:t>
            </a:r>
            <a:endParaRPr lang="es-E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82547" y="120783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 smtClean="0">
                <a:solidFill>
                  <a:srgbClr val="EF3340"/>
                </a:solidFill>
              </a:rPr>
              <a:t>Definición de asma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77048" y="964964"/>
            <a:ext cx="805488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altLang="es-ES" sz="2400" dirty="0"/>
              <a:t>Enfermedad </a:t>
            </a:r>
            <a:r>
              <a:rPr lang="es-ES" altLang="es-ES" sz="2400" b="1" dirty="0"/>
              <a:t>inflamatoria crónica </a:t>
            </a:r>
            <a:r>
              <a:rPr lang="es-ES" altLang="es-ES" sz="2400" dirty="0"/>
              <a:t>de vías </a:t>
            </a:r>
            <a:r>
              <a:rPr lang="es-ES" altLang="es-ES" sz="2400" dirty="0" smtClean="0"/>
              <a:t>respiratorias, que cursa con</a:t>
            </a:r>
            <a:r>
              <a:rPr lang="es-ES" altLang="es-ES" sz="2400" dirty="0"/>
              <a:t> </a:t>
            </a:r>
            <a:r>
              <a:rPr lang="es-ES" altLang="es-ES" sz="2400" b="1" dirty="0" err="1" smtClean="0"/>
              <a:t>hiperrespuesta</a:t>
            </a:r>
            <a:r>
              <a:rPr lang="es-ES" altLang="es-ES" sz="2400" b="1" dirty="0" smtClean="0"/>
              <a:t> bronquial</a:t>
            </a:r>
            <a:r>
              <a:rPr lang="es-ES" altLang="es-ES" sz="2400" dirty="0" smtClean="0"/>
              <a:t>,</a:t>
            </a:r>
            <a:r>
              <a:rPr lang="es-ES" altLang="es-ES" sz="2400" b="1" dirty="0" smtClean="0"/>
              <a:t> </a:t>
            </a:r>
            <a:r>
              <a:rPr lang="es-ES" altLang="es-ES" sz="2400" b="1" dirty="0"/>
              <a:t>obstrucción variable </a:t>
            </a:r>
            <a:r>
              <a:rPr lang="es-ES" altLang="es-ES" sz="2400" dirty="0"/>
              <a:t>al flujo </a:t>
            </a:r>
            <a:r>
              <a:rPr lang="es-ES" altLang="es-ES" sz="2400" dirty="0" smtClean="0"/>
              <a:t>aéreo y </a:t>
            </a:r>
            <a:r>
              <a:rPr lang="es-ES" altLang="es-ES" sz="2400" b="1" dirty="0" smtClean="0"/>
              <a:t>limitación </a:t>
            </a:r>
            <a:r>
              <a:rPr lang="es-ES" altLang="es-ES" sz="2400" b="1" dirty="0"/>
              <a:t>de la </a:t>
            </a:r>
            <a:r>
              <a:rPr lang="es-ES" altLang="es-ES" sz="2400" b="1" dirty="0" smtClean="0"/>
              <a:t>actividad</a:t>
            </a:r>
            <a:r>
              <a:rPr lang="es-ES" altLang="es-ES" sz="2400" dirty="0" smtClean="0"/>
              <a:t>.</a:t>
            </a:r>
          </a:p>
          <a:p>
            <a:pPr algn="just"/>
            <a:endParaRPr lang="es-ES" altLang="es-ES" sz="2400" b="1" dirty="0"/>
          </a:p>
          <a:p>
            <a:pPr algn="just"/>
            <a:r>
              <a:rPr lang="es-ES" altLang="es-ES" sz="2400" dirty="0" smtClean="0"/>
              <a:t>Los pacientes pueden presentar </a:t>
            </a:r>
            <a:r>
              <a:rPr lang="es-ES" altLang="es-ES" sz="2400" b="1" dirty="0" smtClean="0"/>
              <a:t>exacerbaciones </a:t>
            </a:r>
            <a:r>
              <a:rPr lang="es-ES" altLang="es-ES" sz="2400" dirty="0"/>
              <a:t>que </a:t>
            </a:r>
            <a:r>
              <a:rPr lang="es-ES" altLang="es-ES" sz="2400" dirty="0" smtClean="0"/>
              <a:t>en ocasiones requieren </a:t>
            </a:r>
            <a:r>
              <a:rPr lang="es-ES" altLang="es-ES" sz="2400" dirty="0"/>
              <a:t>asistencia</a:t>
            </a:r>
            <a:r>
              <a:rPr lang="es-ES" altLang="es-ES" sz="2400" b="1" dirty="0"/>
              <a:t> urgente </a:t>
            </a:r>
            <a:r>
              <a:rPr lang="es-ES" altLang="es-ES" sz="2400" dirty="0"/>
              <a:t>y ser </a:t>
            </a:r>
            <a:r>
              <a:rPr lang="es-ES" altLang="es-ES" sz="2400" b="1" dirty="0" smtClean="0"/>
              <a:t>mortales</a:t>
            </a:r>
            <a:r>
              <a:rPr lang="es-ES" altLang="es-ES" sz="2400" dirty="0" smtClean="0"/>
              <a:t>.</a:t>
            </a:r>
            <a:r>
              <a:rPr lang="es-ES" altLang="es-ES" sz="2400" b="1" dirty="0" smtClean="0"/>
              <a:t> </a:t>
            </a:r>
          </a:p>
          <a:p>
            <a:pPr algn="just"/>
            <a:endParaRPr lang="es-ES_tradnl" altLang="es-ES" sz="2400" b="1" dirty="0"/>
          </a:p>
          <a:p>
            <a:pPr algn="just"/>
            <a:r>
              <a:rPr lang="es-ES_tradnl" altLang="es-ES" sz="2400" b="1" dirty="0" smtClean="0"/>
              <a:t>El diagnostico del asma se realiza:</a:t>
            </a:r>
            <a:endParaRPr lang="es-ES" altLang="es-ES" sz="2400" b="1" dirty="0"/>
          </a:p>
          <a:p>
            <a:pPr algn="just"/>
            <a:endParaRPr lang="es-ES" altLang="es-E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ES" sz="2400" dirty="0" smtClean="0"/>
              <a:t>Diagnóstico de </a:t>
            </a:r>
            <a:r>
              <a:rPr lang="es-ES" altLang="es-ES" sz="2400" b="1" dirty="0" smtClean="0"/>
              <a:t>sospecha: </a:t>
            </a:r>
          </a:p>
          <a:p>
            <a:pPr lvl="1" algn="just"/>
            <a:r>
              <a:rPr lang="es-ES" altLang="es-ES" sz="2400" b="1" dirty="0" smtClean="0"/>
              <a:t>síntomas</a:t>
            </a:r>
            <a:r>
              <a:rPr lang="es-ES" altLang="es-ES" sz="2400" dirty="0" smtClean="0"/>
              <a:t>: sibilancias</a:t>
            </a:r>
            <a:r>
              <a:rPr lang="es-ES" altLang="es-ES" sz="2400" dirty="0"/>
              <a:t>, disnea, tos, opresión </a:t>
            </a:r>
            <a:r>
              <a:rPr lang="es-ES" altLang="es-ES" sz="2400" dirty="0" smtClean="0"/>
              <a:t>torácica.</a:t>
            </a:r>
          </a:p>
          <a:p>
            <a:pPr algn="just"/>
            <a:endParaRPr lang="es-ES" altLang="es-E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ES" sz="2400" dirty="0" smtClean="0"/>
              <a:t>Diagnóstico de </a:t>
            </a:r>
            <a:r>
              <a:rPr lang="es-ES" altLang="es-ES" sz="2400" b="1" dirty="0" smtClean="0"/>
              <a:t>confirmación: </a:t>
            </a:r>
          </a:p>
          <a:p>
            <a:pPr lvl="1" algn="just"/>
            <a:r>
              <a:rPr lang="es-ES" altLang="es-ES" sz="2400" b="1" dirty="0" err="1" smtClean="0"/>
              <a:t>espirometría</a:t>
            </a:r>
            <a:r>
              <a:rPr lang="es-ES" altLang="es-ES" sz="2400" dirty="0" smtClean="0"/>
              <a:t> seguida de prueba broncodilatadora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6525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82547" y="120783"/>
            <a:ext cx="824388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4000" b="1" dirty="0" smtClean="0">
                <a:solidFill>
                  <a:srgbClr val="EF3340"/>
                </a:solidFill>
              </a:rPr>
              <a:t>Algoritmo de diagnóstico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69" y="841508"/>
            <a:ext cx="7558233" cy="5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83095"/>
              </p:ext>
            </p:extLst>
          </p:nvPr>
        </p:nvGraphicFramePr>
        <p:xfrm>
          <a:off x="2197431" y="880655"/>
          <a:ext cx="6550784" cy="1772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611">
                  <a:extLst>
                    <a:ext uri="{9D8B030D-6E8A-4147-A177-3AD203B41FA5}">
                      <a16:colId xmlns:a16="http://schemas.microsoft.com/office/drawing/2014/main" val="3355670398"/>
                    </a:ext>
                  </a:extLst>
                </a:gridCol>
                <a:gridCol w="1378612">
                  <a:extLst>
                    <a:ext uri="{9D8B030D-6E8A-4147-A177-3AD203B41FA5}">
                      <a16:colId xmlns:a16="http://schemas.microsoft.com/office/drawing/2014/main" val="3984888090"/>
                    </a:ext>
                  </a:extLst>
                </a:gridCol>
                <a:gridCol w="915309">
                  <a:extLst>
                    <a:ext uri="{9D8B030D-6E8A-4147-A177-3AD203B41FA5}">
                      <a16:colId xmlns:a16="http://schemas.microsoft.com/office/drawing/2014/main" val="412024222"/>
                    </a:ext>
                  </a:extLst>
                </a:gridCol>
                <a:gridCol w="1163910">
                  <a:extLst>
                    <a:ext uri="{9D8B030D-6E8A-4147-A177-3AD203B41FA5}">
                      <a16:colId xmlns:a16="http://schemas.microsoft.com/office/drawing/2014/main" val="1880738816"/>
                    </a:ext>
                  </a:extLst>
                </a:gridCol>
                <a:gridCol w="1827342">
                  <a:extLst>
                    <a:ext uri="{9D8B030D-6E8A-4147-A177-3AD203B41FA5}">
                      <a16:colId xmlns:a16="http://schemas.microsoft.com/office/drawing/2014/main" val="2973482826"/>
                    </a:ext>
                  </a:extLst>
                </a:gridCol>
              </a:tblGrid>
              <a:tr h="391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Intermitente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CB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Persistente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CB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019257"/>
                  </a:ext>
                </a:extLst>
              </a:tr>
              <a:tr h="391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 </a:t>
                      </a:r>
                      <a:endParaRPr lang="es-E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+mj-lt"/>
                        </a:rPr>
                        <a:t>Leve</a:t>
                      </a:r>
                      <a:endParaRPr lang="es-E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+mj-lt"/>
                        </a:rPr>
                        <a:t>Moderada</a:t>
                      </a:r>
                      <a:endParaRPr lang="es-E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+mj-lt"/>
                        </a:rPr>
                        <a:t>Grave</a:t>
                      </a:r>
                      <a:endParaRPr lang="es-E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08141"/>
                  </a:ext>
                </a:extLst>
              </a:tr>
              <a:tr h="69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Necesidades 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mínimas 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tratamiento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effectLst/>
                          <a:latin typeface="+mj-lt"/>
                        </a:rPr>
                        <a:t>Escalón</a:t>
                      </a:r>
                      <a:r>
                        <a:rPr lang="es-ES" sz="10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ES" sz="1400" b="1" dirty="0">
                          <a:effectLst/>
                          <a:latin typeface="+mj-lt"/>
                        </a:rPr>
                        <a:t>1</a:t>
                      </a:r>
                      <a:endParaRPr lang="es-E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effectLst/>
                          <a:latin typeface="+mj-lt"/>
                        </a:rPr>
                        <a:t>Escalón</a:t>
                      </a:r>
                      <a:r>
                        <a:rPr lang="es-ES" sz="10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ES" sz="1400" b="1" dirty="0">
                          <a:effectLst/>
                          <a:latin typeface="+mj-lt"/>
                        </a:rPr>
                        <a:t>2</a:t>
                      </a:r>
                      <a:endParaRPr lang="es-E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effectLst/>
                          <a:latin typeface="+mj-lt"/>
                        </a:rPr>
                        <a:t>Escalón</a:t>
                      </a:r>
                      <a:r>
                        <a:rPr lang="es-ES" sz="10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ES" sz="1400" b="1" dirty="0">
                          <a:effectLst/>
                          <a:latin typeface="+mj-lt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  <a:latin typeface="+mj-lt"/>
                        </a:rPr>
                        <a:t>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  <a:latin typeface="+mj-lt"/>
                        </a:rPr>
                        <a:t>Escalón</a:t>
                      </a:r>
                      <a:r>
                        <a:rPr lang="es-ES" sz="10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1400" b="1" dirty="0">
                          <a:effectLst/>
                          <a:latin typeface="+mj-lt"/>
                        </a:rPr>
                        <a:t>4</a:t>
                      </a:r>
                      <a:endParaRPr lang="es-E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b="1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effectLst/>
                          <a:latin typeface="+mj-lt"/>
                        </a:rPr>
                        <a:t>Escalón</a:t>
                      </a:r>
                      <a:r>
                        <a:rPr lang="es-ES" sz="10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ES" sz="1400" b="1" dirty="0"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j-lt"/>
                        </a:rPr>
                        <a:t>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  <a:latin typeface="+mj-lt"/>
                        </a:rPr>
                        <a:t>Escalón</a:t>
                      </a:r>
                      <a:r>
                        <a:rPr lang="es-ES" sz="1400" b="1" dirty="0">
                          <a:effectLst/>
                          <a:latin typeface="+mj-lt"/>
                        </a:rPr>
                        <a:t> 6</a:t>
                      </a:r>
                      <a:endParaRPr lang="es-ES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70442"/>
                  </a:ext>
                </a:extLst>
              </a:tr>
              <a:tr h="18792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825926"/>
                  </a:ext>
                </a:extLst>
              </a:tr>
            </a:tbl>
          </a:graphicData>
        </a:graphic>
      </p:graphicFrame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782547" y="120783"/>
            <a:ext cx="824388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4000" b="1" dirty="0" smtClean="0">
                <a:solidFill>
                  <a:srgbClr val="EF3340"/>
                </a:solidFill>
              </a:rPr>
              <a:t>Clasificación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12825"/>
              </p:ext>
            </p:extLst>
          </p:nvPr>
        </p:nvGraphicFramePr>
        <p:xfrm>
          <a:off x="2197430" y="2606040"/>
          <a:ext cx="6550785" cy="4251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278">
                  <a:extLst>
                    <a:ext uri="{9D8B030D-6E8A-4147-A177-3AD203B41FA5}">
                      <a16:colId xmlns:a16="http://schemas.microsoft.com/office/drawing/2014/main" val="1918784958"/>
                    </a:ext>
                  </a:extLst>
                </a:gridCol>
                <a:gridCol w="1646730">
                  <a:extLst>
                    <a:ext uri="{9D8B030D-6E8A-4147-A177-3AD203B41FA5}">
                      <a16:colId xmlns:a16="http://schemas.microsoft.com/office/drawing/2014/main" val="3960565311"/>
                    </a:ext>
                  </a:extLst>
                </a:gridCol>
                <a:gridCol w="1646730">
                  <a:extLst>
                    <a:ext uri="{9D8B030D-6E8A-4147-A177-3AD203B41FA5}">
                      <a16:colId xmlns:a16="http://schemas.microsoft.com/office/drawing/2014/main" val="728206635"/>
                    </a:ext>
                  </a:extLst>
                </a:gridCol>
                <a:gridCol w="1617047">
                  <a:extLst>
                    <a:ext uri="{9D8B030D-6E8A-4147-A177-3AD203B41FA5}">
                      <a16:colId xmlns:a16="http://schemas.microsoft.com/office/drawing/2014/main" val="3000084345"/>
                    </a:ext>
                  </a:extLst>
                </a:gridCol>
              </a:tblGrid>
              <a:tr h="873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BIEN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controlada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S" sz="800" b="0" dirty="0">
                          <a:solidFill>
                            <a:schemeClr val="tx1"/>
                          </a:solidFill>
                          <a:effectLst/>
                        </a:rPr>
                        <a:t>todos </a:t>
                      </a:r>
                      <a:r>
                        <a:rPr lang="es-ES" sz="800" b="0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siguientes)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C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PARCIALMENTE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controlada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b="0" dirty="0">
                          <a:solidFill>
                            <a:schemeClr val="tx1"/>
                          </a:solidFill>
                          <a:effectLst/>
                        </a:rPr>
                        <a:t>(cualquier medida en </a:t>
                      </a:r>
                      <a:r>
                        <a:rPr lang="es-ES" sz="800" b="0" dirty="0" smtClean="0">
                          <a:solidFill>
                            <a:schemeClr val="tx1"/>
                          </a:solidFill>
                          <a:effectLst/>
                        </a:rPr>
                        <a:t>cualquier semana)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C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controlada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49596"/>
                  </a:ext>
                </a:extLst>
              </a:tr>
              <a:tr h="320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Síntomas diurnos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Ninguno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 ≤ 2 días al mes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2 días a la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semana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≥ 3 características de asma parcialmente controlada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65618"/>
                  </a:ext>
                </a:extLst>
              </a:tr>
              <a:tr h="480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Limitación de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actividades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Ninguna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Cualquiera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373880"/>
                  </a:ext>
                </a:extLst>
              </a:tr>
              <a:tr h="480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Síntomas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nocturnos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despertares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Ninguno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Cualquiera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226714"/>
                  </a:ext>
                </a:extLst>
              </a:tr>
              <a:tr h="480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Necesidad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 medicación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rescate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Ninguna o ≤ 2 días al mes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2 días a la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semana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29632"/>
                  </a:ext>
                </a:extLst>
              </a:tr>
              <a:tr h="800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Función pulmonar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FEV</a:t>
                      </a:r>
                      <a:r>
                        <a:rPr lang="es-ES" sz="1100" baseline="-25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1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+mj-lt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+mj-lt"/>
                        </a:rPr>
                        <a:t>FEM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FF0000"/>
                          </a:solidFill>
                        </a:uFill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80% del valor teórico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80% del mejor valor personal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80% del valor teórico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80% del mejor valor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personal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24969"/>
                  </a:ext>
                </a:extLst>
              </a:tr>
              <a:tr h="335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Exacerbaciones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Ninguna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≥ 1/año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≥1 en cualquier semana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7F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9816"/>
                  </a:ext>
                </a:extLst>
              </a:tr>
              <a:tr h="16006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FEV</a:t>
                      </a:r>
                      <a:r>
                        <a:rPr lang="es-ES" sz="11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volumen espiratorio forzado en el primer segundo; FEM: flujo </a:t>
                      </a:r>
                      <a:r>
                        <a:rPr lang="es-ES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espiratorio máximo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055767"/>
                  </a:ext>
                </a:extLst>
              </a:tr>
              <a:tr h="145512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11638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37669" y="2610115"/>
            <a:ext cx="147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9BDC0A"/>
                </a:solidFill>
              </a:rPr>
              <a:t>Según control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7669" y="880655"/>
            <a:ext cx="143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C99FF"/>
                </a:solidFill>
              </a:rPr>
              <a:t>Según gravedad</a:t>
            </a:r>
            <a:endParaRPr lang="es-ES" sz="2000" b="1" dirty="0">
              <a:solidFill>
                <a:srgbClr val="CC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82547" y="120783"/>
            <a:ext cx="824388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 sz="4000" b="1" dirty="0" smtClean="0">
                <a:solidFill>
                  <a:srgbClr val="EF3340"/>
                </a:solidFill>
              </a:rPr>
              <a:t>Tratamiento</a:t>
            </a:r>
            <a:endParaRPr lang="es-ES" altLang="es-ES" sz="4000" b="1" dirty="0" smtClean="0">
              <a:solidFill>
                <a:srgbClr val="EF334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74599" y="1293223"/>
            <a:ext cx="80597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 tratamiento de mantenimiento del asma debe ser </a:t>
            </a:r>
            <a:r>
              <a:rPr lang="es-ES" sz="2000" b="1" dirty="0" smtClean="0"/>
              <a:t>individualizado </a:t>
            </a:r>
            <a:r>
              <a:rPr lang="es-ES" sz="2000" dirty="0" smtClean="0"/>
              <a:t>y </a:t>
            </a:r>
            <a:r>
              <a:rPr lang="es-ES" sz="2000" b="1" dirty="0" smtClean="0"/>
              <a:t>escalonado</a:t>
            </a:r>
            <a:r>
              <a:rPr lang="es-ES" sz="2000" dirty="0" smtClean="0"/>
              <a:t>, </a:t>
            </a:r>
            <a:r>
              <a:rPr lang="es-ES" sz="2000" dirty="0"/>
              <a:t>subiendo y bajando escalones en función del </a:t>
            </a:r>
            <a:r>
              <a:rPr lang="es-ES" sz="2000" b="1" dirty="0"/>
              <a:t>control </a:t>
            </a:r>
            <a:r>
              <a:rPr lang="es-ES" sz="2000" dirty="0"/>
              <a:t>del asma. </a:t>
            </a:r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Se basa en el uso de </a:t>
            </a:r>
            <a:r>
              <a:rPr lang="es-ES" sz="2000" b="1" dirty="0" err="1" smtClean="0"/>
              <a:t>corticoesteroides</a:t>
            </a:r>
            <a:r>
              <a:rPr lang="es-ES" sz="2000" b="1" dirty="0" smtClean="0"/>
              <a:t> inhalados </a:t>
            </a:r>
            <a:r>
              <a:rPr lang="es-ES" sz="2000" dirty="0" smtClean="0"/>
              <a:t>(</a:t>
            </a:r>
            <a:r>
              <a:rPr lang="es-ES" sz="2000" b="1" dirty="0" smtClean="0"/>
              <a:t>CI</a:t>
            </a:r>
            <a:r>
              <a:rPr lang="es-ES" sz="2000" dirty="0" smtClean="0"/>
              <a:t>) a </a:t>
            </a:r>
            <a:r>
              <a:rPr lang="es-ES" sz="2000" dirty="0"/>
              <a:t>las </a:t>
            </a:r>
            <a:r>
              <a:rPr lang="es-ES" sz="2000" b="1" dirty="0" smtClean="0"/>
              <a:t>dosis más bajas</a:t>
            </a:r>
            <a:r>
              <a:rPr lang="es-ES" sz="2000" dirty="0" smtClean="0"/>
              <a:t> posibles</a:t>
            </a:r>
            <a:r>
              <a:rPr lang="es-ES" sz="2000" dirty="0"/>
              <a:t>. </a:t>
            </a:r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Los </a:t>
            </a:r>
            <a:r>
              <a:rPr lang="es-ES" sz="2000" b="1" dirty="0"/>
              <a:t>objetivos</a:t>
            </a:r>
            <a:r>
              <a:rPr lang="es-ES" sz="2000" dirty="0"/>
              <a:t> del tratamiento </a:t>
            </a:r>
            <a:r>
              <a:rPr lang="es-ES" sz="2000" dirty="0" smtClean="0"/>
              <a:t>farmacológico del asma, son</a:t>
            </a:r>
            <a:r>
              <a:rPr lang="es-ES" sz="2000" dirty="0"/>
              <a:t>:   </a:t>
            </a:r>
            <a:endParaRPr lang="es-ES" sz="2000" dirty="0" smtClean="0"/>
          </a:p>
          <a:p>
            <a:r>
              <a:rPr lang="es-ES" sz="2000" dirty="0" smtClean="0"/>
              <a:t>                   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2000" dirty="0" smtClean="0"/>
              <a:t>alcanzar </a:t>
            </a:r>
            <a:r>
              <a:rPr lang="es-ES" sz="2000" dirty="0"/>
              <a:t>y mantener el </a:t>
            </a:r>
            <a:r>
              <a:rPr lang="es-ES" sz="2000" b="1" dirty="0"/>
              <a:t>control de la enfermedad </a:t>
            </a:r>
            <a:r>
              <a:rPr lang="es-ES" sz="2000" dirty="0"/>
              <a:t>lo antes </a:t>
            </a:r>
            <a:r>
              <a:rPr lang="es-ES" sz="2000" dirty="0" smtClean="0"/>
              <a:t>posible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2000" dirty="0" smtClean="0"/>
              <a:t>prevenir </a:t>
            </a:r>
            <a:r>
              <a:rPr lang="es-ES" sz="2000" dirty="0"/>
              <a:t>las </a:t>
            </a:r>
            <a:r>
              <a:rPr lang="es-ES" sz="2000" b="1" dirty="0"/>
              <a:t>exacerbaciones</a:t>
            </a:r>
            <a:r>
              <a:rPr lang="es-ES" sz="2000" dirty="0"/>
              <a:t> y la </a:t>
            </a:r>
            <a:r>
              <a:rPr lang="es-ES" sz="2000" b="1" dirty="0"/>
              <a:t>obstrucción crónica </a:t>
            </a:r>
            <a:r>
              <a:rPr lang="es-ES" sz="2000" dirty="0"/>
              <a:t>al flujo </a:t>
            </a:r>
            <a:r>
              <a:rPr lang="es-ES" sz="2000" dirty="0" smtClean="0"/>
              <a:t>aéreo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2000" dirty="0" smtClean="0"/>
              <a:t>reducir </a:t>
            </a:r>
            <a:r>
              <a:rPr lang="es-ES" sz="2000" dirty="0"/>
              <a:t>al máximo la </a:t>
            </a:r>
            <a:r>
              <a:rPr lang="es-ES" sz="2000" b="1" dirty="0"/>
              <a:t>mortalidad</a:t>
            </a:r>
            <a:r>
              <a:rPr lang="es-ES" sz="2000" dirty="0"/>
              <a:t> por asma </a:t>
            </a:r>
            <a:endParaRPr lang="es-ES" sz="20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2000" dirty="0" smtClean="0"/>
              <a:t>evitar </a:t>
            </a:r>
            <a:r>
              <a:rPr lang="es-ES" sz="2000" dirty="0"/>
              <a:t>la </a:t>
            </a:r>
            <a:r>
              <a:rPr lang="es-ES" sz="2000" b="1" dirty="0"/>
              <a:t>inercia terapéutica</a:t>
            </a:r>
          </a:p>
        </p:txBody>
      </p:sp>
    </p:spTree>
    <p:extLst>
      <p:ext uri="{BB962C8B-B14F-4D97-AF65-F5344CB8AC3E}">
        <p14:creationId xmlns:p14="http://schemas.microsoft.com/office/powerpoint/2010/main" val="22786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659717" y="-81887"/>
            <a:ext cx="8243887" cy="1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4000" b="1" dirty="0" smtClean="0">
                <a:solidFill>
                  <a:srgbClr val="EF3340"/>
                </a:solidFill>
              </a:rPr>
              <a:t>Algoritmo de tratamiento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73" y="1319349"/>
            <a:ext cx="8192234" cy="49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55390"/>
              </p:ext>
            </p:extLst>
          </p:nvPr>
        </p:nvGraphicFramePr>
        <p:xfrm>
          <a:off x="3595553" y="1594818"/>
          <a:ext cx="5264333" cy="4279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979">
                  <a:extLst>
                    <a:ext uri="{9D8B030D-6E8A-4147-A177-3AD203B41FA5}">
                      <a16:colId xmlns:a16="http://schemas.microsoft.com/office/drawing/2014/main" val="4281879374"/>
                    </a:ext>
                  </a:extLst>
                </a:gridCol>
                <a:gridCol w="1888805">
                  <a:extLst>
                    <a:ext uri="{9D8B030D-6E8A-4147-A177-3AD203B41FA5}">
                      <a16:colId xmlns:a16="http://schemas.microsoft.com/office/drawing/2014/main" val="3983214541"/>
                    </a:ext>
                  </a:extLst>
                </a:gridCol>
                <a:gridCol w="2070549">
                  <a:extLst>
                    <a:ext uri="{9D8B030D-6E8A-4147-A177-3AD203B41FA5}">
                      <a16:colId xmlns:a16="http://schemas.microsoft.com/office/drawing/2014/main" val="666273214"/>
                    </a:ext>
                  </a:extLst>
                </a:gridCol>
              </a:tblGrid>
              <a:tr h="117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Fenotipo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Características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Biomarcadores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496973"/>
                  </a:ext>
                </a:extLst>
              </a:tr>
              <a:tr h="1518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400" b="0" i="0" baseline="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T2 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alérgica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 </a:t>
                      </a: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Síntomas alérgicos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               +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Sensibilización al alérgeno:</a:t>
                      </a:r>
                    </a:p>
                    <a:p>
                      <a:pPr marL="203835" indent="-203835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     - Punción intradérmica o </a:t>
                      </a:r>
                      <a:r>
                        <a:rPr lang="es-ES" sz="1000" i="1" dirty="0" smtClean="0">
                          <a:effectLst/>
                          <a:latin typeface="+mj-lt"/>
                        </a:rPr>
                        <a:t>prick</a:t>
                      </a:r>
                      <a:r>
                        <a:rPr lang="es-ES" sz="1000" dirty="0" smtClean="0">
                          <a:effectLst/>
                          <a:latin typeface="+mj-lt"/>
                        </a:rPr>
                        <a:t> con extractos estandarizados, y/o </a:t>
                      </a:r>
                    </a:p>
                    <a:p>
                      <a:pPr marL="203835" indent="-203835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     - IgE específica frente a componentes alergénicos</a:t>
                      </a:r>
                      <a:endParaRPr lang="es-ES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IgE </a:t>
                      </a:r>
                      <a:r>
                        <a:rPr lang="es-ES" sz="1000" dirty="0">
                          <a:effectLst/>
                          <a:latin typeface="+mj-lt"/>
                        </a:rPr>
                        <a:t>específica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j-lt"/>
                        </a:rPr>
                        <a:t>Citoquinas Th2 </a:t>
                      </a: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Periostina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Eosinófilos/neutrófilos (esputo)</a:t>
                      </a:r>
                      <a:endParaRPr lang="es-ES" sz="10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j-lt"/>
                        </a:rPr>
                        <a:t> </a:t>
                      </a:r>
                      <a:endParaRPr lang="es-ES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63168"/>
                  </a:ext>
                </a:extLst>
              </a:tr>
              <a:tr h="1350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eosinofílica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Rinosinusitis </a:t>
                      </a:r>
                      <a:r>
                        <a:rPr lang="es-ES" sz="1000" dirty="0">
                          <a:effectLst/>
                          <a:latin typeface="+mj-lt"/>
                        </a:rPr>
                        <a:t>crónica y póliposis nasal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EREA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Corticodependiente/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insensible </a:t>
                      </a:r>
                      <a:r>
                        <a:rPr lang="es-ES" sz="1000" dirty="0">
                          <a:effectLst/>
                          <a:latin typeface="+mj-lt"/>
                        </a:rPr>
                        <a:t>a </a:t>
                      </a:r>
                      <a:r>
                        <a:rPr lang="es-ES" sz="1000" dirty="0" smtClean="0">
                          <a:effectLst/>
                          <a:latin typeface="+mj-lt"/>
                        </a:rPr>
                        <a:t>corticoesteroides</a:t>
                      </a:r>
                      <a:endParaRPr lang="es-ES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Eosinófilos </a:t>
                      </a:r>
                      <a:r>
                        <a:rPr lang="es-ES" sz="1000" dirty="0">
                          <a:effectLst/>
                          <a:latin typeface="+mj-lt"/>
                        </a:rPr>
                        <a:t>en sangre y esputo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j-lt"/>
                        </a:rPr>
                        <a:t>IL-5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j-lt"/>
                        </a:rPr>
                        <a:t>Cisteinil-leucotrienos</a:t>
                      </a:r>
                      <a:endParaRPr lang="es-ES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72110"/>
                  </a:ext>
                </a:extLst>
              </a:tr>
              <a:tr h="876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E3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Menor </a:t>
                      </a:r>
                      <a:r>
                        <a:rPr lang="es-ES" sz="1000" dirty="0">
                          <a:effectLst/>
                          <a:latin typeface="+mj-lt"/>
                        </a:rPr>
                        <a:t>FEV</a:t>
                      </a:r>
                      <a:r>
                        <a:rPr lang="es-ES" sz="1000" baseline="-25000" dirty="0">
                          <a:effectLst/>
                          <a:latin typeface="+mj-lt"/>
                        </a:rPr>
                        <a:t>1 </a:t>
                      </a:r>
                      <a:endParaRPr lang="es-ES" sz="1000" baseline="-25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Mayor </a:t>
                      </a:r>
                      <a:r>
                        <a:rPr lang="es-ES" sz="1000" dirty="0">
                          <a:effectLst/>
                          <a:latin typeface="+mj-lt"/>
                        </a:rPr>
                        <a:t>atrapamiento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j-lt"/>
                        </a:rPr>
                        <a:t>Antecedentes de tabaquismo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j-lt"/>
                        </a:rPr>
                        <a:t> </a:t>
                      </a:r>
                      <a:endParaRPr lang="es-ES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Neutrófilos/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j-lt"/>
                        </a:rPr>
                        <a:t>paucigranulocítica (esputo) </a:t>
                      </a:r>
                      <a:endParaRPr lang="es-ES" sz="10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j-lt"/>
                        </a:rPr>
                        <a:t>Activación Th17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j-lt"/>
                        </a:rPr>
                        <a:t>IL-8</a:t>
                      </a:r>
                      <a:endParaRPr lang="es-ES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68764"/>
                  </a:ext>
                </a:extLst>
              </a:tr>
              <a:tr h="118905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5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IgE: inmunoglobulina E; EREA: enfermedad respiratoria exacerbada por ácido acetilsalicílico; FEV1: volumen espiratorio forzado en el primer segundo; Th: células T helper; IL: interleuquina.</a:t>
                      </a:r>
                      <a:endParaRPr lang="es-ES" sz="105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08210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876518" y="1848824"/>
            <a:ext cx="1489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dirty="0" smtClean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malizumab</a:t>
            </a:r>
            <a:endParaRPr lang="es-ES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6518" y="3126321"/>
            <a:ext cx="1319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9BDC0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dirty="0" smtClean="0">
                <a:solidFill>
                  <a:srgbClr val="9BDC0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upilumab</a:t>
            </a:r>
            <a:endParaRPr lang="es-ES" dirty="0">
              <a:solidFill>
                <a:srgbClr val="9BDC0A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6518" y="4403818"/>
            <a:ext cx="1841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EF33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dirty="0" smtClean="0">
                <a:solidFill>
                  <a:srgbClr val="EF33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epolizumab</a:t>
            </a:r>
            <a:r>
              <a:rPr lang="es-ES" dirty="0">
                <a:solidFill>
                  <a:srgbClr val="EF33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s-ES" dirty="0" smtClean="0">
                <a:solidFill>
                  <a:srgbClr val="EF33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eslizumab </a:t>
            </a:r>
            <a:r>
              <a:rPr lang="es-E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S" dirty="0">
                <a:solidFill>
                  <a:srgbClr val="EF33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dirty="0" smtClean="0">
                <a:solidFill>
                  <a:srgbClr val="EF33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enralizumab</a:t>
            </a:r>
            <a:endParaRPr lang="es-ES" dirty="0">
              <a:solidFill>
                <a:srgbClr val="EF3340"/>
              </a:solidFill>
              <a:latin typeface="+mj-lt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276204" y="2046661"/>
            <a:ext cx="1446710" cy="563446"/>
          </a:xfrm>
          <a:prstGeom prst="straightConnector1">
            <a:avLst/>
          </a:prstGeom>
          <a:ln w="2540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2237669" y="2735014"/>
            <a:ext cx="1485245" cy="542277"/>
          </a:xfrm>
          <a:prstGeom prst="straightConnector1">
            <a:avLst/>
          </a:prstGeom>
          <a:ln w="25400">
            <a:solidFill>
              <a:srgbClr val="9BDC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2237669" y="3473497"/>
            <a:ext cx="1485245" cy="521704"/>
          </a:xfrm>
          <a:prstGeom prst="straightConnector1">
            <a:avLst/>
          </a:prstGeom>
          <a:ln w="25400">
            <a:solidFill>
              <a:srgbClr val="9BDC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2417282" y="4100936"/>
            <a:ext cx="1305632" cy="877635"/>
          </a:xfrm>
          <a:prstGeom prst="straightConnector1">
            <a:avLst/>
          </a:prstGeom>
          <a:ln w="25400">
            <a:solidFill>
              <a:srgbClr val="EF33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82547" y="-60276"/>
            <a:ext cx="8243887" cy="1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600" b="1" dirty="0" smtClean="0">
                <a:solidFill>
                  <a:srgbClr val="EF3340"/>
                </a:solidFill>
              </a:rPr>
              <a:t>Fármacos biológicos en asma grave</a:t>
            </a:r>
          </a:p>
        </p:txBody>
      </p:sp>
    </p:spTree>
    <p:extLst>
      <p:ext uri="{BB962C8B-B14F-4D97-AF65-F5344CB8AC3E}">
        <p14:creationId xmlns:p14="http://schemas.microsoft.com/office/powerpoint/2010/main" val="256913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68900" y="0"/>
            <a:ext cx="8243887" cy="1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600" b="1" dirty="0">
                <a:solidFill>
                  <a:srgbClr val="EF3340"/>
                </a:solidFill>
              </a:rPr>
              <a:t>Ciclo de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>tratamiento: </a:t>
            </a:r>
          </a:p>
          <a:p>
            <a:r>
              <a:rPr lang="es-ES" altLang="es-ES" sz="3600" b="1" dirty="0" smtClean="0">
                <a:solidFill>
                  <a:srgbClr val="EF3340"/>
                </a:solidFill>
              </a:rPr>
              <a:t>revisión</a:t>
            </a:r>
            <a:r>
              <a:rPr lang="es-ES" altLang="es-ES" sz="3600" b="1" dirty="0">
                <a:solidFill>
                  <a:srgbClr val="EF3340"/>
                </a:solidFill>
              </a:rPr>
              <a:t>, evaluación y ajustes</a:t>
            </a:r>
            <a:endParaRPr lang="es-ES" altLang="es-ES" sz="3600" b="1" dirty="0" smtClean="0">
              <a:solidFill>
                <a:srgbClr val="EF334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6" y="1569492"/>
            <a:ext cx="8251581" cy="43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7288"/>
      </p:ext>
    </p:extLst>
  </p:cSld>
  <p:clrMapOvr>
    <a:masterClrMapping/>
  </p:clrMapOvr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TA2p0_plantilla-2.ppt [Modo de compatibilidad]" id="{665162D6-4D3C-43B6-8793-9064FDB1E1CF}" vid="{6B22857F-C25A-4416-B960-9771E2DD42D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4301</TotalTime>
  <Words>882</Words>
  <Application>Microsoft Office PowerPoint</Application>
  <PresentationFormat>Presentación en pantalla (4:3)</PresentationFormat>
  <Paragraphs>213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Baskerville Old Face</vt:lpstr>
      <vt:lpstr>Batang</vt:lpstr>
      <vt:lpstr>Calibri</vt:lpstr>
      <vt:lpstr>Courier New</vt:lpstr>
      <vt:lpstr>Symbol</vt:lpstr>
      <vt:lpstr>Times New Roman</vt:lpstr>
      <vt:lpstr>BTA2p0_Plantilla</vt:lpstr>
      <vt:lpstr>  Tratamiento de mantenimiento del asma en adultos: actualización   BTA 2.0   2020; (2)  </vt:lpstr>
      <vt:lpstr>Presentación de PowerPoint</vt:lpstr>
      <vt:lpstr>Definición de asma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Puntos clave (I)</vt:lpstr>
      <vt:lpstr>Puntos clave (y II)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Suplementos de vitamina D: desde la sobremedicación a la deprescripción BTA 2.0   2020; (xx)</dc:title>
  <dc:creator>CADIME</dc:creator>
  <cp:lastModifiedBy>Maria Victoria Mingorance Balles</cp:lastModifiedBy>
  <cp:revision>293</cp:revision>
  <dcterms:created xsi:type="dcterms:W3CDTF">2020-03-16T09:45:56Z</dcterms:created>
  <dcterms:modified xsi:type="dcterms:W3CDTF">2020-08-27T09:26:36Z</dcterms:modified>
</cp:coreProperties>
</file>