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91" r:id="rId5"/>
    <p:sldId id="288" r:id="rId6"/>
    <p:sldId id="300" r:id="rId7"/>
    <p:sldId id="303" r:id="rId8"/>
    <p:sldId id="306" r:id="rId9"/>
    <p:sldId id="285" r:id="rId10"/>
    <p:sldId id="294" r:id="rId11"/>
    <p:sldId id="293" r:id="rId12"/>
    <p:sldId id="292" r:id="rId13"/>
    <p:sldId id="286" r:id="rId14"/>
    <p:sldId id="283" r:id="rId15"/>
    <p:sldId id="297" r:id="rId16"/>
    <p:sldId id="299" r:id="rId17"/>
    <p:sldId id="284" r:id="rId18"/>
    <p:sldId id="275" r:id="rId19"/>
    <p:sldId id="264" r:id="rId20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EF334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6818"/>
    <a:srgbClr val="0070C0"/>
    <a:srgbClr val="EF3340"/>
    <a:srgbClr val="456A2C"/>
    <a:srgbClr val="7030A0"/>
    <a:srgbClr val="285000"/>
    <a:srgbClr val="C00000"/>
    <a:srgbClr val="0563C1"/>
    <a:srgbClr val="250A9A"/>
    <a:srgbClr val="F6E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87430" autoAdjust="0"/>
  </p:normalViewPr>
  <p:slideViewPr>
    <p:cSldViewPr>
      <p:cViewPr varScale="1">
        <p:scale>
          <a:sx n="88" d="100"/>
          <a:sy n="88" d="100"/>
        </p:scale>
        <p:origin x="16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98"/>
    </p:cViewPr>
  </p:sorterViewPr>
  <p:notesViewPr>
    <p:cSldViewPr>
      <p:cViewPr varScale="1">
        <p:scale>
          <a:sx n="47" d="100"/>
          <a:sy n="47" d="100"/>
        </p:scale>
        <p:origin x="-278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E7C33-C5FB-43CB-8AFE-D638815628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529DD2-8632-4967-9745-D14F5FF8EDDD}">
      <dgm:prSet phldrT="[Texto]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b="1" i="1" dirty="0" smtClean="0">
              <a:solidFill>
                <a:srgbClr val="0563C1"/>
              </a:solidFill>
            </a:rPr>
            <a:t>Artritis reumatoide </a:t>
          </a:r>
          <a:endParaRPr lang="es-ES" b="1" i="1" dirty="0"/>
        </a:p>
      </dgm:t>
    </dgm:pt>
    <dgm:pt modelId="{0F903985-A087-4473-AA98-176CC9287D41}" type="parTrans" cxnId="{5D3CFA2A-EB18-4317-A542-161BD1B34EBA}">
      <dgm:prSet/>
      <dgm:spPr/>
      <dgm:t>
        <a:bodyPr/>
        <a:lstStyle/>
        <a:p>
          <a:endParaRPr lang="es-ES"/>
        </a:p>
      </dgm:t>
    </dgm:pt>
    <dgm:pt modelId="{B754FA48-CA8D-49F2-89E6-3EEDB4002707}" type="sibTrans" cxnId="{5D3CFA2A-EB18-4317-A542-161BD1B34EBA}">
      <dgm:prSet/>
      <dgm:spPr/>
      <dgm:t>
        <a:bodyPr/>
        <a:lstStyle/>
        <a:p>
          <a:endParaRPr lang="es-ES"/>
        </a:p>
      </dgm:t>
    </dgm:pt>
    <dgm:pt modelId="{6E1EEAAB-1652-47DF-8276-9A62D01ABED8}">
      <dgm:prSet phldrT="[Texto]"/>
      <dgm:spPr/>
      <dgm:t>
        <a:bodyPr/>
        <a:lstStyle/>
        <a:p>
          <a:r>
            <a:rPr lang="es-ES" b="1" dirty="0" smtClean="0">
              <a:solidFill>
                <a:srgbClr val="250A9A"/>
              </a:solidFill>
            </a:rPr>
            <a:t>Tocilizumab</a:t>
          </a:r>
          <a:endParaRPr lang="es-ES" b="1" dirty="0">
            <a:solidFill>
              <a:srgbClr val="250A9A"/>
            </a:solidFill>
          </a:endParaRPr>
        </a:p>
      </dgm:t>
    </dgm:pt>
    <dgm:pt modelId="{7626C140-46EE-4B37-BF91-76B43A94FEB7}" type="parTrans" cxnId="{13079924-BBD3-4843-97C9-E2406CB72D39}">
      <dgm:prSet/>
      <dgm:spPr/>
      <dgm:t>
        <a:bodyPr/>
        <a:lstStyle/>
        <a:p>
          <a:endParaRPr lang="es-ES"/>
        </a:p>
      </dgm:t>
    </dgm:pt>
    <dgm:pt modelId="{95B7F8CF-AFFD-41A5-96B8-E5501F148308}" type="sibTrans" cxnId="{13079924-BBD3-4843-97C9-E2406CB72D39}">
      <dgm:prSet/>
      <dgm:spPr/>
      <dgm:t>
        <a:bodyPr/>
        <a:lstStyle/>
        <a:p>
          <a:endParaRPr lang="es-ES"/>
        </a:p>
      </dgm:t>
    </dgm:pt>
    <dgm:pt modelId="{64ECB082-81EC-48D2-B554-DA989FB45BDE}">
      <dgm:prSet phldrT="[Texto]"/>
      <dgm:spPr/>
      <dgm:t>
        <a:bodyPr/>
        <a:lstStyle/>
        <a:p>
          <a:r>
            <a:rPr lang="es-ES" b="1" dirty="0" smtClean="0">
              <a:solidFill>
                <a:srgbClr val="250A9A"/>
              </a:solidFill>
            </a:rPr>
            <a:t>Sarilumab</a:t>
          </a:r>
          <a:endParaRPr lang="es-ES" b="1" dirty="0">
            <a:solidFill>
              <a:srgbClr val="250A9A"/>
            </a:solidFill>
          </a:endParaRPr>
        </a:p>
      </dgm:t>
    </dgm:pt>
    <dgm:pt modelId="{C0D48E0C-DF28-494D-A249-FCDB9D837818}" type="parTrans" cxnId="{20F7078B-9F30-440D-8698-0461E98FA714}">
      <dgm:prSet/>
      <dgm:spPr/>
      <dgm:t>
        <a:bodyPr/>
        <a:lstStyle/>
        <a:p>
          <a:endParaRPr lang="es-ES"/>
        </a:p>
      </dgm:t>
    </dgm:pt>
    <dgm:pt modelId="{6A125992-D40E-4CD9-BC74-64A55391B746}" type="sibTrans" cxnId="{20F7078B-9F30-440D-8698-0461E98FA714}">
      <dgm:prSet/>
      <dgm:spPr/>
      <dgm:t>
        <a:bodyPr/>
        <a:lstStyle/>
        <a:p>
          <a:endParaRPr lang="es-ES"/>
        </a:p>
      </dgm:t>
    </dgm:pt>
    <dgm:pt modelId="{06258EBB-0264-4ACD-A028-9AB7DD07F773}">
      <dgm:prSet phldrT="[Texto]"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S" b="1" i="1" dirty="0" smtClean="0">
              <a:solidFill>
                <a:srgbClr val="456A2C"/>
              </a:solidFill>
            </a:rPr>
            <a:t>Artritis psoriásica </a:t>
          </a:r>
          <a:endParaRPr lang="es-ES" i="1" dirty="0"/>
        </a:p>
      </dgm:t>
    </dgm:pt>
    <dgm:pt modelId="{B39B48D6-648D-4815-9102-AA8B7A43EA4F}" type="parTrans" cxnId="{769CC1BC-90C4-41C7-8573-B682D5DF2FAF}">
      <dgm:prSet/>
      <dgm:spPr/>
      <dgm:t>
        <a:bodyPr/>
        <a:lstStyle/>
        <a:p>
          <a:endParaRPr lang="es-ES"/>
        </a:p>
      </dgm:t>
    </dgm:pt>
    <dgm:pt modelId="{7BAF9BB5-546D-4EE0-A380-6619ED57CAFE}" type="sibTrans" cxnId="{769CC1BC-90C4-41C7-8573-B682D5DF2FAF}">
      <dgm:prSet/>
      <dgm:spPr/>
      <dgm:t>
        <a:bodyPr/>
        <a:lstStyle/>
        <a:p>
          <a:endParaRPr lang="es-ES"/>
        </a:p>
      </dgm:t>
    </dgm:pt>
    <dgm:pt modelId="{65C8773B-50B8-49F7-8719-2C4CF33B89B7}">
      <dgm:prSet phldrT="[Texto]"/>
      <dgm:spPr/>
      <dgm:t>
        <a:bodyPr/>
        <a:lstStyle/>
        <a:p>
          <a:r>
            <a:rPr lang="es-ES" b="1" dirty="0" smtClean="0">
              <a:solidFill>
                <a:srgbClr val="250A9A"/>
              </a:solidFill>
            </a:rPr>
            <a:t>Ustekinumab</a:t>
          </a:r>
          <a:endParaRPr lang="es-ES" b="1" dirty="0">
            <a:solidFill>
              <a:srgbClr val="250A9A"/>
            </a:solidFill>
          </a:endParaRPr>
        </a:p>
      </dgm:t>
    </dgm:pt>
    <dgm:pt modelId="{350B965D-1CF4-4D99-BA5C-E34BD954A827}" type="parTrans" cxnId="{7D96793E-6B53-4E9B-8D86-AB51CA1C5E57}">
      <dgm:prSet/>
      <dgm:spPr/>
      <dgm:t>
        <a:bodyPr/>
        <a:lstStyle/>
        <a:p>
          <a:endParaRPr lang="es-ES"/>
        </a:p>
      </dgm:t>
    </dgm:pt>
    <dgm:pt modelId="{FA9A35B5-86EE-4DE9-A25F-1D3F5BA0DBD3}" type="sibTrans" cxnId="{7D96793E-6B53-4E9B-8D86-AB51CA1C5E57}">
      <dgm:prSet/>
      <dgm:spPr/>
      <dgm:t>
        <a:bodyPr/>
        <a:lstStyle/>
        <a:p>
          <a:endParaRPr lang="es-ES"/>
        </a:p>
      </dgm:t>
    </dgm:pt>
    <dgm:pt modelId="{21B51B4C-E152-42DC-B1B0-544671C3F326}">
      <dgm:prSet phldrT="[Texto]"/>
      <dgm:spPr/>
      <dgm:t>
        <a:bodyPr/>
        <a:lstStyle/>
        <a:p>
          <a:r>
            <a:rPr lang="es-ES" b="1" dirty="0" smtClean="0">
              <a:solidFill>
                <a:srgbClr val="250A9A"/>
              </a:solidFill>
            </a:rPr>
            <a:t>Ixekizumab</a:t>
          </a:r>
          <a:endParaRPr lang="es-ES" b="1" dirty="0">
            <a:solidFill>
              <a:srgbClr val="250A9A"/>
            </a:solidFill>
          </a:endParaRPr>
        </a:p>
      </dgm:t>
    </dgm:pt>
    <dgm:pt modelId="{360D35B8-E130-4B82-9CB7-8A4802C6EAF7}" type="parTrans" cxnId="{98E4D7C1-BA93-4828-AE0B-1F86FD52408E}">
      <dgm:prSet/>
      <dgm:spPr/>
      <dgm:t>
        <a:bodyPr/>
        <a:lstStyle/>
        <a:p>
          <a:endParaRPr lang="es-ES"/>
        </a:p>
      </dgm:t>
    </dgm:pt>
    <dgm:pt modelId="{69F2A1C6-7E47-4D43-9FEF-A02E519FEA97}" type="sibTrans" cxnId="{98E4D7C1-BA93-4828-AE0B-1F86FD52408E}">
      <dgm:prSet/>
      <dgm:spPr/>
      <dgm:t>
        <a:bodyPr/>
        <a:lstStyle/>
        <a:p>
          <a:endParaRPr lang="es-ES"/>
        </a:p>
      </dgm:t>
    </dgm:pt>
    <dgm:pt modelId="{62A0905E-AFB2-46FB-ABEE-DFE1A21F3054}">
      <dgm:prSet phldrT="[Texto]"/>
      <dgm:spPr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b="1" i="1" dirty="0" smtClean="0">
              <a:solidFill>
                <a:srgbClr val="7030A0"/>
              </a:solidFill>
            </a:rPr>
            <a:t>Lupus eritematoso sistémico </a:t>
          </a:r>
          <a:endParaRPr lang="es-ES" i="1" dirty="0"/>
        </a:p>
      </dgm:t>
    </dgm:pt>
    <dgm:pt modelId="{65B18D58-C8E6-4A4F-BEDF-02425925ABE9}" type="parTrans" cxnId="{9F8F8BCD-5FF3-45E6-9493-40D503DDD036}">
      <dgm:prSet/>
      <dgm:spPr/>
      <dgm:t>
        <a:bodyPr/>
        <a:lstStyle/>
        <a:p>
          <a:endParaRPr lang="es-ES"/>
        </a:p>
      </dgm:t>
    </dgm:pt>
    <dgm:pt modelId="{1ACFF4FE-7C44-4667-A700-431E1EBCBF7D}" type="sibTrans" cxnId="{9F8F8BCD-5FF3-45E6-9493-40D503DDD036}">
      <dgm:prSet/>
      <dgm:spPr/>
      <dgm:t>
        <a:bodyPr/>
        <a:lstStyle/>
        <a:p>
          <a:endParaRPr lang="es-ES"/>
        </a:p>
      </dgm:t>
    </dgm:pt>
    <dgm:pt modelId="{367B1CD4-7600-4BF5-95F6-BF39525B556F}">
      <dgm:prSet phldrT="[Texto]"/>
      <dgm:spPr/>
      <dgm:t>
        <a:bodyPr/>
        <a:lstStyle/>
        <a:p>
          <a:r>
            <a:rPr lang="es-ES" b="1" dirty="0" smtClean="0">
              <a:solidFill>
                <a:srgbClr val="250A9A"/>
              </a:solidFill>
            </a:rPr>
            <a:t>Belimumab</a:t>
          </a:r>
          <a:endParaRPr lang="es-ES" b="1" dirty="0">
            <a:solidFill>
              <a:srgbClr val="250A9A"/>
            </a:solidFill>
          </a:endParaRPr>
        </a:p>
      </dgm:t>
    </dgm:pt>
    <dgm:pt modelId="{6B554E92-FA50-49B6-9B6B-66ADDB6B9416}" type="parTrans" cxnId="{92D27864-E720-4930-A6FD-8825544EDE09}">
      <dgm:prSet/>
      <dgm:spPr/>
      <dgm:t>
        <a:bodyPr/>
        <a:lstStyle/>
        <a:p>
          <a:endParaRPr lang="es-ES"/>
        </a:p>
      </dgm:t>
    </dgm:pt>
    <dgm:pt modelId="{CAB05C2B-C353-467F-ABBE-63EEDB2F4579}" type="sibTrans" cxnId="{92D27864-E720-4930-A6FD-8825544EDE09}">
      <dgm:prSet/>
      <dgm:spPr/>
      <dgm:t>
        <a:bodyPr/>
        <a:lstStyle/>
        <a:p>
          <a:endParaRPr lang="es-ES"/>
        </a:p>
      </dgm:t>
    </dgm:pt>
    <dgm:pt modelId="{8B122824-5D7E-41AB-A843-261FC02CA3B6}">
      <dgm:prSet phldrT="[Texto]"/>
      <dgm:spPr/>
      <dgm:t>
        <a:bodyPr/>
        <a:lstStyle/>
        <a:p>
          <a:r>
            <a:rPr lang="es-ES" b="1" dirty="0" smtClean="0">
              <a:solidFill>
                <a:srgbClr val="285000"/>
              </a:solidFill>
            </a:rPr>
            <a:t>Baricitinib</a:t>
          </a:r>
          <a:r>
            <a:rPr lang="es-ES" altLang="es-ES" b="1" dirty="0" smtClean="0">
              <a:solidFill>
                <a:schemeClr val="tx1"/>
              </a:solidFill>
            </a:rPr>
            <a:t>(#)</a:t>
          </a:r>
          <a:endParaRPr lang="es-ES" b="1" dirty="0">
            <a:solidFill>
              <a:schemeClr val="tx1"/>
            </a:solidFill>
          </a:endParaRPr>
        </a:p>
      </dgm:t>
    </dgm:pt>
    <dgm:pt modelId="{6FCF953F-5C7F-4693-87EF-772124759CBB}" type="parTrans" cxnId="{96B01AC4-286C-4928-828F-CD867C7C0733}">
      <dgm:prSet/>
      <dgm:spPr/>
      <dgm:t>
        <a:bodyPr/>
        <a:lstStyle/>
        <a:p>
          <a:endParaRPr lang="es-ES"/>
        </a:p>
      </dgm:t>
    </dgm:pt>
    <dgm:pt modelId="{EFA4BCD6-54DD-4333-AA46-3AC48CAC2E32}" type="sibTrans" cxnId="{96B01AC4-286C-4928-828F-CD867C7C0733}">
      <dgm:prSet/>
      <dgm:spPr/>
      <dgm:t>
        <a:bodyPr/>
        <a:lstStyle/>
        <a:p>
          <a:endParaRPr lang="es-ES"/>
        </a:p>
      </dgm:t>
    </dgm:pt>
    <dgm:pt modelId="{FA1B7453-FC55-47F8-BDC3-42A898A100D4}">
      <dgm:prSet phldrT="[Texto]"/>
      <dgm:spPr/>
      <dgm:t>
        <a:bodyPr/>
        <a:lstStyle/>
        <a:p>
          <a:r>
            <a:rPr lang="es-ES" b="1" dirty="0" smtClean="0">
              <a:solidFill>
                <a:srgbClr val="250A9A"/>
              </a:solidFill>
            </a:rPr>
            <a:t>Apremilast</a:t>
          </a:r>
          <a:endParaRPr lang="es-ES" b="1" dirty="0">
            <a:solidFill>
              <a:srgbClr val="250A9A"/>
            </a:solidFill>
          </a:endParaRPr>
        </a:p>
      </dgm:t>
    </dgm:pt>
    <dgm:pt modelId="{FB7B05E2-A5D6-4750-88C2-C6346A519564}" type="parTrans" cxnId="{871254BB-5775-43B0-A10E-1202171E4C30}">
      <dgm:prSet/>
      <dgm:spPr/>
      <dgm:t>
        <a:bodyPr/>
        <a:lstStyle/>
        <a:p>
          <a:endParaRPr lang="es-ES"/>
        </a:p>
      </dgm:t>
    </dgm:pt>
    <dgm:pt modelId="{21E0735D-BCEC-4639-B7C3-F9351217A67A}" type="sibTrans" cxnId="{871254BB-5775-43B0-A10E-1202171E4C30}">
      <dgm:prSet/>
      <dgm:spPr/>
      <dgm:t>
        <a:bodyPr/>
        <a:lstStyle/>
        <a:p>
          <a:endParaRPr lang="es-ES"/>
        </a:p>
      </dgm:t>
    </dgm:pt>
    <dgm:pt modelId="{AAC7BA8F-C424-43EF-B7B0-99514414D92D}">
      <dgm:prSet phldrT="[Texto]"/>
      <dgm:spPr/>
      <dgm:t>
        <a:bodyPr/>
        <a:lstStyle/>
        <a:p>
          <a:endParaRPr lang="es-ES" b="1" dirty="0">
            <a:solidFill>
              <a:srgbClr val="250A9A"/>
            </a:solidFill>
          </a:endParaRPr>
        </a:p>
      </dgm:t>
    </dgm:pt>
    <dgm:pt modelId="{EBE17BA9-F5BA-44DF-9461-BF914BC93E11}" type="parTrans" cxnId="{70DD1484-831E-47A3-8ED3-66B22374A51A}">
      <dgm:prSet/>
      <dgm:spPr/>
      <dgm:t>
        <a:bodyPr/>
        <a:lstStyle/>
        <a:p>
          <a:endParaRPr lang="es-ES"/>
        </a:p>
      </dgm:t>
    </dgm:pt>
    <dgm:pt modelId="{9F02A5FF-74AF-4365-B37E-D1FA77D13855}" type="sibTrans" cxnId="{70DD1484-831E-47A3-8ED3-66B22374A51A}">
      <dgm:prSet/>
      <dgm:spPr/>
      <dgm:t>
        <a:bodyPr/>
        <a:lstStyle/>
        <a:p>
          <a:endParaRPr lang="es-ES"/>
        </a:p>
      </dgm:t>
    </dgm:pt>
    <dgm:pt modelId="{B7E1C860-7864-47F5-87EE-BE4E9195AE48}" type="pres">
      <dgm:prSet presAssocID="{4DDE7C33-C5FB-43CB-8AFE-D638815628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EB43FC-AF61-4D59-8628-4F9FBB8B0A07}" type="pres">
      <dgm:prSet presAssocID="{6B529DD2-8632-4967-9745-D14F5FF8EDDD}" presName="circle1" presStyleLbl="node1" presStyleIdx="0" presStyleCnt="3"/>
      <dgm:spPr>
        <a:solidFill>
          <a:srgbClr val="0563C1"/>
        </a:solidFill>
        <a:ln>
          <a:solidFill>
            <a:srgbClr val="EF3340"/>
          </a:solidFill>
        </a:ln>
      </dgm:spPr>
      <dgm:t>
        <a:bodyPr/>
        <a:lstStyle/>
        <a:p>
          <a:endParaRPr lang="es-ES"/>
        </a:p>
      </dgm:t>
    </dgm:pt>
    <dgm:pt modelId="{D3F75239-2079-45DD-AEFD-A80D672ECC7C}" type="pres">
      <dgm:prSet presAssocID="{6B529DD2-8632-4967-9745-D14F5FF8EDDD}" presName="space" presStyleCnt="0"/>
      <dgm:spPr/>
    </dgm:pt>
    <dgm:pt modelId="{D7E4BF80-E47A-4903-89E6-F6CC333F8D44}" type="pres">
      <dgm:prSet presAssocID="{6B529DD2-8632-4967-9745-D14F5FF8EDDD}" presName="rect1" presStyleLbl="alignAcc1" presStyleIdx="0" presStyleCnt="3" custLinFactNeighborX="27061" custLinFactNeighborY="17602"/>
      <dgm:spPr/>
      <dgm:t>
        <a:bodyPr/>
        <a:lstStyle/>
        <a:p>
          <a:endParaRPr lang="es-ES"/>
        </a:p>
      </dgm:t>
    </dgm:pt>
    <dgm:pt modelId="{ACA13E00-5CF2-4DE1-9657-1369AC489FF5}" type="pres">
      <dgm:prSet presAssocID="{06258EBB-0264-4ACD-A028-9AB7DD07F773}" presName="vertSpace2" presStyleLbl="node1" presStyleIdx="0" presStyleCnt="3"/>
      <dgm:spPr/>
    </dgm:pt>
    <dgm:pt modelId="{F557E596-AF55-4A0C-8B23-F774FF5E08D0}" type="pres">
      <dgm:prSet presAssocID="{06258EBB-0264-4ACD-A028-9AB7DD07F773}" presName="circle2" presStyleLbl="node1" presStyleIdx="1" presStyleCnt="3"/>
      <dgm:spPr>
        <a:solidFill>
          <a:srgbClr val="456A2C"/>
        </a:solidFill>
      </dgm:spPr>
      <dgm:t>
        <a:bodyPr/>
        <a:lstStyle/>
        <a:p>
          <a:endParaRPr lang="es-ES"/>
        </a:p>
      </dgm:t>
    </dgm:pt>
    <dgm:pt modelId="{FBE5A505-2F8F-42DD-A046-7F69D5D6475E}" type="pres">
      <dgm:prSet presAssocID="{06258EBB-0264-4ACD-A028-9AB7DD07F773}" presName="rect2" presStyleLbl="alignAcc1" presStyleIdx="1" presStyleCnt="3"/>
      <dgm:spPr/>
      <dgm:t>
        <a:bodyPr/>
        <a:lstStyle/>
        <a:p>
          <a:endParaRPr lang="es-ES"/>
        </a:p>
      </dgm:t>
    </dgm:pt>
    <dgm:pt modelId="{AA15C864-CD34-489E-81C1-8E6889E01A70}" type="pres">
      <dgm:prSet presAssocID="{62A0905E-AFB2-46FB-ABEE-DFE1A21F3054}" presName="vertSpace3" presStyleLbl="node1" presStyleIdx="1" presStyleCnt="3"/>
      <dgm:spPr/>
    </dgm:pt>
    <dgm:pt modelId="{B53A06EA-75A2-40E1-B1C9-97B041846028}" type="pres">
      <dgm:prSet presAssocID="{62A0905E-AFB2-46FB-ABEE-DFE1A21F3054}" presName="circle3" presStyleLbl="node1" presStyleIdx="2" presStyleCnt="3"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03CB597B-65EE-448C-8213-85549F126908}" type="pres">
      <dgm:prSet presAssocID="{62A0905E-AFB2-46FB-ABEE-DFE1A21F3054}" presName="rect3" presStyleLbl="alignAcc1" presStyleIdx="2" presStyleCnt="3"/>
      <dgm:spPr/>
      <dgm:t>
        <a:bodyPr/>
        <a:lstStyle/>
        <a:p>
          <a:endParaRPr lang="es-ES"/>
        </a:p>
      </dgm:t>
    </dgm:pt>
    <dgm:pt modelId="{270F7371-A76A-41C6-90F4-8E4B23077C52}" type="pres">
      <dgm:prSet presAssocID="{6B529DD2-8632-4967-9745-D14F5FF8EDD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6DDF1-58DB-4C61-9208-E25A2911E3E0}" type="pres">
      <dgm:prSet presAssocID="{6B529DD2-8632-4967-9745-D14F5FF8EDD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C9A733-C18F-4F80-A234-490071251307}" type="pres">
      <dgm:prSet presAssocID="{06258EBB-0264-4ACD-A028-9AB7DD07F77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72B2E-13D7-4BCB-9D56-F39A8C9265F0}" type="pres">
      <dgm:prSet presAssocID="{06258EBB-0264-4ACD-A028-9AB7DD07F77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E8922-78EA-4638-9961-D3134D2DC1B1}" type="pres">
      <dgm:prSet presAssocID="{62A0905E-AFB2-46FB-ABEE-DFE1A21F305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6AA7F-4E38-484F-8B87-BE1943DA3A51}" type="pres">
      <dgm:prSet presAssocID="{62A0905E-AFB2-46FB-ABEE-DFE1A21F305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71254BB-5775-43B0-A10E-1202171E4C30}" srcId="{06258EBB-0264-4ACD-A028-9AB7DD07F773}" destId="{FA1B7453-FC55-47F8-BDC3-42A898A100D4}" srcOrd="2" destOrd="0" parTransId="{FB7B05E2-A5D6-4750-88C2-C6346A519564}" sibTransId="{21E0735D-BCEC-4639-B7C3-F9351217A67A}"/>
    <dgm:cxn modelId="{9F8F8BCD-5FF3-45E6-9493-40D503DDD036}" srcId="{4DDE7C33-C5FB-43CB-8AFE-D638815628F1}" destId="{62A0905E-AFB2-46FB-ABEE-DFE1A21F3054}" srcOrd="2" destOrd="0" parTransId="{65B18D58-C8E6-4A4F-BEDF-02425925ABE9}" sibTransId="{1ACFF4FE-7C44-4667-A700-431E1EBCBF7D}"/>
    <dgm:cxn modelId="{AD047BC4-7912-4CDF-8825-DBF041A9B47E}" type="presOf" srcId="{06258EBB-0264-4ACD-A028-9AB7DD07F773}" destId="{0FC9A733-C18F-4F80-A234-490071251307}" srcOrd="1" destOrd="0" presId="urn:microsoft.com/office/officeart/2005/8/layout/target3"/>
    <dgm:cxn modelId="{45061918-4A1F-43CC-A0C1-C4AF71189096}" type="presOf" srcId="{6E1EEAAB-1652-47DF-8276-9A62D01ABED8}" destId="{4D56DDF1-58DB-4C61-9208-E25A2911E3E0}" srcOrd="0" destOrd="1" presId="urn:microsoft.com/office/officeart/2005/8/layout/target3"/>
    <dgm:cxn modelId="{92D27864-E720-4930-A6FD-8825544EDE09}" srcId="{62A0905E-AFB2-46FB-ABEE-DFE1A21F3054}" destId="{367B1CD4-7600-4BF5-95F6-BF39525B556F}" srcOrd="0" destOrd="0" parTransId="{6B554E92-FA50-49B6-9B6B-66ADDB6B9416}" sibTransId="{CAB05C2B-C353-467F-ABBE-63EEDB2F4579}"/>
    <dgm:cxn modelId="{EBBCC8CA-A1AB-424F-89E9-C8CB6F2B0123}" type="presOf" srcId="{65C8773B-50B8-49F7-8719-2C4CF33B89B7}" destId="{63272B2E-13D7-4BCB-9D56-F39A8C9265F0}" srcOrd="0" destOrd="0" presId="urn:microsoft.com/office/officeart/2005/8/layout/target3"/>
    <dgm:cxn modelId="{D3D212A7-846E-4D3C-AE44-00D12A9B3BB1}" type="presOf" srcId="{367B1CD4-7600-4BF5-95F6-BF39525B556F}" destId="{6C26AA7F-4E38-484F-8B87-BE1943DA3A51}" srcOrd="0" destOrd="0" presId="urn:microsoft.com/office/officeart/2005/8/layout/target3"/>
    <dgm:cxn modelId="{34797231-91D6-4BEB-807B-E6BAFCEDFB37}" type="presOf" srcId="{FA1B7453-FC55-47F8-BDC3-42A898A100D4}" destId="{63272B2E-13D7-4BCB-9D56-F39A8C9265F0}" srcOrd="0" destOrd="2" presId="urn:microsoft.com/office/officeart/2005/8/layout/target3"/>
    <dgm:cxn modelId="{98E4D7C1-BA93-4828-AE0B-1F86FD52408E}" srcId="{06258EBB-0264-4ACD-A028-9AB7DD07F773}" destId="{21B51B4C-E152-42DC-B1B0-544671C3F326}" srcOrd="1" destOrd="0" parTransId="{360D35B8-E130-4B82-9CB7-8A4802C6EAF7}" sibTransId="{69F2A1C6-7E47-4D43-9FEF-A02E519FEA97}"/>
    <dgm:cxn modelId="{596D4356-4AF3-4710-9071-19D082EA7EF5}" type="presOf" srcId="{AAC7BA8F-C424-43EF-B7B0-99514414D92D}" destId="{4D56DDF1-58DB-4C61-9208-E25A2911E3E0}" srcOrd="0" destOrd="0" presId="urn:microsoft.com/office/officeart/2005/8/layout/target3"/>
    <dgm:cxn modelId="{E0329595-4D58-4C04-9A99-7AC515321F2A}" type="presOf" srcId="{21B51B4C-E152-42DC-B1B0-544671C3F326}" destId="{63272B2E-13D7-4BCB-9D56-F39A8C9265F0}" srcOrd="0" destOrd="1" presId="urn:microsoft.com/office/officeart/2005/8/layout/target3"/>
    <dgm:cxn modelId="{33CD78C2-7D92-48EB-9083-DD2485E093ED}" type="presOf" srcId="{62A0905E-AFB2-46FB-ABEE-DFE1A21F3054}" destId="{BDBE8922-78EA-4638-9961-D3134D2DC1B1}" srcOrd="1" destOrd="0" presId="urn:microsoft.com/office/officeart/2005/8/layout/target3"/>
    <dgm:cxn modelId="{7D96793E-6B53-4E9B-8D86-AB51CA1C5E57}" srcId="{06258EBB-0264-4ACD-A028-9AB7DD07F773}" destId="{65C8773B-50B8-49F7-8719-2C4CF33B89B7}" srcOrd="0" destOrd="0" parTransId="{350B965D-1CF4-4D99-BA5C-E34BD954A827}" sibTransId="{FA9A35B5-86EE-4DE9-A25F-1D3F5BA0DBD3}"/>
    <dgm:cxn modelId="{05AC7AB2-C927-478C-AA26-15E498904A1D}" type="presOf" srcId="{6B529DD2-8632-4967-9745-D14F5FF8EDDD}" destId="{270F7371-A76A-41C6-90F4-8E4B23077C52}" srcOrd="1" destOrd="0" presId="urn:microsoft.com/office/officeart/2005/8/layout/target3"/>
    <dgm:cxn modelId="{5D3CFA2A-EB18-4317-A542-161BD1B34EBA}" srcId="{4DDE7C33-C5FB-43CB-8AFE-D638815628F1}" destId="{6B529DD2-8632-4967-9745-D14F5FF8EDDD}" srcOrd="0" destOrd="0" parTransId="{0F903985-A087-4473-AA98-176CC9287D41}" sibTransId="{B754FA48-CA8D-49F2-89E6-3EEDB4002707}"/>
    <dgm:cxn modelId="{090D9630-BD46-4267-98E5-5D8A0DD49FCA}" type="presOf" srcId="{8B122824-5D7E-41AB-A843-261FC02CA3B6}" destId="{4D56DDF1-58DB-4C61-9208-E25A2911E3E0}" srcOrd="0" destOrd="3" presId="urn:microsoft.com/office/officeart/2005/8/layout/target3"/>
    <dgm:cxn modelId="{286648D7-8E29-4A91-A504-1E531A26286C}" type="presOf" srcId="{64ECB082-81EC-48D2-B554-DA989FB45BDE}" destId="{4D56DDF1-58DB-4C61-9208-E25A2911E3E0}" srcOrd="0" destOrd="2" presId="urn:microsoft.com/office/officeart/2005/8/layout/target3"/>
    <dgm:cxn modelId="{9019F03B-0F39-4923-9B58-3415C60154C5}" type="presOf" srcId="{4DDE7C33-C5FB-43CB-8AFE-D638815628F1}" destId="{B7E1C860-7864-47F5-87EE-BE4E9195AE48}" srcOrd="0" destOrd="0" presId="urn:microsoft.com/office/officeart/2005/8/layout/target3"/>
    <dgm:cxn modelId="{96B01AC4-286C-4928-828F-CD867C7C0733}" srcId="{6B529DD2-8632-4967-9745-D14F5FF8EDDD}" destId="{8B122824-5D7E-41AB-A843-261FC02CA3B6}" srcOrd="3" destOrd="0" parTransId="{6FCF953F-5C7F-4693-87EF-772124759CBB}" sibTransId="{EFA4BCD6-54DD-4333-AA46-3AC48CAC2E32}"/>
    <dgm:cxn modelId="{13079924-BBD3-4843-97C9-E2406CB72D39}" srcId="{6B529DD2-8632-4967-9745-D14F5FF8EDDD}" destId="{6E1EEAAB-1652-47DF-8276-9A62D01ABED8}" srcOrd="1" destOrd="0" parTransId="{7626C140-46EE-4B37-BF91-76B43A94FEB7}" sibTransId="{95B7F8CF-AFFD-41A5-96B8-E5501F148308}"/>
    <dgm:cxn modelId="{2ABA8D53-2A84-49C6-AB8C-19BB82AECBEC}" type="presOf" srcId="{62A0905E-AFB2-46FB-ABEE-DFE1A21F3054}" destId="{03CB597B-65EE-448C-8213-85549F126908}" srcOrd="0" destOrd="0" presId="urn:microsoft.com/office/officeart/2005/8/layout/target3"/>
    <dgm:cxn modelId="{70DD1484-831E-47A3-8ED3-66B22374A51A}" srcId="{6B529DD2-8632-4967-9745-D14F5FF8EDDD}" destId="{AAC7BA8F-C424-43EF-B7B0-99514414D92D}" srcOrd="0" destOrd="0" parTransId="{EBE17BA9-F5BA-44DF-9461-BF914BC93E11}" sibTransId="{9F02A5FF-74AF-4365-B37E-D1FA77D13855}"/>
    <dgm:cxn modelId="{33756ABE-84A7-42ED-946E-0B3D1A4EC365}" type="presOf" srcId="{06258EBB-0264-4ACD-A028-9AB7DD07F773}" destId="{FBE5A505-2F8F-42DD-A046-7F69D5D6475E}" srcOrd="0" destOrd="0" presId="urn:microsoft.com/office/officeart/2005/8/layout/target3"/>
    <dgm:cxn modelId="{20F7078B-9F30-440D-8698-0461E98FA714}" srcId="{6B529DD2-8632-4967-9745-D14F5FF8EDDD}" destId="{64ECB082-81EC-48D2-B554-DA989FB45BDE}" srcOrd="2" destOrd="0" parTransId="{C0D48E0C-DF28-494D-A249-FCDB9D837818}" sibTransId="{6A125992-D40E-4CD9-BC74-64A55391B746}"/>
    <dgm:cxn modelId="{769CC1BC-90C4-41C7-8573-B682D5DF2FAF}" srcId="{4DDE7C33-C5FB-43CB-8AFE-D638815628F1}" destId="{06258EBB-0264-4ACD-A028-9AB7DD07F773}" srcOrd="1" destOrd="0" parTransId="{B39B48D6-648D-4815-9102-AA8B7A43EA4F}" sibTransId="{7BAF9BB5-546D-4EE0-A380-6619ED57CAFE}"/>
    <dgm:cxn modelId="{BAC2B8AF-C1D9-4AF6-85A0-57900958311D}" type="presOf" srcId="{6B529DD2-8632-4967-9745-D14F5FF8EDDD}" destId="{D7E4BF80-E47A-4903-89E6-F6CC333F8D44}" srcOrd="0" destOrd="0" presId="urn:microsoft.com/office/officeart/2005/8/layout/target3"/>
    <dgm:cxn modelId="{AC78F021-729C-47D0-9FC0-447D0911159D}" type="presParOf" srcId="{B7E1C860-7864-47F5-87EE-BE4E9195AE48}" destId="{19EB43FC-AF61-4D59-8628-4F9FBB8B0A07}" srcOrd="0" destOrd="0" presId="urn:microsoft.com/office/officeart/2005/8/layout/target3"/>
    <dgm:cxn modelId="{A33BA264-F05F-4DC4-A95C-1484C4A2E9D6}" type="presParOf" srcId="{B7E1C860-7864-47F5-87EE-BE4E9195AE48}" destId="{D3F75239-2079-45DD-AEFD-A80D672ECC7C}" srcOrd="1" destOrd="0" presId="urn:microsoft.com/office/officeart/2005/8/layout/target3"/>
    <dgm:cxn modelId="{F12A1060-FF11-4B33-996F-F610ED0C808E}" type="presParOf" srcId="{B7E1C860-7864-47F5-87EE-BE4E9195AE48}" destId="{D7E4BF80-E47A-4903-89E6-F6CC333F8D44}" srcOrd="2" destOrd="0" presId="urn:microsoft.com/office/officeart/2005/8/layout/target3"/>
    <dgm:cxn modelId="{85C3EE64-A8FB-4C7B-91CD-962E47242DB1}" type="presParOf" srcId="{B7E1C860-7864-47F5-87EE-BE4E9195AE48}" destId="{ACA13E00-5CF2-4DE1-9657-1369AC489FF5}" srcOrd="3" destOrd="0" presId="urn:microsoft.com/office/officeart/2005/8/layout/target3"/>
    <dgm:cxn modelId="{75399D30-8066-4732-AAF5-0DDC35F2328F}" type="presParOf" srcId="{B7E1C860-7864-47F5-87EE-BE4E9195AE48}" destId="{F557E596-AF55-4A0C-8B23-F774FF5E08D0}" srcOrd="4" destOrd="0" presId="urn:microsoft.com/office/officeart/2005/8/layout/target3"/>
    <dgm:cxn modelId="{5B5BB6E6-DB09-44CF-A3CD-BB813986A47B}" type="presParOf" srcId="{B7E1C860-7864-47F5-87EE-BE4E9195AE48}" destId="{FBE5A505-2F8F-42DD-A046-7F69D5D6475E}" srcOrd="5" destOrd="0" presId="urn:microsoft.com/office/officeart/2005/8/layout/target3"/>
    <dgm:cxn modelId="{2A3EDB93-5473-47B7-B0E8-12EE7AA3B090}" type="presParOf" srcId="{B7E1C860-7864-47F5-87EE-BE4E9195AE48}" destId="{AA15C864-CD34-489E-81C1-8E6889E01A70}" srcOrd="6" destOrd="0" presId="urn:microsoft.com/office/officeart/2005/8/layout/target3"/>
    <dgm:cxn modelId="{8DDA845D-7114-43DC-ADE0-A313731F4C58}" type="presParOf" srcId="{B7E1C860-7864-47F5-87EE-BE4E9195AE48}" destId="{B53A06EA-75A2-40E1-B1C9-97B041846028}" srcOrd="7" destOrd="0" presId="urn:microsoft.com/office/officeart/2005/8/layout/target3"/>
    <dgm:cxn modelId="{709691EE-E3D0-49F2-9454-8847A64E00B0}" type="presParOf" srcId="{B7E1C860-7864-47F5-87EE-BE4E9195AE48}" destId="{03CB597B-65EE-448C-8213-85549F126908}" srcOrd="8" destOrd="0" presId="urn:microsoft.com/office/officeart/2005/8/layout/target3"/>
    <dgm:cxn modelId="{53BC32EC-A228-4C1A-8A11-85C268EBC45A}" type="presParOf" srcId="{B7E1C860-7864-47F5-87EE-BE4E9195AE48}" destId="{270F7371-A76A-41C6-90F4-8E4B23077C52}" srcOrd="9" destOrd="0" presId="urn:microsoft.com/office/officeart/2005/8/layout/target3"/>
    <dgm:cxn modelId="{32E384E5-0448-4A32-9853-319B638418CE}" type="presParOf" srcId="{B7E1C860-7864-47F5-87EE-BE4E9195AE48}" destId="{4D56DDF1-58DB-4C61-9208-E25A2911E3E0}" srcOrd="10" destOrd="0" presId="urn:microsoft.com/office/officeart/2005/8/layout/target3"/>
    <dgm:cxn modelId="{9C9E1796-0B66-4D94-A550-57FE0893861F}" type="presParOf" srcId="{B7E1C860-7864-47F5-87EE-BE4E9195AE48}" destId="{0FC9A733-C18F-4F80-A234-490071251307}" srcOrd="11" destOrd="0" presId="urn:microsoft.com/office/officeart/2005/8/layout/target3"/>
    <dgm:cxn modelId="{CDC5E00B-D61C-4703-A3D9-67D8AA4D5785}" type="presParOf" srcId="{B7E1C860-7864-47F5-87EE-BE4E9195AE48}" destId="{63272B2E-13D7-4BCB-9D56-F39A8C9265F0}" srcOrd="12" destOrd="0" presId="urn:microsoft.com/office/officeart/2005/8/layout/target3"/>
    <dgm:cxn modelId="{848F46B5-81FA-4EF9-B80D-739A9BA3C447}" type="presParOf" srcId="{B7E1C860-7864-47F5-87EE-BE4E9195AE48}" destId="{BDBE8922-78EA-4638-9961-D3134D2DC1B1}" srcOrd="13" destOrd="0" presId="urn:microsoft.com/office/officeart/2005/8/layout/target3"/>
    <dgm:cxn modelId="{E23F2A01-F371-4875-8BA1-DA64462C4A9D}" type="presParOf" srcId="{B7E1C860-7864-47F5-87EE-BE4E9195AE48}" destId="{6C26AA7F-4E38-484F-8B87-BE1943DA3A5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D05C2-ED96-4030-9114-9128F8B5218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1B64041-F774-49F4-8FD6-001B2D7AC784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</a:rPr>
            <a:t>Nomenclatura</a:t>
          </a:r>
        </a:p>
        <a:p>
          <a:pPr algn="ctr"/>
          <a:endParaRPr lang="es-ES" sz="1200" b="1" dirty="0" smtClean="0">
            <a:solidFill>
              <a:schemeClr val="tx1"/>
            </a:solidFill>
          </a:endParaRPr>
        </a:p>
        <a:p>
          <a:pPr algn="l"/>
          <a:r>
            <a:rPr lang="es-ES" sz="1200" b="0" dirty="0" smtClean="0">
              <a:solidFill>
                <a:schemeClr val="tx1"/>
              </a:solidFill>
            </a:rPr>
            <a:t>-xi- : </a:t>
          </a:r>
          <a:r>
            <a:rPr lang="es-ES" sz="1200" b="0" dirty="0" smtClean="0">
              <a:solidFill>
                <a:srgbClr val="FF0000"/>
              </a:solidFill>
            </a:rPr>
            <a:t>quimérico</a:t>
          </a:r>
          <a:r>
            <a:rPr lang="es-ES" sz="1200" b="0" dirty="0" smtClean="0">
              <a:solidFill>
                <a:schemeClr val="tx1"/>
              </a:solidFill>
            </a:rPr>
            <a:t> </a:t>
          </a:r>
        </a:p>
        <a:p>
          <a:pPr algn="l"/>
          <a:r>
            <a:rPr lang="es-ES" sz="1000" b="0" dirty="0" smtClean="0">
              <a:solidFill>
                <a:srgbClr val="FF0000"/>
              </a:solidFill>
            </a:rPr>
            <a:t>(65% humano:</a:t>
          </a:r>
        </a:p>
        <a:p>
          <a:pPr algn="l"/>
          <a:r>
            <a:rPr lang="es-ES" sz="1000" b="0" dirty="0" smtClean="0">
              <a:solidFill>
                <a:srgbClr val="FF0000"/>
              </a:solidFill>
            </a:rPr>
            <a:t>inmunogenicidad media)</a:t>
          </a:r>
        </a:p>
        <a:p>
          <a:pPr algn="l"/>
          <a:endParaRPr lang="es-ES" sz="1000" b="0" dirty="0" smtClean="0">
            <a:solidFill>
              <a:schemeClr val="tx1"/>
            </a:solidFill>
          </a:endParaRPr>
        </a:p>
        <a:p>
          <a:pPr algn="l"/>
          <a:r>
            <a:rPr lang="es-ES" sz="1200" b="0" dirty="0" smtClean="0">
              <a:solidFill>
                <a:schemeClr val="tx1"/>
              </a:solidFill>
            </a:rPr>
            <a:t>-mab:  </a:t>
          </a:r>
          <a:r>
            <a:rPr lang="es-ES" sz="1200" b="0" dirty="0" smtClean="0">
              <a:solidFill>
                <a:srgbClr val="FF0000"/>
              </a:solidFill>
            </a:rPr>
            <a:t>anticuerpo monoclonal</a:t>
          </a:r>
        </a:p>
        <a:p>
          <a:pPr algn="l"/>
          <a:r>
            <a:rPr lang="es-ES" sz="1000" b="0" dirty="0" smtClean="0">
              <a:solidFill>
                <a:srgbClr val="FF0000"/>
              </a:solidFill>
            </a:rPr>
            <a:t> (es un biológico)</a:t>
          </a:r>
        </a:p>
        <a:p>
          <a:pPr algn="ctr"/>
          <a:endParaRPr lang="es-ES" sz="1200" b="1" dirty="0">
            <a:solidFill>
              <a:schemeClr val="tx1"/>
            </a:solidFill>
          </a:endParaRPr>
        </a:p>
      </dgm:t>
    </dgm:pt>
    <dgm:pt modelId="{066D40A8-80E9-4389-9376-5100C25A9852}" type="parTrans" cxnId="{6A02CFF1-4AAA-4D73-B46E-EA3DDEC5BCCE}">
      <dgm:prSet/>
      <dgm:spPr/>
      <dgm:t>
        <a:bodyPr/>
        <a:lstStyle/>
        <a:p>
          <a:endParaRPr lang="es-ES"/>
        </a:p>
      </dgm:t>
    </dgm:pt>
    <dgm:pt modelId="{F6B86D16-4F36-4691-8580-DD30C8D2A016}" type="sibTrans" cxnId="{6A02CFF1-4AAA-4D73-B46E-EA3DDEC5BCCE}">
      <dgm:prSet/>
      <dgm:spPr/>
      <dgm:t>
        <a:bodyPr/>
        <a:lstStyle/>
        <a:p>
          <a:endParaRPr lang="es-ES"/>
        </a:p>
      </dgm:t>
    </dgm:pt>
    <dgm:pt modelId="{ADFCDD0D-A725-4AD1-8970-4F939CEB5891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</a:rPr>
            <a:t>Indicaciones en Reumatología</a:t>
          </a:r>
        </a:p>
        <a:p>
          <a:pPr algn="ctr"/>
          <a:endParaRPr lang="es-ES" sz="1000" b="1" dirty="0" smtClean="0">
            <a:solidFill>
              <a:srgbClr val="FF0000"/>
            </a:solidFill>
          </a:endParaRPr>
        </a:p>
        <a:p>
          <a:pPr algn="l"/>
          <a:r>
            <a:rPr lang="es-ES" sz="1000" b="0" dirty="0" smtClean="0">
              <a:solidFill>
                <a:srgbClr val="FF0000"/>
              </a:solidFill>
            </a:rPr>
            <a:t>* Artritis reumatoide</a:t>
          </a:r>
        </a:p>
        <a:p>
          <a:pPr algn="l"/>
          <a:r>
            <a:rPr lang="es-ES" sz="1000" b="0" dirty="0" smtClean="0">
              <a:solidFill>
                <a:srgbClr val="FF0000"/>
              </a:solidFill>
            </a:rPr>
            <a:t>* Lupus eritematoso</a:t>
          </a:r>
        </a:p>
        <a:p>
          <a:pPr algn="l"/>
          <a:r>
            <a:rPr lang="es-ES" sz="1000" b="0" dirty="0" smtClean="0">
              <a:solidFill>
                <a:srgbClr val="FF0000"/>
              </a:solidFill>
            </a:rPr>
            <a:t>  sistémico</a:t>
          </a:r>
        </a:p>
        <a:p>
          <a:pPr algn="ctr"/>
          <a:endParaRPr lang="es-ES" sz="1100" b="1" dirty="0">
            <a:solidFill>
              <a:schemeClr val="tx1"/>
            </a:solidFill>
          </a:endParaRPr>
        </a:p>
      </dgm:t>
    </dgm:pt>
    <dgm:pt modelId="{FEE569A3-8ABC-402A-8D27-2BC840CCB7F6}" type="parTrans" cxnId="{EB606D5C-3DA0-498A-855D-5575696D98B6}">
      <dgm:prSet/>
      <dgm:spPr/>
      <dgm:t>
        <a:bodyPr/>
        <a:lstStyle/>
        <a:p>
          <a:endParaRPr lang="es-ES"/>
        </a:p>
      </dgm:t>
    </dgm:pt>
    <dgm:pt modelId="{3FCF258D-ED4A-4861-9DC4-2D30009C33F3}" type="sibTrans" cxnId="{EB606D5C-3DA0-498A-855D-5575696D98B6}">
      <dgm:prSet/>
      <dgm:spPr/>
      <dgm:t>
        <a:bodyPr/>
        <a:lstStyle/>
        <a:p>
          <a:endParaRPr lang="es-ES"/>
        </a:p>
      </dgm:t>
    </dgm:pt>
    <dgm:pt modelId="{17086819-012C-4ADC-968F-76624E21D4BC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</a:rPr>
            <a:t>Coste</a:t>
          </a:r>
        </a:p>
        <a:p>
          <a:r>
            <a:rPr lang="es-ES" sz="1200" b="0" u="none" dirty="0" smtClean="0">
              <a:solidFill>
                <a:schemeClr val="tx1"/>
              </a:solidFill>
            </a:rPr>
            <a:t>* Fármaco de</a:t>
          </a:r>
        </a:p>
        <a:p>
          <a:r>
            <a:rPr lang="es-ES" sz="1200" b="0" u="none" dirty="0" smtClean="0">
              <a:solidFill>
                <a:schemeClr val="tx1"/>
              </a:solidFill>
            </a:rPr>
            <a:t>  referencia:</a:t>
          </a:r>
          <a:r>
            <a:rPr lang="es-ES" sz="1200" b="0" u="sng" dirty="0" smtClean="0">
              <a:solidFill>
                <a:schemeClr val="tx1"/>
              </a:solidFill>
            </a:rPr>
            <a:t> </a:t>
          </a:r>
        </a:p>
        <a:p>
          <a:r>
            <a:rPr lang="es-ES" sz="1000" b="0" dirty="0" smtClean="0">
              <a:solidFill>
                <a:srgbClr val="FF0000"/>
              </a:solidFill>
            </a:rPr>
            <a:t>      MabThera ®</a:t>
          </a:r>
        </a:p>
        <a:p>
          <a:endParaRPr lang="es-ES" sz="1000" b="0" dirty="0" smtClean="0">
            <a:solidFill>
              <a:srgbClr val="FF0000"/>
            </a:solidFill>
          </a:endParaRPr>
        </a:p>
        <a:p>
          <a:pPr algn="l"/>
          <a:r>
            <a:rPr lang="es-ES" sz="1200" b="0" dirty="0" smtClean="0">
              <a:solidFill>
                <a:schemeClr val="tx1"/>
              </a:solidFill>
            </a:rPr>
            <a:t>* Biosimilares:  </a:t>
          </a:r>
        </a:p>
        <a:p>
          <a:pPr algn="l"/>
          <a:r>
            <a:rPr lang="es-ES" sz="1200" b="0" dirty="0" smtClean="0">
              <a:solidFill>
                <a:schemeClr val="tx1"/>
              </a:solidFill>
            </a:rPr>
            <a:t>     </a:t>
          </a:r>
          <a:r>
            <a:rPr lang="es-ES" sz="1000" b="0" dirty="0" smtClean="0">
              <a:solidFill>
                <a:srgbClr val="8C6818"/>
              </a:solidFill>
            </a:rPr>
            <a:t>Rixathon ®  </a:t>
          </a:r>
        </a:p>
        <a:p>
          <a:pPr algn="l"/>
          <a:r>
            <a:rPr lang="es-ES" sz="1000" b="0" dirty="0" smtClean="0">
              <a:solidFill>
                <a:srgbClr val="8C6818"/>
              </a:solidFill>
            </a:rPr>
            <a:t>      Truxima ®</a:t>
          </a:r>
        </a:p>
        <a:p>
          <a:pPr algn="ctr"/>
          <a:endParaRPr lang="es-ES" sz="1000" dirty="0" smtClean="0"/>
        </a:p>
        <a:p>
          <a:pPr algn="l"/>
          <a:endParaRPr lang="es-ES" sz="1000" dirty="0"/>
        </a:p>
      </dgm:t>
    </dgm:pt>
    <dgm:pt modelId="{EAA80D4B-B98A-4EE9-8833-D22B3768E78A}" type="parTrans" cxnId="{0D4DDA08-6D2B-4735-A653-2CFA257340F1}">
      <dgm:prSet/>
      <dgm:spPr/>
      <dgm:t>
        <a:bodyPr/>
        <a:lstStyle/>
        <a:p>
          <a:endParaRPr lang="es-ES"/>
        </a:p>
      </dgm:t>
    </dgm:pt>
    <dgm:pt modelId="{37D8F3AC-9FE5-4CD5-A195-B6D7ED7435D6}" type="sibTrans" cxnId="{0D4DDA08-6D2B-4735-A653-2CFA257340F1}">
      <dgm:prSet/>
      <dgm:spPr/>
      <dgm:t>
        <a:bodyPr/>
        <a:lstStyle/>
        <a:p>
          <a:endParaRPr lang="es-ES"/>
        </a:p>
      </dgm:t>
    </dgm:pt>
    <dgm:pt modelId="{C84C68FF-C639-477C-99E5-22DE7CB711D8}">
      <dgm:prSet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</a:rPr>
            <a:t>Mecanismo de acción</a:t>
          </a:r>
        </a:p>
        <a:p>
          <a:endParaRPr lang="es-ES" sz="1200" b="0" dirty="0" smtClean="0">
            <a:solidFill>
              <a:schemeClr val="tx1"/>
            </a:solidFill>
          </a:endParaRPr>
        </a:p>
        <a:p>
          <a:r>
            <a:rPr lang="es-ES" sz="1200" b="0" dirty="0" smtClean="0">
              <a:solidFill>
                <a:schemeClr val="tx1"/>
              </a:solidFill>
            </a:rPr>
            <a:t>Diana: </a:t>
          </a:r>
          <a:r>
            <a:rPr lang="es-ES" sz="1000" b="0" dirty="0" smtClean="0">
              <a:solidFill>
                <a:srgbClr val="FF0000"/>
              </a:solidFill>
            </a:rPr>
            <a:t>antígeno CD20 de los linfocitos B</a:t>
          </a:r>
          <a:endParaRPr lang="es-ES" sz="1000" b="1" dirty="0">
            <a:solidFill>
              <a:schemeClr val="tx1"/>
            </a:solidFill>
          </a:endParaRPr>
        </a:p>
      </dgm:t>
    </dgm:pt>
    <dgm:pt modelId="{74A5003D-848F-4C8C-A2E4-3EA15032E5FB}" type="parTrans" cxnId="{60D676BC-A9CD-4453-92D5-B06921A3211B}">
      <dgm:prSet/>
      <dgm:spPr/>
      <dgm:t>
        <a:bodyPr/>
        <a:lstStyle/>
        <a:p>
          <a:endParaRPr lang="es-ES"/>
        </a:p>
      </dgm:t>
    </dgm:pt>
    <dgm:pt modelId="{1280ECC8-0F54-49F8-87A2-1922E8C0CB28}" type="sibTrans" cxnId="{60D676BC-A9CD-4453-92D5-B06921A3211B}">
      <dgm:prSet/>
      <dgm:spPr/>
      <dgm:t>
        <a:bodyPr/>
        <a:lstStyle/>
        <a:p>
          <a:endParaRPr lang="es-ES"/>
        </a:p>
      </dgm:t>
    </dgm:pt>
    <dgm:pt modelId="{801562C2-348F-4A9B-9B3A-F5D33206578A}" type="pres">
      <dgm:prSet presAssocID="{4ECD05C2-ED96-4030-9114-9128F8B52181}" presName="Name0" presStyleCnt="0">
        <dgm:presLayoutVars>
          <dgm:dir/>
          <dgm:resizeHandles val="exact"/>
        </dgm:presLayoutVars>
      </dgm:prSet>
      <dgm:spPr/>
    </dgm:pt>
    <dgm:pt modelId="{449286D6-4DBD-460D-AD09-18FEDEF194FE}" type="pres">
      <dgm:prSet presAssocID="{4ECD05C2-ED96-4030-9114-9128F8B52181}" presName="bkgdShp" presStyleLbl="alignAccFollowNode1" presStyleIdx="0" presStyleCnt="1"/>
      <dgm:spPr/>
    </dgm:pt>
    <dgm:pt modelId="{243808AA-603F-4192-8FD7-D1C21781AA0E}" type="pres">
      <dgm:prSet presAssocID="{4ECD05C2-ED96-4030-9114-9128F8B52181}" presName="linComp" presStyleCnt="0"/>
      <dgm:spPr/>
    </dgm:pt>
    <dgm:pt modelId="{F2796CC3-CD90-4588-BE84-28CACAAEE8FD}" type="pres">
      <dgm:prSet presAssocID="{91B64041-F774-49F4-8FD6-001B2D7AC784}" presName="compNode" presStyleCnt="0"/>
      <dgm:spPr/>
    </dgm:pt>
    <dgm:pt modelId="{FC7E6823-DB5C-4DE7-97C9-20B6F9A2E22D}" type="pres">
      <dgm:prSet presAssocID="{91B64041-F774-49F4-8FD6-001B2D7AC7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3745AD-7C9C-4A44-9D64-89B8E4B19FE3}" type="pres">
      <dgm:prSet presAssocID="{91B64041-F774-49F4-8FD6-001B2D7AC784}" presName="invisiNode" presStyleLbl="node1" presStyleIdx="0" presStyleCnt="4"/>
      <dgm:spPr/>
    </dgm:pt>
    <dgm:pt modelId="{28797381-F7E9-4CC0-BFA2-161AC491D9B6}" type="pres">
      <dgm:prSet presAssocID="{91B64041-F774-49F4-8FD6-001B2D7AC784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CF16BF8-24AC-4D48-882E-4A686B6277D7}" type="pres">
      <dgm:prSet presAssocID="{F6B86D16-4F36-4691-8580-DD30C8D2A01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8BA157D-0F18-4684-9170-CA3A22A68416}" type="pres">
      <dgm:prSet presAssocID="{C84C68FF-C639-477C-99E5-22DE7CB711D8}" presName="compNode" presStyleCnt="0"/>
      <dgm:spPr/>
    </dgm:pt>
    <dgm:pt modelId="{BB59382D-DAC5-467C-B63D-0D3E4F887D54}" type="pres">
      <dgm:prSet presAssocID="{C84C68FF-C639-477C-99E5-22DE7CB711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F1BFA1-75E3-408A-BB2D-61DFED328FAC}" type="pres">
      <dgm:prSet presAssocID="{C84C68FF-C639-477C-99E5-22DE7CB711D8}" presName="invisiNode" presStyleLbl="node1" presStyleIdx="1" presStyleCnt="4"/>
      <dgm:spPr/>
    </dgm:pt>
    <dgm:pt modelId="{9F803023-C020-46AB-98D6-835FC29C7FA9}" type="pres">
      <dgm:prSet presAssocID="{C84C68FF-C639-477C-99E5-22DE7CB711D8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F1DDA81-9E27-48E0-9972-B9C128836115}" type="pres">
      <dgm:prSet presAssocID="{1280ECC8-0F54-49F8-87A2-1922E8C0CB2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5CC0166-06B7-415B-88FB-E012C54CA41E}" type="pres">
      <dgm:prSet presAssocID="{ADFCDD0D-A725-4AD1-8970-4F939CEB5891}" presName="compNode" presStyleCnt="0"/>
      <dgm:spPr/>
    </dgm:pt>
    <dgm:pt modelId="{9946299E-F4A8-4F8B-B5B2-EB861FB678E3}" type="pres">
      <dgm:prSet presAssocID="{ADFCDD0D-A725-4AD1-8970-4F939CEB58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55F2C-4528-4F59-9CB1-15A1F84F46A5}" type="pres">
      <dgm:prSet presAssocID="{ADFCDD0D-A725-4AD1-8970-4F939CEB5891}" presName="invisiNode" presStyleLbl="node1" presStyleIdx="2" presStyleCnt="4"/>
      <dgm:spPr/>
    </dgm:pt>
    <dgm:pt modelId="{57937D61-2294-4197-9CFC-16C9A8A3590E}" type="pres">
      <dgm:prSet presAssocID="{ADFCDD0D-A725-4AD1-8970-4F939CEB5891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B6C7B3-5037-423F-B397-7BEE6B8C8013}" type="pres">
      <dgm:prSet presAssocID="{3FCF258D-ED4A-4861-9DC4-2D30009C33F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DC93791-1881-4E0B-BA1C-A027F1ED5DFD}" type="pres">
      <dgm:prSet presAssocID="{17086819-012C-4ADC-968F-76624E21D4BC}" presName="compNode" presStyleCnt="0"/>
      <dgm:spPr/>
    </dgm:pt>
    <dgm:pt modelId="{1D245E60-0EC7-4AC5-89AD-0C905F1459A8}" type="pres">
      <dgm:prSet presAssocID="{17086819-012C-4ADC-968F-76624E21D4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A16F9D-052C-4B87-8CEB-7BDF37C8A4B0}" type="pres">
      <dgm:prSet presAssocID="{17086819-012C-4ADC-968F-76624E21D4BC}" presName="invisiNode" presStyleLbl="node1" presStyleIdx="3" presStyleCnt="4"/>
      <dgm:spPr/>
    </dgm:pt>
    <dgm:pt modelId="{EE5E8AB0-2B27-4328-82E9-2EEA9A43CC0B}" type="pres">
      <dgm:prSet presAssocID="{17086819-012C-4ADC-968F-76624E21D4BC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638145F2-5A0D-4E27-B551-F32C8FE85FE1}" type="presOf" srcId="{3FCF258D-ED4A-4861-9DC4-2D30009C33F3}" destId="{ABB6C7B3-5037-423F-B397-7BEE6B8C8013}" srcOrd="0" destOrd="0" presId="urn:microsoft.com/office/officeart/2005/8/layout/pList2"/>
    <dgm:cxn modelId="{282E40B4-774D-4A68-97D3-DD5F4582215A}" type="presOf" srcId="{F6B86D16-4F36-4691-8580-DD30C8D2A016}" destId="{1CF16BF8-24AC-4D48-882E-4A686B6277D7}" srcOrd="0" destOrd="0" presId="urn:microsoft.com/office/officeart/2005/8/layout/pList2"/>
    <dgm:cxn modelId="{267A02FD-6BDB-4924-921D-F6D1A0083071}" type="presOf" srcId="{ADFCDD0D-A725-4AD1-8970-4F939CEB5891}" destId="{9946299E-F4A8-4F8B-B5B2-EB861FB678E3}" srcOrd="0" destOrd="0" presId="urn:microsoft.com/office/officeart/2005/8/layout/pList2"/>
    <dgm:cxn modelId="{EB606D5C-3DA0-498A-855D-5575696D98B6}" srcId="{4ECD05C2-ED96-4030-9114-9128F8B52181}" destId="{ADFCDD0D-A725-4AD1-8970-4F939CEB5891}" srcOrd="2" destOrd="0" parTransId="{FEE569A3-8ABC-402A-8D27-2BC840CCB7F6}" sibTransId="{3FCF258D-ED4A-4861-9DC4-2D30009C33F3}"/>
    <dgm:cxn modelId="{6A02CFF1-4AAA-4D73-B46E-EA3DDEC5BCCE}" srcId="{4ECD05C2-ED96-4030-9114-9128F8B52181}" destId="{91B64041-F774-49F4-8FD6-001B2D7AC784}" srcOrd="0" destOrd="0" parTransId="{066D40A8-80E9-4389-9376-5100C25A9852}" sibTransId="{F6B86D16-4F36-4691-8580-DD30C8D2A016}"/>
    <dgm:cxn modelId="{D2D9B19A-75C2-4CB7-90B7-0C00F0C058FB}" type="presOf" srcId="{17086819-012C-4ADC-968F-76624E21D4BC}" destId="{1D245E60-0EC7-4AC5-89AD-0C905F1459A8}" srcOrd="0" destOrd="0" presId="urn:microsoft.com/office/officeart/2005/8/layout/pList2"/>
    <dgm:cxn modelId="{38987C42-506D-42FE-BA92-F492421DA38B}" type="presOf" srcId="{1280ECC8-0F54-49F8-87A2-1922E8C0CB28}" destId="{1F1DDA81-9E27-48E0-9972-B9C128836115}" srcOrd="0" destOrd="0" presId="urn:microsoft.com/office/officeart/2005/8/layout/pList2"/>
    <dgm:cxn modelId="{43869C4D-F95F-4847-A264-107E8908A976}" type="presOf" srcId="{C84C68FF-C639-477C-99E5-22DE7CB711D8}" destId="{BB59382D-DAC5-467C-B63D-0D3E4F887D54}" srcOrd="0" destOrd="0" presId="urn:microsoft.com/office/officeart/2005/8/layout/pList2"/>
    <dgm:cxn modelId="{0D4DDA08-6D2B-4735-A653-2CFA257340F1}" srcId="{4ECD05C2-ED96-4030-9114-9128F8B52181}" destId="{17086819-012C-4ADC-968F-76624E21D4BC}" srcOrd="3" destOrd="0" parTransId="{EAA80D4B-B98A-4EE9-8833-D22B3768E78A}" sibTransId="{37D8F3AC-9FE5-4CD5-A195-B6D7ED7435D6}"/>
    <dgm:cxn modelId="{CD979073-7089-43CA-9010-6449C0D5B73E}" type="presOf" srcId="{91B64041-F774-49F4-8FD6-001B2D7AC784}" destId="{FC7E6823-DB5C-4DE7-97C9-20B6F9A2E22D}" srcOrd="0" destOrd="0" presId="urn:microsoft.com/office/officeart/2005/8/layout/pList2"/>
    <dgm:cxn modelId="{60D676BC-A9CD-4453-92D5-B06921A3211B}" srcId="{4ECD05C2-ED96-4030-9114-9128F8B52181}" destId="{C84C68FF-C639-477C-99E5-22DE7CB711D8}" srcOrd="1" destOrd="0" parTransId="{74A5003D-848F-4C8C-A2E4-3EA15032E5FB}" sibTransId="{1280ECC8-0F54-49F8-87A2-1922E8C0CB28}"/>
    <dgm:cxn modelId="{31735539-0B84-4ED7-9FE1-EAE29500FBF1}" type="presOf" srcId="{4ECD05C2-ED96-4030-9114-9128F8B52181}" destId="{801562C2-348F-4A9B-9B3A-F5D33206578A}" srcOrd="0" destOrd="0" presId="urn:microsoft.com/office/officeart/2005/8/layout/pList2"/>
    <dgm:cxn modelId="{378EDCC2-E239-47FA-8537-72AE5F28AC62}" type="presParOf" srcId="{801562C2-348F-4A9B-9B3A-F5D33206578A}" destId="{449286D6-4DBD-460D-AD09-18FEDEF194FE}" srcOrd="0" destOrd="0" presId="urn:microsoft.com/office/officeart/2005/8/layout/pList2"/>
    <dgm:cxn modelId="{B6426CC0-ECB7-4F7F-BE33-8D33C63930CD}" type="presParOf" srcId="{801562C2-348F-4A9B-9B3A-F5D33206578A}" destId="{243808AA-603F-4192-8FD7-D1C21781AA0E}" srcOrd="1" destOrd="0" presId="urn:microsoft.com/office/officeart/2005/8/layout/pList2"/>
    <dgm:cxn modelId="{B5C7F082-2618-4E05-A2EA-DFAAB51728AB}" type="presParOf" srcId="{243808AA-603F-4192-8FD7-D1C21781AA0E}" destId="{F2796CC3-CD90-4588-BE84-28CACAAEE8FD}" srcOrd="0" destOrd="0" presId="urn:microsoft.com/office/officeart/2005/8/layout/pList2"/>
    <dgm:cxn modelId="{69F3D48D-70D0-4043-BCF6-7114A4CAD4FC}" type="presParOf" srcId="{F2796CC3-CD90-4588-BE84-28CACAAEE8FD}" destId="{FC7E6823-DB5C-4DE7-97C9-20B6F9A2E22D}" srcOrd="0" destOrd="0" presId="urn:microsoft.com/office/officeart/2005/8/layout/pList2"/>
    <dgm:cxn modelId="{7CC8DD75-BF0A-4F36-806C-8D3BF2F00E8A}" type="presParOf" srcId="{F2796CC3-CD90-4588-BE84-28CACAAEE8FD}" destId="{973745AD-7C9C-4A44-9D64-89B8E4B19FE3}" srcOrd="1" destOrd="0" presId="urn:microsoft.com/office/officeart/2005/8/layout/pList2"/>
    <dgm:cxn modelId="{9C3D3363-D36B-460F-8173-57A4E2512655}" type="presParOf" srcId="{F2796CC3-CD90-4588-BE84-28CACAAEE8FD}" destId="{28797381-F7E9-4CC0-BFA2-161AC491D9B6}" srcOrd="2" destOrd="0" presId="urn:microsoft.com/office/officeart/2005/8/layout/pList2"/>
    <dgm:cxn modelId="{E3A65B1A-99E1-40E5-B909-4A9CB8F44B74}" type="presParOf" srcId="{243808AA-603F-4192-8FD7-D1C21781AA0E}" destId="{1CF16BF8-24AC-4D48-882E-4A686B6277D7}" srcOrd="1" destOrd="0" presId="urn:microsoft.com/office/officeart/2005/8/layout/pList2"/>
    <dgm:cxn modelId="{9D76B757-EF9C-4749-A586-1EEED5372AA8}" type="presParOf" srcId="{243808AA-603F-4192-8FD7-D1C21781AA0E}" destId="{C8BA157D-0F18-4684-9170-CA3A22A68416}" srcOrd="2" destOrd="0" presId="urn:microsoft.com/office/officeart/2005/8/layout/pList2"/>
    <dgm:cxn modelId="{A0575220-D6BF-451C-82F3-83AE7BB57276}" type="presParOf" srcId="{C8BA157D-0F18-4684-9170-CA3A22A68416}" destId="{BB59382D-DAC5-467C-B63D-0D3E4F887D54}" srcOrd="0" destOrd="0" presId="urn:microsoft.com/office/officeart/2005/8/layout/pList2"/>
    <dgm:cxn modelId="{96FDEAF3-AD38-4782-86F9-B35CC9B06AE2}" type="presParOf" srcId="{C8BA157D-0F18-4684-9170-CA3A22A68416}" destId="{8FF1BFA1-75E3-408A-BB2D-61DFED328FAC}" srcOrd="1" destOrd="0" presId="urn:microsoft.com/office/officeart/2005/8/layout/pList2"/>
    <dgm:cxn modelId="{E385B34C-8413-449E-AF7D-7D5B770CA0EA}" type="presParOf" srcId="{C8BA157D-0F18-4684-9170-CA3A22A68416}" destId="{9F803023-C020-46AB-98D6-835FC29C7FA9}" srcOrd="2" destOrd="0" presId="urn:microsoft.com/office/officeart/2005/8/layout/pList2"/>
    <dgm:cxn modelId="{0067DFCB-8D8C-4FD5-8E35-495954F6DA90}" type="presParOf" srcId="{243808AA-603F-4192-8FD7-D1C21781AA0E}" destId="{1F1DDA81-9E27-48E0-9972-B9C128836115}" srcOrd="3" destOrd="0" presId="urn:microsoft.com/office/officeart/2005/8/layout/pList2"/>
    <dgm:cxn modelId="{07E4241E-FB8A-4F38-B210-DC96D7FCA827}" type="presParOf" srcId="{243808AA-603F-4192-8FD7-D1C21781AA0E}" destId="{C5CC0166-06B7-415B-88FB-E012C54CA41E}" srcOrd="4" destOrd="0" presId="urn:microsoft.com/office/officeart/2005/8/layout/pList2"/>
    <dgm:cxn modelId="{ED6F422B-506B-46F3-8592-6E8A1888122E}" type="presParOf" srcId="{C5CC0166-06B7-415B-88FB-E012C54CA41E}" destId="{9946299E-F4A8-4F8B-B5B2-EB861FB678E3}" srcOrd="0" destOrd="0" presId="urn:microsoft.com/office/officeart/2005/8/layout/pList2"/>
    <dgm:cxn modelId="{CC2BCB5F-6196-494A-B5C0-64DF1AD81311}" type="presParOf" srcId="{C5CC0166-06B7-415B-88FB-E012C54CA41E}" destId="{DA355F2C-4528-4F59-9CB1-15A1F84F46A5}" srcOrd="1" destOrd="0" presId="urn:microsoft.com/office/officeart/2005/8/layout/pList2"/>
    <dgm:cxn modelId="{2276768D-0B12-4F24-AE56-4F170B773262}" type="presParOf" srcId="{C5CC0166-06B7-415B-88FB-E012C54CA41E}" destId="{57937D61-2294-4197-9CFC-16C9A8A3590E}" srcOrd="2" destOrd="0" presId="urn:microsoft.com/office/officeart/2005/8/layout/pList2"/>
    <dgm:cxn modelId="{3ACB0193-26D4-4ABA-B900-9D89630BFFEE}" type="presParOf" srcId="{243808AA-603F-4192-8FD7-D1C21781AA0E}" destId="{ABB6C7B3-5037-423F-B397-7BEE6B8C8013}" srcOrd="5" destOrd="0" presId="urn:microsoft.com/office/officeart/2005/8/layout/pList2"/>
    <dgm:cxn modelId="{A72E9071-3A44-41B7-B2AF-B6EBACBA1559}" type="presParOf" srcId="{243808AA-603F-4192-8FD7-D1C21781AA0E}" destId="{5DC93791-1881-4E0B-BA1C-A027F1ED5DFD}" srcOrd="6" destOrd="0" presId="urn:microsoft.com/office/officeart/2005/8/layout/pList2"/>
    <dgm:cxn modelId="{28CA91C3-D496-4653-BA21-ACAB6D93D0B3}" type="presParOf" srcId="{5DC93791-1881-4E0B-BA1C-A027F1ED5DFD}" destId="{1D245E60-0EC7-4AC5-89AD-0C905F1459A8}" srcOrd="0" destOrd="0" presId="urn:microsoft.com/office/officeart/2005/8/layout/pList2"/>
    <dgm:cxn modelId="{A16C251C-9BCC-4F70-A65F-169B66AE7D74}" type="presParOf" srcId="{5DC93791-1881-4E0B-BA1C-A027F1ED5DFD}" destId="{A6A16F9D-052C-4B87-8CEB-7BDF37C8A4B0}" srcOrd="1" destOrd="0" presId="urn:microsoft.com/office/officeart/2005/8/layout/pList2"/>
    <dgm:cxn modelId="{17433585-5147-4100-9B61-9B19CA1EB363}" type="presParOf" srcId="{5DC93791-1881-4E0B-BA1C-A027F1ED5DFD}" destId="{EE5E8AB0-2B27-4328-82E9-2EEA9A43CC0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B43FC-AF61-4D59-8628-4F9FBB8B0A07}">
      <dsp:nvSpPr>
        <dsp:cNvPr id="0" name=""/>
        <dsp:cNvSpPr/>
      </dsp:nvSpPr>
      <dsp:spPr>
        <a:xfrm>
          <a:off x="0" y="0"/>
          <a:ext cx="1818752" cy="1818752"/>
        </a:xfrm>
        <a:prstGeom prst="pie">
          <a:avLst>
            <a:gd name="adj1" fmla="val 5400000"/>
            <a:gd name="adj2" fmla="val 16200000"/>
          </a:avLst>
        </a:prstGeom>
        <a:solidFill>
          <a:srgbClr val="0563C1"/>
        </a:solidFill>
        <a:ln w="12700" cap="flat" cmpd="sng" algn="ctr">
          <a:solidFill>
            <a:srgbClr val="EF334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4BF80-E47A-4903-89E6-F6CC333F8D44}">
      <dsp:nvSpPr>
        <dsp:cNvPr id="0" name=""/>
        <dsp:cNvSpPr/>
      </dsp:nvSpPr>
      <dsp:spPr>
        <a:xfrm>
          <a:off x="909376" y="0"/>
          <a:ext cx="3075594" cy="18187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>
              <a:solidFill>
                <a:srgbClr val="0563C1"/>
              </a:solidFill>
            </a:rPr>
            <a:t>Artritis reumatoide </a:t>
          </a:r>
          <a:endParaRPr lang="es-ES" sz="1200" b="1" i="1" kern="1200" dirty="0"/>
        </a:p>
      </dsp:txBody>
      <dsp:txXfrm>
        <a:off x="909376" y="0"/>
        <a:ext cx="1537797" cy="545626"/>
      </dsp:txXfrm>
    </dsp:sp>
    <dsp:sp modelId="{F557E596-AF55-4A0C-8B23-F774FF5E08D0}">
      <dsp:nvSpPr>
        <dsp:cNvPr id="0" name=""/>
        <dsp:cNvSpPr/>
      </dsp:nvSpPr>
      <dsp:spPr>
        <a:xfrm>
          <a:off x="318282" y="545626"/>
          <a:ext cx="1182187" cy="1182187"/>
        </a:xfrm>
        <a:prstGeom prst="pie">
          <a:avLst>
            <a:gd name="adj1" fmla="val 5400000"/>
            <a:gd name="adj2" fmla="val 16200000"/>
          </a:avLst>
        </a:prstGeom>
        <a:solidFill>
          <a:srgbClr val="456A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5A505-2F8F-42DD-A046-7F69D5D6475E}">
      <dsp:nvSpPr>
        <dsp:cNvPr id="0" name=""/>
        <dsp:cNvSpPr/>
      </dsp:nvSpPr>
      <dsp:spPr>
        <a:xfrm>
          <a:off x="909376" y="545626"/>
          <a:ext cx="3075594" cy="118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>
              <a:solidFill>
                <a:srgbClr val="456A2C"/>
              </a:solidFill>
            </a:rPr>
            <a:t>Artritis psoriásica </a:t>
          </a:r>
          <a:endParaRPr lang="es-ES" sz="1200" i="1" kern="1200" dirty="0"/>
        </a:p>
      </dsp:txBody>
      <dsp:txXfrm>
        <a:off x="909376" y="545626"/>
        <a:ext cx="1537797" cy="545624"/>
      </dsp:txXfrm>
    </dsp:sp>
    <dsp:sp modelId="{B53A06EA-75A2-40E1-B1C9-97B041846028}">
      <dsp:nvSpPr>
        <dsp:cNvPr id="0" name=""/>
        <dsp:cNvSpPr/>
      </dsp:nvSpPr>
      <dsp:spPr>
        <a:xfrm>
          <a:off x="636563" y="1091251"/>
          <a:ext cx="545625" cy="545625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B597B-65EE-448C-8213-85549F126908}">
      <dsp:nvSpPr>
        <dsp:cNvPr id="0" name=""/>
        <dsp:cNvSpPr/>
      </dsp:nvSpPr>
      <dsp:spPr>
        <a:xfrm>
          <a:off x="909376" y="1091251"/>
          <a:ext cx="3075594" cy="54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1" kern="1200" dirty="0" smtClean="0">
              <a:solidFill>
                <a:srgbClr val="7030A0"/>
              </a:solidFill>
            </a:rPr>
            <a:t>Lupus eritematoso sistémico </a:t>
          </a:r>
          <a:endParaRPr lang="es-ES" sz="1200" i="1" kern="1200" dirty="0"/>
        </a:p>
      </dsp:txBody>
      <dsp:txXfrm>
        <a:off x="909376" y="1091251"/>
        <a:ext cx="1537797" cy="545625"/>
      </dsp:txXfrm>
    </dsp:sp>
    <dsp:sp modelId="{4D56DDF1-58DB-4C61-9208-E25A2911E3E0}">
      <dsp:nvSpPr>
        <dsp:cNvPr id="0" name=""/>
        <dsp:cNvSpPr/>
      </dsp:nvSpPr>
      <dsp:spPr>
        <a:xfrm>
          <a:off x="2447173" y="0"/>
          <a:ext cx="1537797" cy="54562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800" b="1" kern="1200" dirty="0">
            <a:solidFill>
              <a:srgbClr val="250A9A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1" kern="1200" dirty="0" smtClean="0">
              <a:solidFill>
                <a:srgbClr val="250A9A"/>
              </a:solidFill>
            </a:rPr>
            <a:t>Tocilizumab</a:t>
          </a:r>
          <a:endParaRPr lang="es-ES" sz="800" b="1" kern="1200" dirty="0">
            <a:solidFill>
              <a:srgbClr val="250A9A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1" kern="1200" dirty="0" smtClean="0">
              <a:solidFill>
                <a:srgbClr val="250A9A"/>
              </a:solidFill>
            </a:rPr>
            <a:t>Sarilumab</a:t>
          </a:r>
          <a:endParaRPr lang="es-ES" sz="800" b="1" kern="1200" dirty="0">
            <a:solidFill>
              <a:srgbClr val="250A9A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1" kern="1200" dirty="0" smtClean="0">
              <a:solidFill>
                <a:srgbClr val="285000"/>
              </a:solidFill>
            </a:rPr>
            <a:t>Baricitinib</a:t>
          </a:r>
          <a:r>
            <a:rPr lang="es-ES" altLang="es-ES" sz="800" b="1" kern="1200" dirty="0" smtClean="0">
              <a:solidFill>
                <a:schemeClr val="tx1"/>
              </a:solidFill>
            </a:rPr>
            <a:t>(#)</a:t>
          </a:r>
          <a:endParaRPr lang="es-ES" sz="800" b="1" kern="1200" dirty="0">
            <a:solidFill>
              <a:schemeClr val="tx1"/>
            </a:solidFill>
          </a:endParaRPr>
        </a:p>
      </dsp:txBody>
      <dsp:txXfrm>
        <a:off x="2447173" y="0"/>
        <a:ext cx="1537797" cy="545626"/>
      </dsp:txXfrm>
    </dsp:sp>
    <dsp:sp modelId="{63272B2E-13D7-4BCB-9D56-F39A8C9265F0}">
      <dsp:nvSpPr>
        <dsp:cNvPr id="0" name=""/>
        <dsp:cNvSpPr/>
      </dsp:nvSpPr>
      <dsp:spPr>
        <a:xfrm>
          <a:off x="2447173" y="545626"/>
          <a:ext cx="1537797" cy="5456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1" kern="1200" dirty="0" smtClean="0">
              <a:solidFill>
                <a:srgbClr val="250A9A"/>
              </a:solidFill>
            </a:rPr>
            <a:t>Ustekinumab</a:t>
          </a:r>
          <a:endParaRPr lang="es-ES" sz="800" b="1" kern="1200" dirty="0">
            <a:solidFill>
              <a:srgbClr val="250A9A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1" kern="1200" dirty="0" smtClean="0">
              <a:solidFill>
                <a:srgbClr val="250A9A"/>
              </a:solidFill>
            </a:rPr>
            <a:t>Ixekizumab</a:t>
          </a:r>
          <a:endParaRPr lang="es-ES" sz="800" b="1" kern="1200" dirty="0">
            <a:solidFill>
              <a:srgbClr val="250A9A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1" kern="1200" dirty="0" smtClean="0">
              <a:solidFill>
                <a:srgbClr val="250A9A"/>
              </a:solidFill>
            </a:rPr>
            <a:t>Apremilast</a:t>
          </a:r>
          <a:endParaRPr lang="es-ES" sz="800" b="1" kern="1200" dirty="0">
            <a:solidFill>
              <a:srgbClr val="250A9A"/>
            </a:solidFill>
          </a:endParaRPr>
        </a:p>
      </dsp:txBody>
      <dsp:txXfrm>
        <a:off x="2447173" y="545626"/>
        <a:ext cx="1537797" cy="545624"/>
      </dsp:txXfrm>
    </dsp:sp>
    <dsp:sp modelId="{6C26AA7F-4E38-484F-8B87-BE1943DA3A51}">
      <dsp:nvSpPr>
        <dsp:cNvPr id="0" name=""/>
        <dsp:cNvSpPr/>
      </dsp:nvSpPr>
      <dsp:spPr>
        <a:xfrm>
          <a:off x="2447173" y="1091251"/>
          <a:ext cx="1537797" cy="5456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b="1" kern="1200" dirty="0" smtClean="0">
              <a:solidFill>
                <a:srgbClr val="250A9A"/>
              </a:solidFill>
            </a:rPr>
            <a:t>Belimumab</a:t>
          </a:r>
          <a:endParaRPr lang="es-ES" sz="800" b="1" kern="1200" dirty="0">
            <a:solidFill>
              <a:srgbClr val="250A9A"/>
            </a:solidFill>
          </a:endParaRPr>
        </a:p>
      </dsp:txBody>
      <dsp:txXfrm>
        <a:off x="2447173" y="1091251"/>
        <a:ext cx="1537797" cy="54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286D6-4DBD-460D-AD09-18FEDEF194FE}">
      <dsp:nvSpPr>
        <dsp:cNvPr id="0" name=""/>
        <dsp:cNvSpPr/>
      </dsp:nvSpPr>
      <dsp:spPr>
        <a:xfrm>
          <a:off x="0" y="0"/>
          <a:ext cx="7848872" cy="20090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97381-F7E9-4CC0-BFA2-161AC491D9B6}">
      <dsp:nvSpPr>
        <dsp:cNvPr id="0" name=""/>
        <dsp:cNvSpPr/>
      </dsp:nvSpPr>
      <dsp:spPr>
        <a:xfrm>
          <a:off x="237627" y="267869"/>
          <a:ext cx="1714794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E6823-DB5C-4DE7-97C9-20B6F9A2E22D}">
      <dsp:nvSpPr>
        <dsp:cNvPr id="0" name=""/>
        <dsp:cNvSpPr/>
      </dsp:nvSpPr>
      <dsp:spPr>
        <a:xfrm rot="10800000">
          <a:off x="237627" y="2009023"/>
          <a:ext cx="1714794" cy="2455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Nomenclatura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-xi- : </a:t>
          </a:r>
          <a:r>
            <a:rPr lang="es-ES" sz="1200" b="0" kern="1200" dirty="0" smtClean="0">
              <a:solidFill>
                <a:srgbClr val="FF0000"/>
              </a:solidFill>
            </a:rPr>
            <a:t>quimérico</a:t>
          </a:r>
          <a:r>
            <a:rPr lang="es-ES" sz="1200" b="0" kern="1200" dirty="0" smtClean="0">
              <a:solidFill>
                <a:schemeClr val="tx1"/>
              </a:solidFill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FF0000"/>
              </a:solidFill>
            </a:rPr>
            <a:t>(65% humano: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FF0000"/>
              </a:solidFill>
            </a:rPr>
            <a:t>inmunogenicidad media)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-mab:  </a:t>
          </a:r>
          <a:r>
            <a:rPr lang="es-ES" sz="1200" b="0" kern="1200" dirty="0" smtClean="0">
              <a:solidFill>
                <a:srgbClr val="FF0000"/>
              </a:solidFill>
            </a:rPr>
            <a:t>anticuerpo monoclonal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FF0000"/>
              </a:solidFill>
            </a:rPr>
            <a:t> (es un biológico)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chemeClr val="tx1"/>
            </a:solidFill>
          </a:endParaRPr>
        </a:p>
      </dsp:txBody>
      <dsp:txXfrm rot="10800000">
        <a:off x="290363" y="2009023"/>
        <a:ext cx="1609322" cy="2402736"/>
      </dsp:txXfrm>
    </dsp:sp>
    <dsp:sp modelId="{9F803023-C020-46AB-98D6-835FC29C7FA9}">
      <dsp:nvSpPr>
        <dsp:cNvPr id="0" name=""/>
        <dsp:cNvSpPr/>
      </dsp:nvSpPr>
      <dsp:spPr>
        <a:xfrm>
          <a:off x="2123901" y="267869"/>
          <a:ext cx="1714794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9382D-DAC5-467C-B63D-0D3E4F887D54}">
      <dsp:nvSpPr>
        <dsp:cNvPr id="0" name=""/>
        <dsp:cNvSpPr/>
      </dsp:nvSpPr>
      <dsp:spPr>
        <a:xfrm rot="10800000">
          <a:off x="2123901" y="2009023"/>
          <a:ext cx="1714794" cy="2455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Mecanismo de acción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>
            <a:solidFill>
              <a:schemeClr val="tx1"/>
            </a:solidFill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Diana: </a:t>
          </a:r>
          <a:r>
            <a:rPr lang="es-ES" sz="1000" b="0" kern="1200" dirty="0" smtClean="0">
              <a:solidFill>
                <a:srgbClr val="FF0000"/>
              </a:solidFill>
            </a:rPr>
            <a:t>antígeno CD20 de los linfocitos B</a:t>
          </a:r>
          <a:endParaRPr lang="es-ES" sz="1000" b="1" kern="1200" dirty="0">
            <a:solidFill>
              <a:schemeClr val="tx1"/>
            </a:solidFill>
          </a:endParaRPr>
        </a:p>
      </dsp:txBody>
      <dsp:txXfrm rot="10800000">
        <a:off x="2176637" y="2009023"/>
        <a:ext cx="1609322" cy="2402736"/>
      </dsp:txXfrm>
    </dsp:sp>
    <dsp:sp modelId="{57937D61-2294-4197-9CFC-16C9A8A3590E}">
      <dsp:nvSpPr>
        <dsp:cNvPr id="0" name=""/>
        <dsp:cNvSpPr/>
      </dsp:nvSpPr>
      <dsp:spPr>
        <a:xfrm>
          <a:off x="4010175" y="267869"/>
          <a:ext cx="1714794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6299E-F4A8-4F8B-B5B2-EB861FB678E3}">
      <dsp:nvSpPr>
        <dsp:cNvPr id="0" name=""/>
        <dsp:cNvSpPr/>
      </dsp:nvSpPr>
      <dsp:spPr>
        <a:xfrm rot="10800000">
          <a:off x="4010175" y="2009023"/>
          <a:ext cx="1714794" cy="2455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Indicaciones en Reumatología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FF0000"/>
              </a:solidFill>
            </a:rPr>
            <a:t>* Artritis reumatoide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FF0000"/>
              </a:solidFill>
            </a:rPr>
            <a:t>* Lupus eritematoso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FF0000"/>
              </a:solidFill>
            </a:rPr>
            <a:t>  sistémico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>
            <a:solidFill>
              <a:schemeClr val="tx1"/>
            </a:solidFill>
          </a:endParaRPr>
        </a:p>
      </dsp:txBody>
      <dsp:txXfrm rot="10800000">
        <a:off x="4062911" y="2009023"/>
        <a:ext cx="1609322" cy="2402736"/>
      </dsp:txXfrm>
    </dsp:sp>
    <dsp:sp modelId="{EE5E8AB0-2B27-4328-82E9-2EEA9A43CC0B}">
      <dsp:nvSpPr>
        <dsp:cNvPr id="0" name=""/>
        <dsp:cNvSpPr/>
      </dsp:nvSpPr>
      <dsp:spPr>
        <a:xfrm>
          <a:off x="5896449" y="267869"/>
          <a:ext cx="1714794" cy="14732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45E60-0EC7-4AC5-89AD-0C905F1459A8}">
      <dsp:nvSpPr>
        <dsp:cNvPr id="0" name=""/>
        <dsp:cNvSpPr/>
      </dsp:nvSpPr>
      <dsp:spPr>
        <a:xfrm rot="10800000">
          <a:off x="5896449" y="2009023"/>
          <a:ext cx="1714794" cy="24554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Coste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u="none" kern="1200" dirty="0" smtClean="0">
              <a:solidFill>
                <a:schemeClr val="tx1"/>
              </a:solidFill>
            </a:rPr>
            <a:t>* Fármaco de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u="none" kern="1200" dirty="0" smtClean="0">
              <a:solidFill>
                <a:schemeClr val="tx1"/>
              </a:solidFill>
            </a:rPr>
            <a:t>  referencia:</a:t>
          </a:r>
          <a:r>
            <a:rPr lang="es-ES" sz="1200" b="0" u="sng" kern="1200" dirty="0" smtClean="0">
              <a:solidFill>
                <a:schemeClr val="tx1"/>
              </a:solidFill>
            </a:rPr>
            <a:t> 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FF0000"/>
              </a:solidFill>
            </a:rPr>
            <a:t>      MabThera ®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0" kern="1200" dirty="0" smtClean="0">
            <a:solidFill>
              <a:srgbClr val="FF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* Biosimilares: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     </a:t>
          </a:r>
          <a:r>
            <a:rPr lang="es-ES" sz="1000" b="0" kern="1200" dirty="0" smtClean="0">
              <a:solidFill>
                <a:srgbClr val="8C6818"/>
              </a:solidFill>
            </a:rPr>
            <a:t>Rixathon ®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>
              <a:solidFill>
                <a:srgbClr val="8C6818"/>
              </a:solidFill>
            </a:rPr>
            <a:t>      Truxima ®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 rot="10800000">
        <a:off x="5949185" y="2009023"/>
        <a:ext cx="1609322" cy="240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E6BB93-5293-423F-8188-C5476564B8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1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5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6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</p:spTree>
    <p:extLst>
      <p:ext uri="{BB962C8B-B14F-4D97-AF65-F5344CB8AC3E}">
        <p14:creationId xmlns:p14="http://schemas.microsoft.com/office/powerpoint/2010/main" val="76924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67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15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47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91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10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11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81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554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" cy="6858000"/>
            <a:chOff x="0" y="0"/>
            <a:chExt cx="576" cy="4320"/>
          </a:xfrm>
        </p:grpSpPr>
        <p:sp>
          <p:nvSpPr>
            <p:cNvPr id="102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smtClean="0"/>
            </a:p>
          </p:txBody>
        </p:sp>
        <p:pic>
          <p:nvPicPr>
            <p:cNvPr id="1028" name="Picture 9" descr="logo_cadim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-5400000">
              <a:off x="-642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defRPr/>
              </a:pPr>
              <a:r>
                <a:rPr lang="es-ES" altLang="es-ES" sz="5400" i="1" smtClean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smtClean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16980" y="5313727"/>
            <a:ext cx="2492897" cy="595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cadime.es/es/boletines_publicados.cf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umatologiaclinica.org/es-pdf-S1699258X17302310" TargetMode="External"/><Relationship Id="rId3" Type="http://schemas.openxmlformats.org/officeDocument/2006/relationships/hyperlink" Target="https://jamanetwork.com/journals/jama/fullarticle/2705192" TargetMode="External"/><Relationship Id="rId7" Type="http://schemas.openxmlformats.org/officeDocument/2006/relationships/hyperlink" Target="https://ard.bmj.com/content/annrheumdis/76/6/978.full.pdf" TargetMode="External"/><Relationship Id="rId12" Type="http://schemas.openxmlformats.org/officeDocument/2006/relationships/hyperlink" Target="https://www.clinicalmicrobiologyandinfection.com/issue/S1198-743X(18)X0006-8" TargetMode="External"/><Relationship Id="rId2" Type="http://schemas.openxmlformats.org/officeDocument/2006/relationships/hyperlink" Target="https://www.sciencedirect.com/science/article/pii/S1568997219300874?via%3Dih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umatologiaclinica.org/es-pdf-S1699258X17302322" TargetMode="External"/><Relationship Id="rId11" Type="http://schemas.openxmlformats.org/officeDocument/2006/relationships/hyperlink" Target="https://ard.bmj.com/content/annrheumdis/78/6/736.full.pdf" TargetMode="External"/><Relationship Id="rId5" Type="http://schemas.openxmlformats.org/officeDocument/2006/relationships/hyperlink" Target="https://ard.bmj.com/content/annrheumdis/76/6/960.full.pdf" TargetMode="External"/><Relationship Id="rId10" Type="http://schemas.openxmlformats.org/officeDocument/2006/relationships/hyperlink" Target="https://inforeuma.com/wp-content/uploads/2017/04/04_Lupus-Eritematoso_ENFERMEDADES-A4-v04.pdf" TargetMode="External"/><Relationship Id="rId4" Type="http://schemas.openxmlformats.org/officeDocument/2006/relationships/hyperlink" Target="https://www.ser.es/wp-content/uploads/2019/04/Guia-de-Practica-Clinica-para-el-Manejo-de-Pacientes-con-Artritis-Reumatoide.pdf" TargetMode="External"/><Relationship Id="rId9" Type="http://schemas.openxmlformats.org/officeDocument/2006/relationships/hyperlink" Target="https://www.ncbi.nlm.nih.gov/pubmed/2664423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adime.es/es/boletin_terapeutico_andaluz.cfm?bid=186#.Vqn04fnhBD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ceutical-journal.com/news-and-analysis/infographics/blocking-the-immune-system-in-rheumatoid-arthritis/20201090.article?firstPass=fal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268538" y="0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>
                <a:solidFill>
                  <a:schemeClr val="tx1"/>
                </a:solidFill>
              </a:rPr>
              <a:t>Centro Andaluz de Documentación e Información de Medicamentos</a:t>
            </a:r>
          </a:p>
        </p:txBody>
      </p: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900113" y="6492875"/>
            <a:ext cx="8029575" cy="365125"/>
            <a:chOff x="567" y="4090"/>
            <a:chExt cx="5058" cy="230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>
                  <a:solidFill>
                    <a:schemeClr val="tx1"/>
                  </a:solidFill>
                </a:rPr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3080" name="Picture 8" descr="88x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1700808"/>
            <a:ext cx="4176464" cy="288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 smtClean="0">
                <a:solidFill>
                  <a:srgbClr val="EF3340"/>
                </a:solidFill>
              </a:rPr>
              <a:t>Antirreumáticos con diana: </a:t>
            </a:r>
            <a:br>
              <a:rPr lang="es-ES" altLang="es-ES" sz="3600" b="1" dirty="0" smtClean="0">
                <a:solidFill>
                  <a:srgbClr val="EF3340"/>
                </a:solidFill>
              </a:rPr>
            </a:br>
            <a:r>
              <a:rPr lang="es-ES" altLang="es-ES" sz="3600" b="1" dirty="0" smtClean="0">
                <a:solidFill>
                  <a:srgbClr val="EF3340"/>
                </a:solidFill>
              </a:rPr>
              <a:t>biológicos, biosimilares y dirigidos</a:t>
            </a:r>
            <a:r>
              <a:rPr lang="es-ES" altLang="es-ES" sz="3600" dirty="0" smtClean="0">
                <a:solidFill>
                  <a:srgbClr val="CC0000"/>
                </a:solidFill>
              </a:rPr>
              <a:t/>
            </a:r>
            <a:br>
              <a:rPr lang="es-ES" altLang="es-ES" sz="3600" dirty="0" smtClean="0">
                <a:solidFill>
                  <a:srgbClr val="CC0000"/>
                </a:solidFill>
              </a:rPr>
            </a:br>
            <a:r>
              <a:rPr lang="es-ES" altLang="es-ES" sz="4400" dirty="0" smtClean="0">
                <a:solidFill>
                  <a:srgbClr val="CC0000"/>
                </a:solidFill>
              </a:rPr>
              <a:t> </a:t>
            </a:r>
            <a:br>
              <a:rPr lang="es-ES" altLang="es-ES" sz="4400" dirty="0" smtClean="0">
                <a:solidFill>
                  <a:srgbClr val="CC0000"/>
                </a:solidFill>
              </a:rPr>
            </a:br>
            <a:r>
              <a:rPr lang="es-ES" altLang="es-ES" sz="3200" i="1" dirty="0" smtClean="0">
                <a:solidFill>
                  <a:schemeClr val="tx1"/>
                </a:solidFill>
              </a:rPr>
              <a:t>BTA 2.0   </a:t>
            </a:r>
            <a:r>
              <a:rPr lang="es-ES" altLang="es-ES" sz="3200" dirty="0" smtClean="0">
                <a:solidFill>
                  <a:schemeClr val="tx1"/>
                </a:solidFill>
              </a:rPr>
              <a:t>2019; (3)</a:t>
            </a:r>
            <a:r>
              <a:rPr lang="es-ES" altLang="es-ES" sz="4400" dirty="0" smtClean="0"/>
              <a:t>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42" y="4041003"/>
            <a:ext cx="2936958" cy="179336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0762" r="35051" b="3995"/>
          <a:stretch>
            <a:fillRect/>
          </a:stretch>
        </p:blipFill>
        <p:spPr bwMode="auto">
          <a:xfrm rot="544511">
            <a:off x="6098470" y="965019"/>
            <a:ext cx="2419410" cy="2919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9062" y="116632"/>
            <a:ext cx="7993062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Algoritmo de Espondiloartritis axial</a:t>
            </a:r>
            <a:endParaRPr lang="es-ES" altLang="es-ES" sz="3400" dirty="0" smtClean="0">
              <a:solidFill>
                <a:srgbClr val="EF3340"/>
              </a:solidFill>
            </a:endParaRPr>
          </a:p>
        </p:txBody>
      </p:sp>
      <p:sp>
        <p:nvSpPr>
          <p:cNvPr id="9219" name="CuadroTexto 4"/>
          <p:cNvSpPr txBox="1">
            <a:spLocks noChangeArrowheads="1"/>
          </p:cNvSpPr>
          <p:nvPr/>
        </p:nvSpPr>
        <p:spPr bwMode="auto">
          <a:xfrm>
            <a:off x="6875463" y="3390900"/>
            <a:ext cx="20891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000" b="1" u="sng" dirty="0">
                <a:solidFill>
                  <a:schemeClr val="tx1"/>
                </a:solidFill>
              </a:rPr>
              <a:t>ABREVIATURAS</a:t>
            </a:r>
          </a:p>
          <a:p>
            <a:endParaRPr lang="es-ES" altLang="es-ES" sz="1000" b="1" u="sng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ASDAS</a:t>
            </a:r>
            <a:r>
              <a:rPr lang="es-ES" altLang="es-ES" sz="900" dirty="0">
                <a:solidFill>
                  <a:schemeClr val="tx1"/>
                </a:solidFill>
              </a:rPr>
              <a:t>: </a:t>
            </a:r>
            <a:r>
              <a:rPr lang="es-ES" altLang="es-ES" sz="900" i="1" dirty="0">
                <a:solidFill>
                  <a:schemeClr val="tx1"/>
                </a:solidFill>
              </a:rPr>
              <a:t>Ankylosing Spondylitis Disease Activity Score</a:t>
            </a: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Anti-TNF</a:t>
            </a:r>
            <a:r>
              <a:rPr lang="es-ES" altLang="es-ES" sz="900" dirty="0">
                <a:solidFill>
                  <a:schemeClr val="tx1"/>
                </a:solidFill>
              </a:rPr>
              <a:t>: inhibidores del factor de necrosis tumoral</a:t>
            </a:r>
            <a:endParaRPr lang="es-ES" altLang="es-ES" sz="900" b="1" dirty="0">
              <a:solidFill>
                <a:schemeClr val="tx1"/>
              </a:solidFill>
            </a:endParaRP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BASDAI</a:t>
            </a:r>
            <a:r>
              <a:rPr lang="es-ES" altLang="es-ES" sz="900" dirty="0">
                <a:solidFill>
                  <a:schemeClr val="tx1"/>
                </a:solidFill>
              </a:rPr>
              <a:t>: </a:t>
            </a:r>
            <a:r>
              <a:rPr lang="es-ES" altLang="es-ES" sz="900" i="1" dirty="0">
                <a:solidFill>
                  <a:schemeClr val="tx1"/>
                </a:solidFill>
              </a:rPr>
              <a:t>Bath Ankylosing Spondylitis Disease Activity Index</a:t>
            </a:r>
            <a:endParaRPr lang="es-ES" altLang="es-ES" sz="900" b="1" i="1" dirty="0">
              <a:solidFill>
                <a:schemeClr val="tx1"/>
              </a:solidFill>
            </a:endParaRP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</a:t>
            </a:r>
            <a:r>
              <a:rPr lang="es-ES" altLang="es-ES" sz="900" dirty="0">
                <a:solidFill>
                  <a:schemeClr val="tx1"/>
                </a:solidFill>
              </a:rPr>
              <a:t>: fármaco antirreumático modificador de la enfermedad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FAMEb</a:t>
            </a:r>
            <a:r>
              <a:rPr lang="es-ES" altLang="es-ES" sz="900" dirty="0">
                <a:solidFill>
                  <a:schemeClr val="tx1"/>
                </a:solidFill>
              </a:rPr>
              <a:t>: FAME biológico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FAMEc</a:t>
            </a:r>
            <a:r>
              <a:rPr lang="es-ES" altLang="es-ES" sz="900" dirty="0">
                <a:solidFill>
                  <a:schemeClr val="tx1"/>
                </a:solidFill>
              </a:rPr>
              <a:t>: FAME convencional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FAMEd</a:t>
            </a:r>
            <a:r>
              <a:rPr lang="es-ES" altLang="es-ES" sz="900" dirty="0">
                <a:solidFill>
                  <a:schemeClr val="tx1"/>
                </a:solidFill>
              </a:rPr>
              <a:t>: FAME dirigido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IL-17-inh</a:t>
            </a:r>
            <a:r>
              <a:rPr lang="es-ES" altLang="es-ES" sz="900" dirty="0">
                <a:solidFill>
                  <a:schemeClr val="tx1"/>
                </a:solidFill>
              </a:rPr>
              <a:t>: inhibidores de la interleuquina-17</a:t>
            </a:r>
          </a:p>
        </p:txBody>
      </p:sp>
      <p:pic>
        <p:nvPicPr>
          <p:cNvPr id="922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27088"/>
            <a:ext cx="5761037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116632"/>
            <a:ext cx="7715250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Algoritmo de Artritis Psoriásica</a:t>
            </a:r>
            <a:endParaRPr lang="es-ES" altLang="es-ES" sz="3400" dirty="0" smtClean="0">
              <a:solidFill>
                <a:srgbClr val="EF3340"/>
              </a:solidFill>
            </a:endParaRPr>
          </a:p>
        </p:txBody>
      </p:sp>
      <p:sp>
        <p:nvSpPr>
          <p:cNvPr id="10243" name="CuadroTexto 4"/>
          <p:cNvSpPr txBox="1">
            <a:spLocks noChangeArrowheads="1"/>
          </p:cNvSpPr>
          <p:nvPr/>
        </p:nvSpPr>
        <p:spPr bwMode="auto">
          <a:xfrm>
            <a:off x="6732588" y="3863975"/>
            <a:ext cx="2087562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000" b="1" u="sng" dirty="0">
                <a:solidFill>
                  <a:schemeClr val="tx1"/>
                </a:solidFill>
              </a:rPr>
              <a:t>ABREVIATURAS</a:t>
            </a:r>
          </a:p>
          <a:p>
            <a:endParaRPr lang="es-ES" altLang="es-ES" sz="1000" b="1" u="sng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Anti-TNF</a:t>
            </a:r>
            <a:r>
              <a:rPr lang="es-ES" altLang="es-ES" sz="900" dirty="0">
                <a:solidFill>
                  <a:schemeClr val="tx1"/>
                </a:solidFill>
              </a:rPr>
              <a:t>: inhibidores del factor de necrosis tumoral</a:t>
            </a:r>
            <a:endParaRPr lang="es-ES" altLang="es-ES" sz="900" b="1" dirty="0">
              <a:solidFill>
                <a:schemeClr val="tx1"/>
              </a:solidFill>
            </a:endParaRP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</a:t>
            </a:r>
            <a:r>
              <a:rPr lang="es-ES" altLang="es-ES" sz="900" dirty="0">
                <a:solidFill>
                  <a:schemeClr val="tx1"/>
                </a:solidFill>
              </a:rPr>
              <a:t>: fármaco antirreumático modificador de la enfermedad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FAMEb</a:t>
            </a:r>
            <a:r>
              <a:rPr lang="es-ES" altLang="es-ES" sz="900" dirty="0">
                <a:solidFill>
                  <a:schemeClr val="tx1"/>
                </a:solidFill>
              </a:rPr>
              <a:t>: FAME biológico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FAMEc</a:t>
            </a:r>
            <a:r>
              <a:rPr lang="es-ES" altLang="es-ES" sz="900" dirty="0">
                <a:solidFill>
                  <a:schemeClr val="tx1"/>
                </a:solidFill>
              </a:rPr>
              <a:t>: FAME convencional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FAMEd</a:t>
            </a:r>
            <a:r>
              <a:rPr lang="es-ES" altLang="es-ES" sz="900" dirty="0">
                <a:solidFill>
                  <a:schemeClr val="tx1"/>
                </a:solidFill>
              </a:rPr>
              <a:t>: FAME dirigido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IL-17-inh</a:t>
            </a:r>
            <a:r>
              <a:rPr lang="es-ES" altLang="es-ES" sz="900" dirty="0">
                <a:solidFill>
                  <a:schemeClr val="tx1"/>
                </a:solidFill>
              </a:rPr>
              <a:t>: inhibidores de la interleuquina-17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IL-12/23-inh</a:t>
            </a:r>
            <a:r>
              <a:rPr lang="es-ES" altLang="es-ES" sz="900" dirty="0">
                <a:solidFill>
                  <a:schemeClr val="tx1"/>
                </a:solidFill>
              </a:rPr>
              <a:t>: inhibidores de la interleuquina-12/23</a:t>
            </a:r>
          </a:p>
        </p:txBody>
      </p:sp>
      <p:pic>
        <p:nvPicPr>
          <p:cNvPr id="1024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50900"/>
            <a:ext cx="512445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2" y="115888"/>
            <a:ext cx="8208391" cy="882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Algoritmo de Lupus eritematoso sistémico</a:t>
            </a:r>
            <a:endParaRPr lang="es-ES" altLang="es-ES" sz="3400" dirty="0" smtClean="0">
              <a:solidFill>
                <a:srgbClr val="EF3340"/>
              </a:solidFill>
            </a:endParaRPr>
          </a:p>
        </p:txBody>
      </p:sp>
      <p:pic>
        <p:nvPicPr>
          <p:cNvPr id="1126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5921375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uadroTexto 4"/>
          <p:cNvSpPr txBox="1">
            <a:spLocks noChangeArrowheads="1"/>
          </p:cNvSpPr>
          <p:nvPr/>
        </p:nvSpPr>
        <p:spPr bwMode="auto">
          <a:xfrm>
            <a:off x="6892925" y="3141663"/>
            <a:ext cx="208756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000" b="1" u="sng" dirty="0">
                <a:solidFill>
                  <a:schemeClr val="tx1"/>
                </a:solidFill>
              </a:rPr>
              <a:t>ABREVIATURAS</a:t>
            </a:r>
          </a:p>
          <a:p>
            <a:endParaRPr lang="es-ES" altLang="es-ES" sz="1000" b="1" u="sng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aPL</a:t>
            </a:r>
            <a:r>
              <a:rPr lang="es-ES" altLang="es-ES" sz="900" dirty="0">
                <a:solidFill>
                  <a:schemeClr val="tx1"/>
                </a:solidFill>
              </a:rPr>
              <a:t>: anticuerpos antifosfolípidos</a:t>
            </a:r>
            <a:endParaRPr lang="es-ES" altLang="es-ES" sz="900" i="1" dirty="0">
              <a:solidFill>
                <a:schemeClr val="tx1"/>
              </a:solidFill>
            </a:endParaRP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BILAG</a:t>
            </a:r>
            <a:r>
              <a:rPr lang="es-ES" altLang="es-ES" sz="900" dirty="0">
                <a:solidFill>
                  <a:schemeClr val="tx1"/>
                </a:solidFill>
              </a:rPr>
              <a:t>: </a:t>
            </a:r>
            <a:r>
              <a:rPr lang="es-ES" altLang="es-ES" sz="900" i="1" dirty="0">
                <a:solidFill>
                  <a:schemeClr val="tx1"/>
                </a:solidFill>
              </a:rPr>
              <a:t>British Isles Lupus Assessment Group disease activity index</a:t>
            </a:r>
            <a:endParaRPr lang="es-ES" altLang="es-ES" sz="900" b="1" i="1" dirty="0">
              <a:solidFill>
                <a:schemeClr val="tx1"/>
              </a:solidFill>
            </a:endParaRP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BSA</a:t>
            </a:r>
            <a:r>
              <a:rPr lang="es-ES" altLang="es-ES" sz="900" dirty="0">
                <a:solidFill>
                  <a:schemeClr val="tx1"/>
                </a:solidFill>
              </a:rPr>
              <a:t>: porcentaje de superficie corporal afectada</a:t>
            </a:r>
            <a:endParaRPr lang="es-ES" altLang="es-ES" sz="900" b="1" dirty="0">
              <a:solidFill>
                <a:schemeClr val="tx1"/>
              </a:solidFill>
            </a:endParaRP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Calcineurina-inh</a:t>
            </a:r>
            <a:r>
              <a:rPr lang="es-ES" altLang="es-ES" sz="900" dirty="0">
                <a:solidFill>
                  <a:schemeClr val="tx1"/>
                </a:solidFill>
              </a:rPr>
              <a:t>: inhibidores de la calcineurina (p. ej., tacrolimús)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SLEDAI</a:t>
            </a:r>
            <a:r>
              <a:rPr lang="es-ES" altLang="es-ES" sz="900" dirty="0">
                <a:solidFill>
                  <a:schemeClr val="tx1"/>
                </a:solidFill>
              </a:rPr>
              <a:t>: </a:t>
            </a:r>
            <a:r>
              <a:rPr lang="es-ES" altLang="es-ES" sz="900" i="1" dirty="0">
                <a:solidFill>
                  <a:schemeClr val="tx1"/>
                </a:solidFill>
              </a:rPr>
              <a:t>Systemic Lupus </a:t>
            </a:r>
            <a:r>
              <a:rPr lang="es-ES" altLang="es-ES" sz="900" i="1" dirty="0" smtClean="0">
                <a:solidFill>
                  <a:schemeClr val="tx1"/>
                </a:solidFill>
              </a:rPr>
              <a:t>Erithematosus </a:t>
            </a:r>
            <a:r>
              <a:rPr lang="es-ES" altLang="es-ES" sz="900" i="1" dirty="0">
                <a:solidFill>
                  <a:schemeClr val="tx1"/>
                </a:solidFill>
              </a:rPr>
              <a:t>Disease Activity Index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7088" y="188913"/>
            <a:ext cx="88058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3" tIns="45683" rIns="91363" bIns="45683" anchor="ctr"/>
          <a:lstStyle/>
          <a:p>
            <a:pPr algn="l" eaLnBrk="1" hangingPunct="1"/>
            <a:r>
              <a:rPr lang="es-ES" altLang="es-ES" sz="3200" b="1" dirty="0" smtClean="0">
                <a:solidFill>
                  <a:srgbClr val="CC0000"/>
                </a:solidFill>
              </a:rPr>
              <a:t>  </a:t>
            </a:r>
            <a:r>
              <a:rPr lang="es-ES" altLang="es-ES" sz="3400" b="1" dirty="0" smtClean="0">
                <a:solidFill>
                  <a:srgbClr val="EF3340"/>
                </a:solidFill>
              </a:rPr>
              <a:t>Valoración previa al tratamiento</a:t>
            </a:r>
          </a:p>
        </p:txBody>
      </p:sp>
      <p:sp>
        <p:nvSpPr>
          <p:cNvPr id="12291" name="Text Box 751"/>
          <p:cNvSpPr txBox="1">
            <a:spLocks noChangeArrowheads="1"/>
          </p:cNvSpPr>
          <p:nvPr/>
        </p:nvSpPr>
        <p:spPr bwMode="auto">
          <a:xfrm>
            <a:off x="971550" y="1268413"/>
            <a:ext cx="7561263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ja-JP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Análisis de </a:t>
            </a:r>
            <a:r>
              <a:rPr lang="es-ES" altLang="ja-JP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sangre</a:t>
            </a:r>
            <a:r>
              <a:rPr lang="es-ES" altLang="ja-JP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: hemograma, transaminasas, función renal, VSG y PCR</a:t>
            </a:r>
          </a:p>
          <a:p>
            <a:pPr marL="285750" indent="-285750" eaLnBrk="1" hangingPunct="1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Cribado de </a:t>
            </a: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hepatitis B y C</a:t>
            </a:r>
          </a:p>
          <a:p>
            <a:pPr marL="285750" indent="-285750" eaLnBrk="1" hangingPunct="1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Exclusión de </a:t>
            </a: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tuberculosis</a:t>
            </a: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activa o latente</a:t>
            </a:r>
          </a:p>
          <a:p>
            <a:pPr marL="285750" indent="-285750" eaLnBrk="1" hangingPunct="1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Valoración </a:t>
            </a: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oftalmológica                            </a:t>
            </a:r>
          </a:p>
          <a:p>
            <a:pPr marL="285750" indent="-285750" eaLnBrk="1" hangingPunct="1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Cribado de </a:t>
            </a: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VIH                                       </a:t>
            </a:r>
            <a:endParaRPr lang="es-ES" altLang="es-ES" sz="1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285750" indent="-285750" eaLnBrk="1" hangingPunct="1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Descartar:                                              </a:t>
            </a:r>
          </a:p>
          <a:p>
            <a:pPr marL="1885950" lvl="3" eaLnBrk="1" hangingPunct="1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Infecciones</a:t>
            </a: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activas               </a:t>
            </a:r>
          </a:p>
          <a:p>
            <a:pPr marL="1885950" lvl="3" eaLnBrk="1" hangingPunct="1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Cáncer</a:t>
            </a: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y enfermedades </a:t>
            </a:r>
            <a:r>
              <a:rPr lang="es-ES" altLang="es-ES" sz="1600" b="1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linfoproliferativas</a:t>
            </a: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                               </a:t>
            </a:r>
          </a:p>
          <a:p>
            <a:pPr marL="1885950" lvl="3" eaLnBrk="1" hangingPunct="1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Insuficiencia cardiaca</a:t>
            </a: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           </a:t>
            </a:r>
          </a:p>
          <a:p>
            <a:pPr marL="1885950" lvl="3" eaLnBrk="1" hangingPunct="1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Enfermedad desmielinizante</a:t>
            </a:r>
          </a:p>
          <a:p>
            <a:pPr marL="1885950" lvl="3" eaLnBrk="1" hangingPunct="1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Otras </a:t>
            </a: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comorbilidades relevantes</a:t>
            </a:r>
          </a:p>
          <a:p>
            <a:pPr marL="1885950" lvl="3" eaLnBrk="1" hangingPunct="1">
              <a:lnSpc>
                <a:spcPct val="70000"/>
              </a:lnSpc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Embarazo</a:t>
            </a:r>
          </a:p>
          <a:p>
            <a:pPr marL="285750" indent="-285750" eaLnBrk="1" hangingPunct="1"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ES" sz="1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Administración de </a:t>
            </a:r>
            <a:r>
              <a:rPr lang="es-ES" altLang="es-ES" sz="16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vacunas</a:t>
            </a:r>
            <a:r>
              <a:rPr lang="es-ES" altLang="es-ES" sz="1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adecuadas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" altLang="es-ES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		</a:t>
            </a:r>
            <a:r>
              <a:rPr lang="es-ES" altLang="es-ES" sz="2800" b="1" dirty="0" smtClean="0">
                <a:ea typeface="ＭＳ Ｐゴシック" panose="020B0600070205080204" pitchFamily="34" charset="-128"/>
              </a:rPr>
              <a:t>           +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s-ES" altLang="es-ES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                                                                   1-2 meses: enfermedad moderada a grave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Establecer pautas de </a:t>
            </a:r>
            <a:r>
              <a:rPr lang="es-ES" altLang="es-ES" sz="16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seguimiento</a:t>
            </a:r>
            <a:r>
              <a:rPr lang="es-ES" altLang="es-ES" sz="1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 </a:t>
            </a:r>
            <a:r>
              <a:rPr lang="es-ES" altLang="es-ES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3-6 meses: enfermedad con baja actividad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s-ES" altLang="es-ES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                                                                                       o en remisión</a:t>
            </a:r>
            <a:endParaRPr lang="es-ES" altLang="es-ES" sz="14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8" name="Line 970"/>
          <p:cNvSpPr>
            <a:spLocks noChangeShapeType="1"/>
          </p:cNvSpPr>
          <p:nvPr/>
        </p:nvSpPr>
        <p:spPr bwMode="auto">
          <a:xfrm>
            <a:off x="3074988" y="16811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89" name="Abrir llave 2"/>
          <p:cNvSpPr>
            <a:spLocks/>
          </p:cNvSpPr>
          <p:nvPr/>
        </p:nvSpPr>
        <p:spPr bwMode="auto">
          <a:xfrm>
            <a:off x="4284663" y="5516563"/>
            <a:ext cx="142875" cy="720725"/>
          </a:xfrm>
          <a:prstGeom prst="leftBrace">
            <a:avLst>
              <a:gd name="adj1" fmla="val 8407"/>
              <a:gd name="adj2" fmla="val 4625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34938"/>
            <a:ext cx="771525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Seguridad: riesgos de infección</a:t>
            </a:r>
            <a:endParaRPr lang="es-ES" altLang="es-ES" sz="3400" dirty="0" smtClean="0">
              <a:solidFill>
                <a:srgbClr val="EF3340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1258888" y="1268413"/>
          <a:ext cx="7273926" cy="5029199"/>
        </p:xfrm>
        <a:graphic>
          <a:graphicData uri="http://schemas.openxmlformats.org/drawingml/2006/table">
            <a:tbl>
              <a:tblPr firstRow="1" firstCol="1" bandRow="1"/>
              <a:tblGrid>
                <a:gridCol w="1211759">
                  <a:extLst>
                    <a:ext uri="{9D8B030D-6E8A-4147-A177-3AD203B41FA5}">
                      <a16:colId xmlns:a16="http://schemas.microsoft.com/office/drawing/2014/main" val="1660013302"/>
                    </a:ext>
                  </a:extLst>
                </a:gridCol>
                <a:gridCol w="1211759">
                  <a:extLst>
                    <a:ext uri="{9D8B030D-6E8A-4147-A177-3AD203B41FA5}">
                      <a16:colId xmlns:a16="http://schemas.microsoft.com/office/drawing/2014/main" val="1411673124"/>
                    </a:ext>
                  </a:extLst>
                </a:gridCol>
                <a:gridCol w="1212602">
                  <a:extLst>
                    <a:ext uri="{9D8B030D-6E8A-4147-A177-3AD203B41FA5}">
                      <a16:colId xmlns:a16="http://schemas.microsoft.com/office/drawing/2014/main" val="1233993996"/>
                    </a:ext>
                  </a:extLst>
                </a:gridCol>
                <a:gridCol w="1212602">
                  <a:extLst>
                    <a:ext uri="{9D8B030D-6E8A-4147-A177-3AD203B41FA5}">
                      <a16:colId xmlns:a16="http://schemas.microsoft.com/office/drawing/2014/main" val="4114447272"/>
                    </a:ext>
                  </a:extLst>
                </a:gridCol>
                <a:gridCol w="1212602">
                  <a:extLst>
                    <a:ext uri="{9D8B030D-6E8A-4147-A177-3AD203B41FA5}">
                      <a16:colId xmlns:a16="http://schemas.microsoft.com/office/drawing/2014/main" val="2521552977"/>
                    </a:ext>
                  </a:extLst>
                </a:gridCol>
                <a:gridCol w="1212602">
                  <a:extLst>
                    <a:ext uri="{9D8B030D-6E8A-4147-A177-3AD203B41FA5}">
                      <a16:colId xmlns:a16="http://schemas.microsoft.com/office/drawing/2014/main" val="1839361664"/>
                    </a:ext>
                  </a:extLst>
                </a:gridCol>
              </a:tblGrid>
              <a:tr h="4585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Diana molecular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s-ES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Fármaco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Elevación global de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 de infección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 </a:t>
                      </a:r>
                      <a:r>
                        <a:rPr lang="es-ES" sz="800" b="1" baseline="0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ES" sz="800" b="1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tuberculosis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 </a:t>
                      </a:r>
                      <a:r>
                        <a:rPr lang="es-ES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endParaRPr lang="es-E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infección VVZ / VHB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 </a:t>
                      </a:r>
                      <a:r>
                        <a:rPr lang="es-ES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otras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infecciones </a:t>
                      </a:r>
                      <a:r>
                        <a:rPr lang="es-ES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virales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 </a:t>
                      </a:r>
                      <a:r>
                        <a:rPr lang="es-ES" sz="8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PPJ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solidFill>
                            <a:srgbClr val="2F5496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470426"/>
                  </a:ext>
                </a:extLst>
              </a:tr>
              <a:tr h="1053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TNF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Etanercept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Infliximab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Adalimumab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Golimumab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Certolizumab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pegol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Moderado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</a:t>
                      </a:r>
                      <a:endParaRPr lang="es-E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(mayor riesgo en</a:t>
                      </a:r>
                      <a:r>
                        <a:rPr lang="es-E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tuberculosis)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SI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053774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IL-6(*)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Tocilizumab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(probablemente </a:t>
                      </a: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 </a:t>
                      </a: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con anti-TNF)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SI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345753"/>
                  </a:ext>
                </a:extLst>
              </a:tr>
              <a:tr h="458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IL-1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Anakinra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Moderado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Mayor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según la población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pacientes)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INCIERTO</a:t>
                      </a:r>
                      <a:endParaRPr lang="es-ES" sz="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(riesgo teórico de progresión</a:t>
                      </a: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tuberculosis latente)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NO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873520"/>
                  </a:ext>
                </a:extLst>
              </a:tr>
              <a:tr h="458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IL-12/23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Ustekinumab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INCIERTO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 teórico </a:t>
                      </a: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progresión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tuberculosis latente)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(probablemente riesgo  </a:t>
                      </a:r>
                      <a:endParaRPr lang="es-E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 en ambos casos)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814853"/>
                  </a:ext>
                </a:extLst>
              </a:tr>
              <a:tr h="688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IL-17A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Secukinumab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Ixekizumab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Menor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PROBABLEMENTE  BAJO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riesgo teórico de </a:t>
                      </a: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progresión 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tuberculosis latente)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NO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563092"/>
                  </a:ext>
                </a:extLst>
              </a:tr>
              <a:tr h="619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CD-20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Rituximab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SI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PML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VHC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Infecciones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enterovirales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(considerar profilaxis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01131"/>
                  </a:ext>
                </a:extLst>
              </a:tr>
              <a:tr h="489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i="1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Tofacitinib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Baricitinib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SI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CMV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PML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(especialmente en presencia de factores de riesgo adicionales)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897"/>
                  </a:ext>
                </a:extLst>
              </a:tr>
              <a:tr h="458703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solidFill>
                            <a:srgbClr val="EF33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(*): 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existen datos disponibles sobre sarilumab.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Abreviaturas: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CMV: citomegalovirus / EB: virus Epstein-Barr / ND: datos no disponibles / PPJ: pneumonía </a:t>
                      </a:r>
                      <a:r>
                        <a:rPr lang="es-ES" sz="6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Pneymocystis jirovecii</a:t>
                      </a: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PML: encefalopatía multifocal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progresiva / VHB: virus hepatitis B / VHC: virus hepatitis C / VHS: virus herpes simplex / VVZ: virus varicela zóster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7231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771525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Seguridad: recomendaciones de vacunación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258888" y="1557338"/>
          <a:ext cx="7058026" cy="4991105"/>
        </p:xfrm>
        <a:graphic>
          <a:graphicData uri="http://schemas.openxmlformats.org/drawingml/2006/table">
            <a:tbl>
              <a:tblPr firstRow="1" firstCol="1" bandRow="1"/>
              <a:tblGrid>
                <a:gridCol w="1600484">
                  <a:extLst>
                    <a:ext uri="{9D8B030D-6E8A-4147-A177-3AD203B41FA5}">
                      <a16:colId xmlns:a16="http://schemas.microsoft.com/office/drawing/2014/main" val="2040055643"/>
                    </a:ext>
                  </a:extLst>
                </a:gridCol>
                <a:gridCol w="2005320">
                  <a:extLst>
                    <a:ext uri="{9D8B030D-6E8A-4147-A177-3AD203B41FA5}">
                      <a16:colId xmlns:a16="http://schemas.microsoft.com/office/drawing/2014/main" val="2125519533"/>
                    </a:ext>
                  </a:extLst>
                </a:gridCol>
                <a:gridCol w="2005320">
                  <a:extLst>
                    <a:ext uri="{9D8B030D-6E8A-4147-A177-3AD203B41FA5}">
                      <a16:colId xmlns:a16="http://schemas.microsoft.com/office/drawing/2014/main" val="1503621871"/>
                    </a:ext>
                  </a:extLst>
                </a:gridCol>
                <a:gridCol w="1446902">
                  <a:extLst>
                    <a:ext uri="{9D8B030D-6E8A-4147-A177-3AD203B41FA5}">
                      <a16:colId xmlns:a16="http://schemas.microsoft.com/office/drawing/2014/main" val="2604567181"/>
                    </a:ext>
                  </a:extLst>
                </a:gridCol>
              </a:tblGrid>
              <a:tr h="3261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Vacuna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Clasificación 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microbiológica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Principio activo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68257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Varicela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Microorganismo vivos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atenuado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varicela atenuados, cepa Oka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Contraindicada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305337"/>
                  </a:ext>
                </a:extLst>
              </a:tr>
              <a:tr h="453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Parotiditis,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Rubeola, y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Sarampión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Microorganismo vivos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atenuado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parotiditis atenuados,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rubeola atenuados,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sarampión atenuados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Contraindicada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53057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Fiebre amarilla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Microorganismo vivos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atenuado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fiebre amarilla, cepa 17D-2004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Contraindicada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86483"/>
                  </a:ext>
                </a:extLst>
              </a:tr>
              <a:tr h="36049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Fiebre tifoidea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Microorganismo vivos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atenuado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Salmonella typhi</a:t>
                      </a: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atenuados, cepa Ty21a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Contraindicada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49934"/>
                  </a:ext>
                </a:extLst>
              </a:tr>
              <a:tr h="2687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Polisacáridos 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Salmonella typhi</a:t>
                      </a: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PSC Vi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37561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Poliomielitis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Microorganismos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inactivados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Poliovirus inactivados 1, 2, 3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68150"/>
                  </a:ext>
                </a:extLst>
              </a:tr>
              <a:tr h="26876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Gripe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Microorganismos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fraccionados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(V) gripe fraccionados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Recomendada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88096"/>
                  </a:ext>
                </a:extLst>
              </a:tr>
              <a:tr h="134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Subunidades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Ags superficie H y N del v gripal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50733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Gripe A (H1N1)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Subunidades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gripe Ags superficie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92163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Haemophilus influenzae</a:t>
                      </a: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Conjugada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PRP-TT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725015"/>
                  </a:ext>
                </a:extLst>
              </a:tr>
              <a:tr h="26876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Microorganismos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inactivados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hepatitis A inactivados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01088"/>
                  </a:ext>
                </a:extLst>
              </a:tr>
              <a:tr h="134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Virosomas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Virus hepatitis A inactivados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621575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B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Recombinante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HbsAg recombinante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Recomendada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955818"/>
                  </a:ext>
                </a:extLst>
              </a:tr>
              <a:tr h="3023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Papilomavirus humano 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(VPH)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Recombinante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Proteínas L1 del VPH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592920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Meningococo C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Conjugada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PSC de-O-</a:t>
                      </a:r>
                      <a:r>
                        <a:rPr lang="es-ES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acetilado</a:t>
                      </a: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MC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940618"/>
                  </a:ext>
                </a:extLst>
              </a:tr>
              <a:tr h="26876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Neumococo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Polisacáridos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PSC neumococo 23-V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Recomendada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01064"/>
                  </a:ext>
                </a:extLst>
              </a:tr>
              <a:tr h="134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Conjugada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Sacáridos neumococo-CRM197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5110"/>
                  </a:ext>
                </a:extLst>
              </a:tr>
              <a:tr h="134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Conjugada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Proteína D,PSC neumococos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16278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Difteria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Toxoide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Toxoide diftérico tipo adulto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538443"/>
                  </a:ext>
                </a:extLst>
              </a:tr>
              <a:tr h="1630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Tétanos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Toxoide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Toxoide tetánico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50395"/>
                  </a:ext>
                </a:extLst>
              </a:tr>
              <a:tr h="1511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Tos ferina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Toxoide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Toxoide pertúsico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Posible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08" marR="62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403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15888"/>
            <a:ext cx="771525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Seguridad: embarazo</a:t>
            </a:r>
          </a:p>
        </p:txBody>
      </p:sp>
      <p:sp>
        <p:nvSpPr>
          <p:cNvPr id="19459" name="CuadroTexto 3"/>
          <p:cNvSpPr txBox="1">
            <a:spLocks noChangeArrowheads="1"/>
          </p:cNvSpPr>
          <p:nvPr/>
        </p:nvSpPr>
        <p:spPr bwMode="auto">
          <a:xfrm>
            <a:off x="1517650" y="1260475"/>
            <a:ext cx="67691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b="1" i="1" dirty="0"/>
              <a:t>Norma general</a:t>
            </a:r>
            <a:r>
              <a:rPr lang="es-ES" altLang="es-ES" sz="1600" b="1" dirty="0"/>
              <a:t>: </a:t>
            </a:r>
          </a:p>
          <a:p>
            <a:pPr algn="ctr"/>
            <a:endParaRPr lang="es-ES" altLang="es-ES" sz="1600" b="1" dirty="0"/>
          </a:p>
          <a:p>
            <a:pPr algn="ctr"/>
            <a:r>
              <a:rPr lang="es-ES" altLang="es-ES" sz="1400" dirty="0">
                <a:solidFill>
                  <a:schemeClr val="tx1"/>
                </a:solidFill>
              </a:rPr>
              <a:t>se desaconseja el embarazo durante el tratamiento </a:t>
            </a:r>
          </a:p>
          <a:p>
            <a:pPr algn="ctr"/>
            <a:r>
              <a:rPr lang="es-ES" altLang="es-ES" sz="1400" dirty="0">
                <a:solidFill>
                  <a:schemeClr val="tx1"/>
                </a:solidFill>
              </a:rPr>
              <a:t>con estas terapias</a:t>
            </a:r>
          </a:p>
          <a:p>
            <a:endParaRPr lang="es-ES" altLang="es-ES" sz="1200" b="1" dirty="0">
              <a:solidFill>
                <a:schemeClr val="tx1"/>
              </a:solidFill>
            </a:endParaRPr>
          </a:p>
          <a:p>
            <a:r>
              <a:rPr lang="es-ES" altLang="es-ES" sz="12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908175" y="2419350"/>
          <a:ext cx="6007101" cy="40021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4909">
                  <a:extLst>
                    <a:ext uri="{9D8B030D-6E8A-4147-A177-3AD203B41FA5}">
                      <a16:colId xmlns:a16="http://schemas.microsoft.com/office/drawing/2014/main" val="1458235397"/>
                    </a:ext>
                  </a:extLst>
                </a:gridCol>
                <a:gridCol w="1554064">
                  <a:extLst>
                    <a:ext uri="{9D8B030D-6E8A-4147-A177-3AD203B41FA5}">
                      <a16:colId xmlns:a16="http://schemas.microsoft.com/office/drawing/2014/main" val="589062063"/>
                    </a:ext>
                  </a:extLst>
                </a:gridCol>
                <a:gridCol w="1554064">
                  <a:extLst>
                    <a:ext uri="{9D8B030D-6E8A-4147-A177-3AD203B41FA5}">
                      <a16:colId xmlns:a16="http://schemas.microsoft.com/office/drawing/2014/main" val="4288932888"/>
                    </a:ext>
                  </a:extLst>
                </a:gridCol>
                <a:gridCol w="1554064">
                  <a:extLst>
                    <a:ext uri="{9D8B030D-6E8A-4147-A177-3AD203B41FA5}">
                      <a16:colId xmlns:a16="http://schemas.microsoft.com/office/drawing/2014/main" val="2358449044"/>
                    </a:ext>
                  </a:extLst>
                </a:gridCol>
              </a:tblGrid>
              <a:tr h="370533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L="91439" marR="91439" marT="45681" marB="4568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FAME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FAMEd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FAMEb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57294"/>
                  </a:ext>
                </a:extLst>
              </a:tr>
              <a:tr h="1158153"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Seguro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Sulfasalazacina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Hidroxicloroquina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b="1" u="sng" dirty="0" smtClean="0">
                          <a:solidFill>
                            <a:schemeClr val="tx1"/>
                          </a:solidFill>
                        </a:rPr>
                        <a:t>Anti-TNF:</a:t>
                      </a:r>
                    </a:p>
                    <a:p>
                      <a:endParaRPr lang="es-E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Etanercept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Infliximab</a:t>
                      </a:r>
                    </a:p>
                    <a:p>
                      <a:pPr algn="ctr"/>
                      <a:r>
                        <a:rPr lang="es-ES" sz="1000" b="1" dirty="0" smtClean="0">
                          <a:solidFill>
                            <a:srgbClr val="285000"/>
                          </a:solidFill>
                        </a:rPr>
                        <a:t>Adalimumab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Golimumab</a:t>
                      </a:r>
                    </a:p>
                    <a:p>
                      <a:pPr algn="ctr"/>
                      <a:r>
                        <a:rPr lang="es-ES" sz="1000" b="1" dirty="0" smtClean="0">
                          <a:solidFill>
                            <a:srgbClr val="285000"/>
                          </a:solidFill>
                        </a:rPr>
                        <a:t>Certolizumab pegol</a:t>
                      </a:r>
                      <a:endParaRPr lang="es-ES" sz="1000" b="1" dirty="0">
                        <a:solidFill>
                          <a:srgbClr val="285000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7608"/>
                  </a:ext>
                </a:extLst>
              </a:tr>
              <a:tr h="700956"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Suspender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Anakinra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Tocilizumab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Rituximab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Abatacept 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19083"/>
                  </a:ext>
                </a:extLst>
              </a:tr>
              <a:tr h="853355">
                <a:tc>
                  <a:txBody>
                    <a:bodyPr/>
                    <a:lstStyle/>
                    <a:p>
                      <a:pPr algn="ctr"/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Sin datos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gradFill flip="none" rotWithShape="1">
                      <a:gsLst>
                        <a:gs pos="69000">
                          <a:srgbClr val="F4BEBF"/>
                        </a:gs>
                        <a:gs pos="0">
                          <a:srgbClr val="F4BEBF"/>
                        </a:gs>
                        <a:gs pos="35000">
                          <a:srgbClr val="FFF2CC"/>
                        </a:gs>
                        <a:gs pos="100000">
                          <a:srgbClr val="FFF2CC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gradFill flip="none" rotWithShape="1">
                      <a:gsLst>
                        <a:gs pos="69000">
                          <a:srgbClr val="F4BEBF"/>
                        </a:gs>
                        <a:gs pos="0">
                          <a:srgbClr val="F4BEBF"/>
                        </a:gs>
                        <a:gs pos="35000">
                          <a:srgbClr val="FFF2CC"/>
                        </a:gs>
                        <a:gs pos="100000">
                          <a:srgbClr val="FFF2CC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Apremilast</a:t>
                      </a:r>
                    </a:p>
                    <a:p>
                      <a:pPr algn="ctr"/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gradFill flip="none" rotWithShape="1">
                      <a:gsLst>
                        <a:gs pos="69000">
                          <a:srgbClr val="F4BEBF"/>
                        </a:gs>
                        <a:gs pos="0">
                          <a:srgbClr val="F4BEBF"/>
                        </a:gs>
                        <a:gs pos="35000">
                          <a:srgbClr val="FFF2CC"/>
                        </a:gs>
                        <a:gs pos="100000">
                          <a:srgbClr val="FFF2CC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Sarilumab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Ustekinumab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Ixekizumab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Secukinumab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Belimumab</a:t>
                      </a:r>
                    </a:p>
                  </a:txBody>
                  <a:tcPr marL="91439" marR="91439" marT="45681" marB="45681">
                    <a:gradFill flip="none" rotWithShape="1">
                      <a:gsLst>
                        <a:gs pos="69000">
                          <a:srgbClr val="F4BEBF"/>
                        </a:gs>
                        <a:gs pos="0">
                          <a:srgbClr val="F4BEBF"/>
                        </a:gs>
                        <a:gs pos="35000">
                          <a:srgbClr val="FFF2CC"/>
                        </a:gs>
                        <a:gs pos="100000">
                          <a:srgbClr val="FFF2CC"/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401837"/>
                  </a:ext>
                </a:extLst>
              </a:tr>
              <a:tr h="54855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chemeClr val="tx1"/>
                          </a:solidFill>
                        </a:rPr>
                        <a:t>Contraindicado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4BE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Metotrexato</a:t>
                      </a:r>
                    </a:p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Leflunomida</a:t>
                      </a:r>
                    </a:p>
                    <a:p>
                      <a:pPr algn="ctr"/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Micofenolato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mofetilo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4BE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 smtClean="0">
                          <a:solidFill>
                            <a:schemeClr val="tx1"/>
                          </a:solidFill>
                        </a:rPr>
                        <a:t>Tofacitinib</a:t>
                      </a:r>
                    </a:p>
                    <a:p>
                      <a:pPr algn="ctr"/>
                      <a:r>
                        <a:rPr lang="es-ES" sz="1000" dirty="0" err="1" smtClean="0">
                          <a:solidFill>
                            <a:schemeClr val="tx1"/>
                          </a:solidFill>
                        </a:rPr>
                        <a:t>Baracitinib</a:t>
                      </a:r>
                      <a:r>
                        <a:rPr lang="es-E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4BE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681" marB="45681">
                    <a:solidFill>
                      <a:srgbClr val="F4B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67199"/>
                  </a:ext>
                </a:extLst>
              </a:tr>
              <a:tr h="370533">
                <a:tc gridSpan="4">
                  <a:txBody>
                    <a:bodyPr/>
                    <a:lstStyle/>
                    <a:p>
                      <a:r>
                        <a:rPr lang="es-ES" sz="1200" b="1" dirty="0" smtClean="0">
                          <a:solidFill>
                            <a:srgbClr val="285000"/>
                          </a:solidFill>
                        </a:rPr>
                        <a:t>De elección en embarazo y lactancia (EMA)</a:t>
                      </a:r>
                      <a:endParaRPr lang="es-ES" sz="1200" b="1" dirty="0">
                        <a:solidFill>
                          <a:srgbClr val="285000"/>
                        </a:solidFill>
                      </a:endParaRPr>
                    </a:p>
                  </a:txBody>
                  <a:tcPr marL="91439" marR="91439" marT="45681" marB="4568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195497"/>
                  </a:ext>
                </a:extLst>
              </a:tr>
            </a:tbl>
          </a:graphicData>
        </a:graphic>
      </p:graphicFrame>
      <p:pic>
        <p:nvPicPr>
          <p:cNvPr id="19494" name="Picture 6" descr="EM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62" y="463457"/>
            <a:ext cx="15827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116632"/>
            <a:ext cx="771525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590" y="1196752"/>
            <a:ext cx="7889882" cy="535796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" altLang="ja-JP" sz="1400" dirty="0" smtClean="0">
                <a:ea typeface="MS PGothic" panose="020B0600070205080204" pitchFamily="34" charset="-128"/>
              </a:rPr>
              <a:t>Los fármacos antirreumáticos modificadores de la enfermedad (FAME) previenen el daño articular y la discapacidad que pueden inducir diversas enfermedades reumáticas inflamatorias crónicas: artritis reumatoide, espondiloartritis axial, artritis psoriásica y lupus eritematoso diseminado.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ja-JP" sz="1400" dirty="0" smtClean="0">
                <a:ea typeface="MS PGothic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ja-JP" sz="1400" dirty="0" smtClean="0">
                <a:ea typeface="MS PGothic" panose="020B0600070205080204" pitchFamily="34" charset="-128"/>
              </a:rPr>
              <a:t>Se distinguen dos grandes grupos: FAME sintéticos (convencionales y dirigidos) y FAME biológicos.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s-ES" altLang="ja-JP" sz="1400" dirty="0" smtClean="0"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ja-JP" sz="1400" dirty="0" smtClean="0">
                <a:ea typeface="MS PGothic" panose="020B0600070205080204" pitchFamily="34" charset="-128"/>
              </a:rPr>
              <a:t>Los FAME biológicos y los FAME dirigidos (que no son biológicos) se dirigen a dianas concretas para ejercer su efecto terapéutico.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s-ES" altLang="ja-JP" sz="1400" dirty="0" smtClean="0"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ja-JP" sz="1400" dirty="0" smtClean="0">
                <a:ea typeface="MS PGothic" panose="020B0600070205080204" pitchFamily="34" charset="-128"/>
              </a:rPr>
              <a:t>La mayoría de los FAME biológicos son anticuerpos monoclonales y han modificado las pautas de tratamiento de muchas enfermedades reumatológicas.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s-ES" altLang="ja-JP" sz="1400" dirty="0" smtClean="0"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ja-JP" sz="1400" dirty="0" smtClean="0">
                <a:ea typeface="MS PGothic" panose="020B0600070205080204" pitchFamily="34" charset="-128"/>
              </a:rPr>
              <a:t>Los biosimilares, de menor coste, posibilitan aumentar el número de pacientes que pueden acceder a estos medicamentos. Actualmente están disponibles biosimilares de los biológicos con mayor experiencia clínica: etanercept, infliximab, adalimumab y rituximab.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s-ES" altLang="ja-JP" sz="1400" dirty="0" smtClean="0"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ja-JP" sz="1400" dirty="0">
                <a:ea typeface="MS PGothic" panose="020B0600070205080204" pitchFamily="34" charset="-128"/>
              </a:rPr>
              <a:t>La valoración previa y un seguimiento periódico frecuente son importantes para asegurar un tratamiento eficaz con un adecuado perfil de seguridad, favoreciendo el </a:t>
            </a:r>
            <a:r>
              <a:rPr lang="es-ES" altLang="ja-JP" sz="1400" dirty="0" smtClean="0">
                <a:ea typeface="MS PGothic" panose="020B0600070205080204" pitchFamily="34" charset="-128"/>
              </a:rPr>
              <a:t>pronóstico.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altLang="ja-JP" sz="14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ja-JP" sz="1400" dirty="0" smtClean="0">
                <a:ea typeface="MS PGothic" panose="020B0600070205080204" pitchFamily="34" charset="-128"/>
              </a:rPr>
              <a:t>La inhibición de dianas específicas induce respuestas antiinflamatorias pero también puede inducir respuestas inmunitarias indeseables, por lo que es muy importante la detección de infecciones, antes y durante el tratamiento con FAME biológicos y FAME dirigidos. También hay que vigilar: tumores malignos y linfoproliferativos, insuficiencia cardiaca, neumopatía y enfermedad </a:t>
            </a:r>
            <a:r>
              <a:rPr lang="es-ES" altLang="ja-JP" sz="1400" dirty="0" err="1" smtClean="0">
                <a:ea typeface="MS PGothic" panose="020B0600070205080204" pitchFamily="34" charset="-128"/>
              </a:rPr>
              <a:t>desmielinizante</a:t>
            </a:r>
            <a:r>
              <a:rPr lang="es-ES" altLang="ja-JP" sz="1400" dirty="0" smtClean="0">
                <a:ea typeface="MS PGothic" panose="020B0600070205080204" pitchFamily="34" charset="-128"/>
              </a:rPr>
              <a:t>.</a:t>
            </a:r>
            <a:endParaRPr lang="es-ES" altLang="ja-JP" sz="1400" dirty="0" smtClean="0">
              <a:ea typeface="MS PGothic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ja-JP" sz="1600" dirty="0" smtClean="0"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s-ES" altLang="ja-JP" sz="1600" dirty="0" smtClean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7777162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00113" y="981075"/>
            <a:ext cx="8243887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ja-JP" sz="14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Sarzi-Puttini P et al. Systemic rheumatic diseases: From biological agents to small molecules. </a:t>
            </a:r>
            <a:r>
              <a:rPr lang="es-ES" altLang="es-ES" sz="12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Autoimmun Rev. 2019;18(6):583-592</a:t>
            </a:r>
            <a:r>
              <a:rPr lang="es-ES" altLang="es-E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altLang="es-E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s-ES" altLang="ja-JP" sz="12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1200" dirty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ea typeface="MS PGothic" panose="020B0600070205080204" pitchFamily="34" charset="-128"/>
              </a:rPr>
              <a:t>Aletaha D et al. </a:t>
            </a:r>
            <a:r>
              <a:rPr lang="es-ES" altLang="es-ES" sz="1200" dirty="0">
                <a:solidFill>
                  <a:srgbClr val="000000"/>
                </a:solidFill>
                <a:cs typeface="Calibri" panose="020F0502020204030204" pitchFamily="34" charset="0"/>
              </a:rPr>
              <a:t>Diagnosis and management of rheumatoid arthritis: a review.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3"/>
              </a:rPr>
              <a:t>JAMA. 2018; 320(13):1360-72</a:t>
            </a:r>
            <a:r>
              <a:rPr lang="es-ES" altLang="es-ES" sz="12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s-ES" altLang="es-ES" sz="12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1200" dirty="0">
                <a:solidFill>
                  <a:schemeClr val="tx1"/>
                </a:solidFill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Grupo de trabajo de la GUIPCAR.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4"/>
              </a:rPr>
              <a:t>Guía de Práctica Clínica para el Manejo de Pacientes con Artritis Reumatoide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 Madrid. Sociedad Española de Reumatología. 2019.</a:t>
            </a:r>
            <a:endParaRPr lang="es-ES" altLang="es-ES" sz="1200" dirty="0">
              <a:solidFill>
                <a:schemeClr val="tx1"/>
              </a:solidFill>
            </a:endParaRPr>
          </a:p>
          <a:p>
            <a:pPr eaLnBrk="1" hangingPunct="1"/>
            <a:endParaRPr lang="es-ES" altLang="es-ES" sz="12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s-ES" sz="1200" dirty="0">
                <a:solidFill>
                  <a:schemeClr val="tx1"/>
                </a:solidFill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Smolen JS et al. EULAR recommendations for the management of rheumatoid arthritis with synthetic and biological disease-modifying antirheumatic drugs: 2016 update.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5"/>
              </a:rPr>
              <a:t>Ann Rheum Dis. 2017;76(6):960-977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n-US" altLang="es-ES" sz="1200" dirty="0">
              <a:solidFill>
                <a:schemeClr val="tx1"/>
              </a:solidFill>
            </a:endParaRPr>
          </a:p>
          <a:p>
            <a:pPr eaLnBrk="1" hangingPunct="1"/>
            <a:endParaRPr lang="en-US" altLang="es-ES" sz="12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s-ES" sz="1200" dirty="0">
                <a:solidFill>
                  <a:schemeClr val="tx1"/>
                </a:solidFill>
              </a:rPr>
              <a:t>  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Gratacós J et al. Recomendaciones de la Sociedad Española de Reumatología (SER) sobre el uso de terapias biológicas en espondiloartritis axial.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6"/>
              </a:rPr>
              <a:t>Reumatol </a:t>
            </a:r>
            <a:r>
              <a:rPr lang="es-ES" altLang="es-ES" sz="1200" u="sng" dirty="0" err="1">
                <a:solidFill>
                  <a:srgbClr val="0563C1"/>
                </a:solidFill>
                <a:cs typeface="Calibri" panose="020F0502020204030204" pitchFamily="34" charset="0"/>
                <a:hlinkClick r:id="rId6"/>
              </a:rPr>
              <a:t>Clin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6"/>
              </a:rPr>
              <a:t>. 2018; 14(6):320-33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s-ES" altLang="es-ES" sz="1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1200" dirty="0">
                <a:solidFill>
                  <a:schemeClr val="tx1"/>
                </a:solidFill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van der Heijde D et al. 2016 update of the ASAS-EULAR management recommendations for axial </a:t>
            </a:r>
            <a:r>
              <a:rPr lang="es-ES" altLang="es-ES" sz="1200" dirty="0" err="1">
                <a:solidFill>
                  <a:schemeClr val="tx1"/>
                </a:solidFill>
                <a:cs typeface="Calibri" panose="020F0502020204030204" pitchFamily="34" charset="0"/>
              </a:rPr>
              <a:t>spondyloarthritis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7"/>
              </a:rPr>
              <a:t>Ann Rheum Dis. 2017; 76(6): 978-91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s-ES" altLang="es-ES" sz="1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Torre Alonso JC et al. Recomendaciones de la Sociedad Española de Reumatología sobre el tratamiento y uso de terapias sistémicas biológicas y no biológicas en artritis psoriásica.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8"/>
              </a:rPr>
              <a:t>Reumatol </a:t>
            </a:r>
            <a:r>
              <a:rPr lang="es-ES" altLang="es-ES" sz="1200" u="sng" dirty="0" err="1">
                <a:solidFill>
                  <a:srgbClr val="0563C1"/>
                </a:solidFill>
                <a:cs typeface="Calibri" panose="020F0502020204030204" pitchFamily="34" charset="0"/>
                <a:hlinkClick r:id="rId8"/>
              </a:rPr>
              <a:t>Clin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8"/>
              </a:rPr>
              <a:t>. 2018; 14(5):254-68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s-ES" alt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s-ES" sz="12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s-ES" sz="1200" dirty="0">
                <a:solidFill>
                  <a:schemeClr val="tx1"/>
                </a:solidFill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Gossec L et al. European League Against Rheumatism (EULAR) recommendations for the management of </a:t>
            </a:r>
            <a:r>
              <a:rPr lang="es-ES" altLang="es-ES" sz="1200" dirty="0" err="1">
                <a:solidFill>
                  <a:schemeClr val="tx1"/>
                </a:solidFill>
                <a:cs typeface="Calibri" panose="020F0502020204030204" pitchFamily="34" charset="0"/>
              </a:rPr>
              <a:t>psoriatic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 arthritis with pharmacological therapies: 2015 update.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9"/>
              </a:rPr>
              <a:t>Ann Rheum Dis. 2016;75(3):499-510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  <a:endParaRPr lang="en-US" altLang="es-ES" sz="1200" dirty="0">
              <a:solidFill>
                <a:schemeClr val="tx1"/>
              </a:solidFill>
            </a:endParaRPr>
          </a:p>
          <a:p>
            <a:pPr eaLnBrk="1" hangingPunct="1"/>
            <a:endParaRPr lang="es-ES" altLang="es-ES" sz="12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1200" dirty="0">
                <a:solidFill>
                  <a:schemeClr val="tx1"/>
                </a:solidFill>
              </a:rPr>
              <a:t> </a:t>
            </a:r>
            <a:r>
              <a:rPr lang="es-ES" altLang="es-ES" sz="1200" u="sng" dirty="0" smtClean="0">
                <a:solidFill>
                  <a:srgbClr val="0563C1"/>
                </a:solidFill>
                <a:cs typeface="Calibri" panose="020F0502020204030204" pitchFamily="34" charset="0"/>
                <a:hlinkClick r:id="rId10"/>
              </a:rPr>
              <a:t>SER/FER</a:t>
            </a:r>
            <a:r>
              <a:rPr lang="es-ES" altLang="es-ES" sz="1200" dirty="0" smtClean="0">
                <a:solidFill>
                  <a:schemeClr val="tx1"/>
                </a:solidFill>
                <a:cs typeface="Calibri" panose="020F0502020204030204" pitchFamily="34" charset="0"/>
              </a:rPr>
              <a:t>. Lupus eritematoso sistémico. 2017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s-ES" altLang="es-ES" sz="1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1200" dirty="0">
                <a:solidFill>
                  <a:schemeClr val="tx1"/>
                </a:solidFill>
              </a:rPr>
              <a:t> 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Fanouriakis A et al. 2019 update of the EULAR recommendations for the management of systemic lupus erythematosus. 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11"/>
              </a:rPr>
              <a:t>Ann Rheum Dis. 2019; 78(6): 736-45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eaLnBrk="1" hangingPunct="1"/>
            <a:endParaRPr lang="es-ES" altLang="es-ES" sz="1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 ESCMID Study Group for Infections in Compromised Hosts (ESGICH) Consensus Document on the safety of targeted and biological therapies: an infectious diseases perspective. </a:t>
            </a:r>
            <a:r>
              <a:rPr lang="es-ES" altLang="es-ES" sz="1200" u="sng" dirty="0" err="1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Clin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 </a:t>
            </a:r>
            <a:r>
              <a:rPr lang="es-ES" altLang="es-ES" sz="1200" u="sng" dirty="0" err="1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Microbiol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 </a:t>
            </a:r>
            <a:r>
              <a:rPr lang="es-ES" altLang="es-ES" sz="1200" u="sng" dirty="0" err="1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Infect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. 2018; 24 (</a:t>
            </a:r>
            <a:r>
              <a:rPr lang="es-ES" altLang="es-ES" sz="1200" u="sng" dirty="0" err="1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Suppl</a:t>
            </a:r>
            <a:r>
              <a:rPr lang="es-ES" altLang="es-ES" sz="1200" u="sng" dirty="0">
                <a:solidFill>
                  <a:srgbClr val="0563C1"/>
                </a:solidFill>
                <a:cs typeface="Calibri" panose="020F0502020204030204" pitchFamily="34" charset="0"/>
                <a:hlinkClick r:id="rId12"/>
              </a:rPr>
              <a:t> 2)</a:t>
            </a:r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s-ES" alt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s-ES" alt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60350"/>
            <a:ext cx="7272337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4000" b="1" dirty="0" smtClean="0">
                <a:solidFill>
                  <a:srgbClr val="EF3340"/>
                </a:solidFill>
              </a:rPr>
              <a:t>Más información:</a:t>
            </a:r>
            <a:r>
              <a:rPr lang="es-ES" altLang="es-ES" b="1" dirty="0" smtClean="0"/>
              <a:t> </a:t>
            </a:r>
          </a:p>
          <a:p>
            <a:pPr eaLnBrk="1" hangingPunct="1"/>
            <a:endParaRPr lang="es-ES" altLang="es-ES" i="1" dirty="0" smtClean="0"/>
          </a:p>
          <a:p>
            <a:pPr eaLnBrk="1" hangingPunct="1">
              <a:buFontTx/>
              <a:buNone/>
            </a:pPr>
            <a:r>
              <a:rPr lang="es-ES" altLang="es-ES" i="1" dirty="0" smtClean="0"/>
              <a:t>		Bol Ter </a:t>
            </a:r>
            <a:r>
              <a:rPr lang="es-ES" altLang="es-ES" i="1" dirty="0" err="1" smtClean="0"/>
              <a:t>Andal</a:t>
            </a:r>
            <a:r>
              <a:rPr lang="es-ES" altLang="es-ES" i="1" dirty="0" smtClean="0"/>
              <a:t>. </a:t>
            </a:r>
            <a:r>
              <a:rPr lang="es-ES" altLang="es-ES" i="1" dirty="0" smtClean="0">
                <a:solidFill>
                  <a:srgbClr val="EF3340"/>
                </a:solidFill>
              </a:rPr>
              <a:t>2019; 34(3)</a:t>
            </a:r>
          </a:p>
          <a:p>
            <a:pPr eaLnBrk="1" hangingPunct="1">
              <a:buFontTx/>
              <a:buNone/>
            </a:pPr>
            <a:r>
              <a:rPr lang="es-ES" altLang="es-ES" dirty="0" smtClean="0"/>
              <a:t>		</a:t>
            </a:r>
            <a:r>
              <a:rPr lang="es-ES" altLang="es-ES" dirty="0" smtClean="0">
                <a:hlinkClick r:id="rId2"/>
              </a:rPr>
              <a:t>http://www.cadime.es</a:t>
            </a:r>
            <a:endParaRPr lang="es-ES" altLang="es-ES" dirty="0" smtClean="0"/>
          </a:p>
        </p:txBody>
      </p:sp>
      <p:pic>
        <p:nvPicPr>
          <p:cNvPr id="22531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7" t="8778" r="6538" b="14275"/>
          <a:stretch>
            <a:fillRect/>
          </a:stretch>
        </p:blipFill>
        <p:spPr bwMode="auto">
          <a:xfrm>
            <a:off x="5435600" y="3716338"/>
            <a:ext cx="3013075" cy="24495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8243887" cy="616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400" b="1" i="1" dirty="0"/>
              <a:t>Justificación: </a:t>
            </a:r>
          </a:p>
          <a:p>
            <a:pPr eaLnBrk="1" hangingPunct="1"/>
            <a:endParaRPr lang="es-ES" altLang="es-ES" sz="2600" dirty="0">
              <a:solidFill>
                <a:schemeClr val="tx1"/>
              </a:solidFill>
            </a:endParaRPr>
          </a:p>
          <a:p>
            <a:pPr eaLnBrk="1" hangingPunct="1"/>
            <a:r>
              <a:rPr lang="es-ES" altLang="es-ES" sz="2600" dirty="0">
                <a:solidFill>
                  <a:schemeClr val="tx1"/>
                </a:solidFill>
              </a:rPr>
              <a:t>La </a:t>
            </a:r>
            <a:r>
              <a:rPr lang="es-ES" altLang="es-ES" sz="2600" dirty="0" smtClean="0">
                <a:solidFill>
                  <a:schemeClr val="tx1"/>
                </a:solidFill>
              </a:rPr>
              <a:t>disponibilidad de nuevos </a:t>
            </a:r>
            <a:r>
              <a:rPr lang="es-ES" altLang="es-ES" sz="2600" dirty="0">
                <a:solidFill>
                  <a:schemeClr val="tx1"/>
                </a:solidFill>
              </a:rPr>
              <a:t>medicamentos biológicos </a:t>
            </a:r>
            <a:r>
              <a:rPr lang="es-ES" altLang="es-ES" sz="2600" dirty="0" smtClean="0">
                <a:solidFill>
                  <a:schemeClr val="tx1"/>
                </a:solidFill>
              </a:rPr>
              <a:t>utilizados en </a:t>
            </a:r>
            <a:r>
              <a:rPr lang="es-ES" altLang="es-ES" sz="2600" dirty="0">
                <a:solidFill>
                  <a:schemeClr val="tx1"/>
                </a:solidFill>
              </a:rPr>
              <a:t>enfermedades reumáticas </a:t>
            </a:r>
            <a:r>
              <a:rPr lang="es-ES" altLang="es-ES" sz="2600" dirty="0" smtClean="0">
                <a:solidFill>
                  <a:schemeClr val="tx1"/>
                </a:solidFill>
              </a:rPr>
              <a:t>crónicas, precisa identificar </a:t>
            </a:r>
            <a:r>
              <a:rPr lang="es-ES" altLang="es-ES" sz="2600" dirty="0">
                <a:solidFill>
                  <a:schemeClr val="tx1"/>
                </a:solidFill>
              </a:rPr>
              <a:t>los tipos de </a:t>
            </a:r>
            <a:r>
              <a:rPr lang="es-ES" altLang="es-ES" sz="2600" dirty="0" smtClean="0">
                <a:solidFill>
                  <a:schemeClr val="tx1"/>
                </a:solidFill>
              </a:rPr>
              <a:t>fármacos, sus indicaciones, seguridad y el seguimiento que requieren.</a:t>
            </a:r>
            <a:endParaRPr lang="es-ES" altLang="es-ES" sz="2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s-ES" altLang="es-ES" sz="3400" b="1" i="1" dirty="0"/>
          </a:p>
          <a:p>
            <a:pPr eaLnBrk="1" hangingPunct="1"/>
            <a:r>
              <a:rPr lang="es-ES" altLang="es-ES" sz="3400" b="1" i="1" dirty="0"/>
              <a:t>Objetivo:</a:t>
            </a:r>
            <a:r>
              <a:rPr lang="es-ES" altLang="es-ES" dirty="0"/>
              <a:t> </a:t>
            </a:r>
          </a:p>
          <a:p>
            <a:pPr eaLnBrk="1" hangingPunct="1"/>
            <a:endParaRPr lang="es-ES" altLang="es-ES" sz="2600" dirty="0">
              <a:solidFill>
                <a:schemeClr val="tx1"/>
              </a:solidFill>
            </a:endParaRPr>
          </a:p>
          <a:p>
            <a:pPr eaLnBrk="1" hangingPunct="1"/>
            <a:r>
              <a:rPr lang="es-ES" altLang="es-ES" sz="2600" dirty="0">
                <a:solidFill>
                  <a:schemeClr val="tx1"/>
                </a:solidFill>
              </a:rPr>
              <a:t>Revisar las recomendaciones de tratamiento en el contexto de cada situación clínica, haciendo especial hincapié en cómo pueden afectar los efectos adversos y que monitorización precisan.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9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230331"/>
            <a:ext cx="7776864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Tipos de anticuerpos monoclonales </a:t>
            </a:r>
            <a:r>
              <a:rPr lang="es-ES" altLang="es-ES" sz="2400" b="1" dirty="0" smtClean="0">
                <a:solidFill>
                  <a:srgbClr val="EF3340"/>
                </a:solidFill>
              </a:rPr>
              <a:t>(según su origen)</a:t>
            </a:r>
            <a:br>
              <a:rPr lang="es-ES" altLang="es-ES" sz="2400" b="1" dirty="0" smtClean="0">
                <a:solidFill>
                  <a:srgbClr val="EF3340"/>
                </a:solidFill>
              </a:rPr>
            </a:br>
            <a:r>
              <a:rPr lang="es-ES" altLang="es-ES" sz="4300" b="1" dirty="0" smtClean="0">
                <a:solidFill>
                  <a:srgbClr val="CC0000"/>
                </a:solidFill>
              </a:rPr>
              <a:t>         </a:t>
            </a:r>
            <a:br>
              <a:rPr lang="es-ES" altLang="es-ES" sz="4300" b="1" dirty="0" smtClean="0">
                <a:solidFill>
                  <a:srgbClr val="CC0000"/>
                </a:solidFill>
              </a:rPr>
            </a:br>
            <a:endParaRPr lang="es-ES" altLang="es-ES" sz="3600" b="1" dirty="0" smtClean="0">
              <a:solidFill>
                <a:schemeClr val="folHlink"/>
              </a:solidFill>
            </a:endParaRPr>
          </a:p>
        </p:txBody>
      </p:sp>
      <p:sp>
        <p:nvSpPr>
          <p:cNvPr id="6147" name="AutoShape 45"/>
          <p:cNvSpPr>
            <a:spLocks noChangeArrowheads="1"/>
          </p:cNvSpPr>
          <p:nvPr/>
        </p:nvSpPr>
        <p:spPr bwMode="auto">
          <a:xfrm rot="-5400000">
            <a:off x="3898106" y="2250282"/>
            <a:ext cx="771525" cy="57610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AEE6EC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6148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916238"/>
            <a:ext cx="59594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uadro de texto 2"/>
          <p:cNvSpPr txBox="1">
            <a:spLocks noChangeArrowheads="1"/>
          </p:cNvSpPr>
          <p:nvPr/>
        </p:nvSpPr>
        <p:spPr bwMode="auto">
          <a:xfrm>
            <a:off x="7270750" y="3232150"/>
            <a:ext cx="1765300" cy="1193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000" b="1">
                <a:solidFill>
                  <a:schemeClr val="tx1"/>
                </a:solidFill>
                <a:cs typeface="Calibri" panose="020F0502020204030204" pitchFamily="34" charset="0"/>
              </a:rPr>
              <a:t>Región variable (Fab)</a:t>
            </a:r>
            <a:endParaRPr lang="es-ES" altLang="es-ES" sz="1000">
              <a:solidFill>
                <a:schemeClr val="tx1"/>
              </a:solidFill>
            </a:endParaRPr>
          </a:p>
          <a:p>
            <a:r>
              <a:rPr lang="es-ES" altLang="es-ES" sz="1000">
                <a:solidFill>
                  <a:schemeClr val="tx1"/>
                </a:solidFill>
                <a:cs typeface="Calibri" panose="020F0502020204030204" pitchFamily="34" charset="0"/>
              </a:rPr>
              <a:t>(Sitio de unión al antígeno)</a:t>
            </a:r>
          </a:p>
          <a:p>
            <a:endParaRPr lang="es-ES" altLang="es-ES" sz="1000">
              <a:solidFill>
                <a:schemeClr val="tx1"/>
              </a:solidFill>
              <a:cs typeface="Calibri" panose="020F0502020204030204" pitchFamily="34" charset="0"/>
            </a:endParaRPr>
          </a:p>
          <a:p>
            <a:endParaRPr lang="es-ES" altLang="es-ES" sz="100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s-ES" altLang="es-ES" sz="1000" b="1">
                <a:solidFill>
                  <a:schemeClr val="tx1"/>
                </a:solidFill>
                <a:cs typeface="Calibri" panose="020F0502020204030204" pitchFamily="34" charset="0"/>
              </a:rPr>
              <a:t>Región constante (Fc)</a:t>
            </a:r>
            <a:endParaRPr lang="es-ES" altLang="es-ES" sz="1000">
              <a:solidFill>
                <a:schemeClr val="tx1"/>
              </a:solidFill>
            </a:endParaRPr>
          </a:p>
          <a:p>
            <a:r>
              <a:rPr lang="es-ES" altLang="es-ES" sz="1000">
                <a:solidFill>
                  <a:schemeClr val="tx1"/>
                </a:solidFill>
                <a:cs typeface="Calibri" panose="020F0502020204030204" pitchFamily="34" charset="0"/>
              </a:rPr>
              <a:t>(Activación y modulación</a:t>
            </a:r>
            <a:endParaRPr lang="es-ES" altLang="es-ES" sz="1000">
              <a:solidFill>
                <a:schemeClr val="tx1"/>
              </a:solidFill>
            </a:endParaRPr>
          </a:p>
          <a:p>
            <a:r>
              <a:rPr lang="es-ES" altLang="es-ES" sz="1000">
                <a:solidFill>
                  <a:schemeClr val="tx1"/>
                </a:solidFill>
                <a:cs typeface="Calibri" panose="020F0502020204030204" pitchFamily="34" charset="0"/>
              </a:rPr>
              <a:t>de la respuesta inmunitaria)</a:t>
            </a:r>
            <a:endParaRPr lang="es-ES" altLang="es-ES" sz="1000">
              <a:solidFill>
                <a:schemeClr val="tx1"/>
              </a:solidFill>
            </a:endParaRPr>
          </a:p>
          <a:p>
            <a:endParaRPr lang="es-ES" altLang="es-ES"/>
          </a:p>
        </p:txBody>
      </p:sp>
      <p:sp>
        <p:nvSpPr>
          <p:cNvPr id="6150" name="AutoShape 47"/>
          <p:cNvSpPr>
            <a:spLocks/>
          </p:cNvSpPr>
          <p:nvPr/>
        </p:nvSpPr>
        <p:spPr bwMode="auto">
          <a:xfrm>
            <a:off x="7164388" y="3141663"/>
            <a:ext cx="106362" cy="519112"/>
          </a:xfrm>
          <a:prstGeom prst="rightBrace">
            <a:avLst>
              <a:gd name="adj1" fmla="val 39700"/>
              <a:gd name="adj2" fmla="val 47440"/>
            </a:avLst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6151" name="AutoShape 48"/>
          <p:cNvSpPr>
            <a:spLocks/>
          </p:cNvSpPr>
          <p:nvPr/>
        </p:nvSpPr>
        <p:spPr bwMode="auto">
          <a:xfrm>
            <a:off x="7164388" y="3717925"/>
            <a:ext cx="106362" cy="730250"/>
          </a:xfrm>
          <a:prstGeom prst="rightBrace">
            <a:avLst>
              <a:gd name="adj1" fmla="val 75555"/>
              <a:gd name="adj2" fmla="val 47440"/>
            </a:avLst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6152" name="Rectangle 50"/>
          <p:cNvSpPr>
            <a:spLocks noChangeArrowheads="1"/>
          </p:cNvSpPr>
          <p:nvPr/>
        </p:nvSpPr>
        <p:spPr bwMode="auto">
          <a:xfrm>
            <a:off x="1438275" y="2344738"/>
            <a:ext cx="608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200" b="1" dirty="0">
                <a:cs typeface="Calibri" panose="020F0502020204030204" pitchFamily="34" charset="0"/>
              </a:rPr>
              <a:t>                                                                                                  </a:t>
            </a:r>
            <a:r>
              <a:rPr lang="es-ES" altLang="es-ES" sz="1200" b="1" dirty="0">
                <a:solidFill>
                  <a:schemeClr val="tx1"/>
                </a:solidFill>
                <a:cs typeface="Calibri" panose="020F0502020204030204" pitchFamily="34" charset="0"/>
              </a:rPr>
              <a:t>Completamente</a:t>
            </a:r>
            <a:endParaRPr lang="es-ES" altLang="es-ES" sz="1200" dirty="0">
              <a:solidFill>
                <a:schemeClr val="tx1"/>
              </a:solidFill>
            </a:endParaRPr>
          </a:p>
          <a:p>
            <a:r>
              <a:rPr lang="es-ES" altLang="es-ES" sz="1200" b="1" dirty="0">
                <a:solidFill>
                  <a:schemeClr val="tx1"/>
                </a:solidFill>
                <a:cs typeface="Calibri" panose="020F0502020204030204" pitchFamily="34" charset="0"/>
              </a:rPr>
              <a:t>       </a:t>
            </a:r>
            <a:r>
              <a:rPr lang="es-ES" altLang="es-ES" sz="1200" b="1" dirty="0" err="1">
                <a:solidFill>
                  <a:schemeClr val="tx1"/>
                </a:solidFill>
                <a:cs typeface="Calibri" panose="020F0502020204030204" pitchFamily="34" charset="0"/>
              </a:rPr>
              <a:t>Murino</a:t>
            </a:r>
            <a:r>
              <a:rPr lang="es-ES" altLang="es-ES" sz="1200" b="1" dirty="0">
                <a:solidFill>
                  <a:schemeClr val="tx1"/>
                </a:solidFill>
                <a:cs typeface="Calibri" panose="020F0502020204030204" pitchFamily="34" charset="0"/>
              </a:rPr>
              <a:t>                   Quimérico             Humanizado                Humano</a:t>
            </a:r>
            <a:endParaRPr lang="es-ES" altLang="es-ES" sz="1200" dirty="0">
              <a:solidFill>
                <a:schemeClr val="tx1"/>
              </a:solidFill>
            </a:endParaRPr>
          </a:p>
          <a:p>
            <a:r>
              <a:rPr lang="es-ES" altLang="es-ES" sz="1200" dirty="0">
                <a:solidFill>
                  <a:schemeClr val="tx1"/>
                </a:solidFill>
                <a:cs typeface="Calibri" panose="020F0502020204030204" pitchFamily="34" charset="0"/>
              </a:rPr>
              <a:t> (0% humano)            (65% humano)        (˃90% humano)        (100% humano)</a:t>
            </a:r>
            <a:endParaRPr lang="es-ES" altLang="es-ES" sz="1200" dirty="0">
              <a:solidFill>
                <a:schemeClr val="tx1"/>
              </a:solidFill>
            </a:endParaRPr>
          </a:p>
          <a:p>
            <a:endParaRPr lang="es-ES" altLang="es-ES" sz="1200" dirty="0"/>
          </a:p>
        </p:txBody>
      </p:sp>
      <p:sp>
        <p:nvSpPr>
          <p:cNvPr id="6153" name="Rectangle 52"/>
          <p:cNvSpPr>
            <a:spLocks noChangeArrowheads="1"/>
          </p:cNvSpPr>
          <p:nvPr/>
        </p:nvSpPr>
        <p:spPr bwMode="auto">
          <a:xfrm>
            <a:off x="1835150" y="328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6154" name="Rectangle 53"/>
          <p:cNvSpPr>
            <a:spLocks noChangeArrowheads="1"/>
          </p:cNvSpPr>
          <p:nvPr/>
        </p:nvSpPr>
        <p:spPr bwMode="auto">
          <a:xfrm>
            <a:off x="1835150" y="4557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6155" name="Rectangle 54"/>
          <p:cNvSpPr>
            <a:spLocks noChangeArrowheads="1"/>
          </p:cNvSpPr>
          <p:nvPr/>
        </p:nvSpPr>
        <p:spPr bwMode="auto">
          <a:xfrm>
            <a:off x="827088" y="4557713"/>
            <a:ext cx="61214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100" b="1">
                <a:cs typeface="Calibri" panose="020F0502020204030204" pitchFamily="34" charset="0"/>
              </a:rPr>
              <a:t>           </a:t>
            </a:r>
            <a:r>
              <a:rPr lang="es-ES" altLang="es-ES" sz="1100" b="1">
                <a:solidFill>
                  <a:schemeClr val="tx1"/>
                </a:solidFill>
                <a:cs typeface="Calibri" panose="020F0502020204030204" pitchFamily="34" charset="0"/>
              </a:rPr>
              <a:t>Sufijo:</a:t>
            </a:r>
            <a:r>
              <a:rPr lang="es-ES" altLang="es-ES" sz="1100">
                <a:solidFill>
                  <a:schemeClr val="tx1"/>
                </a:solidFill>
                <a:cs typeface="Calibri" panose="020F0502020204030204" pitchFamily="34" charset="0"/>
              </a:rPr>
              <a:t>   -omab                          -ximab                        -zumab                           -umab</a:t>
            </a:r>
            <a:endParaRPr lang="es-ES" altLang="es-ES" sz="1100">
              <a:solidFill>
                <a:schemeClr val="tx1"/>
              </a:solidFill>
            </a:endParaRPr>
          </a:p>
          <a:p>
            <a:endParaRPr lang="es-ES" altLang="es-ES" sz="1100">
              <a:solidFill>
                <a:schemeClr val="tx1"/>
              </a:solidFill>
            </a:endParaRPr>
          </a:p>
          <a:p>
            <a:r>
              <a:rPr lang="es-ES" altLang="es-ES" sz="2200" b="1">
                <a:solidFill>
                  <a:schemeClr val="tx1"/>
                </a:solidFill>
                <a:cs typeface="Calibri" panose="020F0502020204030204" pitchFamily="34" charset="0"/>
              </a:rPr>
              <a:t>             +</a:t>
            </a:r>
            <a:r>
              <a:rPr lang="es-ES" altLang="es-ES" sz="1100" b="1">
                <a:solidFill>
                  <a:schemeClr val="tx1"/>
                </a:solidFill>
                <a:cs typeface="Calibri" panose="020F0502020204030204" pitchFamily="34" charset="0"/>
              </a:rPr>
              <a:t>   </a:t>
            </a:r>
            <a:r>
              <a:rPr lang="es-ES" altLang="es-ES" sz="1100">
                <a:solidFill>
                  <a:schemeClr val="tx1"/>
                </a:solidFill>
                <a:cs typeface="Calibri" panose="020F0502020204030204" pitchFamily="34" charset="0"/>
              </a:rPr>
              <a:t>                        </a:t>
            </a:r>
            <a:r>
              <a:rPr lang="es-ES" altLang="es-ES" sz="1600">
                <a:solidFill>
                  <a:schemeClr val="tx1"/>
                </a:solidFill>
                <a:cs typeface="Calibri" panose="020F0502020204030204" pitchFamily="34" charset="0"/>
              </a:rPr>
              <a:t>Potencial inmunogénico                 </a:t>
            </a:r>
            <a:r>
              <a:rPr lang="es-ES" altLang="es-ES" sz="2200" b="1">
                <a:solidFill>
                  <a:schemeClr val="tx1"/>
                </a:solidFill>
                <a:cs typeface="Calibri" panose="020F0502020204030204" pitchFamily="34" charset="0"/>
              </a:rPr>
              <a:t>-</a:t>
            </a:r>
            <a:endParaRPr lang="es-ES" altLang="es-ES" sz="600">
              <a:solidFill>
                <a:schemeClr val="tx1"/>
              </a:solidFill>
            </a:endParaRPr>
          </a:p>
          <a:p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39178"/>
              </p:ext>
            </p:extLst>
          </p:nvPr>
        </p:nvGraphicFramePr>
        <p:xfrm>
          <a:off x="1042988" y="1916113"/>
          <a:ext cx="7129462" cy="435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991">
                  <a:extLst>
                    <a:ext uri="{9D8B030D-6E8A-4147-A177-3AD203B41FA5}">
                      <a16:colId xmlns:a16="http://schemas.microsoft.com/office/drawing/2014/main" val="3286465506"/>
                    </a:ext>
                  </a:extLst>
                </a:gridCol>
                <a:gridCol w="1947740">
                  <a:extLst>
                    <a:ext uri="{9D8B030D-6E8A-4147-A177-3AD203B41FA5}">
                      <a16:colId xmlns:a16="http://schemas.microsoft.com/office/drawing/2014/main" val="89936916"/>
                    </a:ext>
                  </a:extLst>
                </a:gridCol>
                <a:gridCol w="1800740">
                  <a:extLst>
                    <a:ext uri="{9D8B030D-6E8A-4147-A177-3AD203B41FA5}">
                      <a16:colId xmlns:a16="http://schemas.microsoft.com/office/drawing/2014/main" val="108601142"/>
                    </a:ext>
                  </a:extLst>
                </a:gridCol>
                <a:gridCol w="1763991">
                  <a:extLst>
                    <a:ext uri="{9D8B030D-6E8A-4147-A177-3AD203B41FA5}">
                      <a16:colId xmlns:a16="http://schemas.microsoft.com/office/drawing/2014/main" val="192974706"/>
                    </a:ext>
                  </a:extLst>
                </a:gridCol>
              </a:tblGrid>
              <a:tr h="640106"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b="1" i="1" dirty="0" smtClean="0"/>
                        <a:t>FAME sintéticos</a:t>
                      </a:r>
                    </a:p>
                  </a:txBody>
                  <a:tcPr marL="91449" marR="91449" marT="45722" marB="45722">
                    <a:solidFill>
                      <a:srgbClr val="DEA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b="1" i="1" dirty="0" smtClean="0"/>
                        <a:t>FAME biológicos</a:t>
                      </a:r>
                    </a:p>
                    <a:p>
                      <a:pPr algn="ctr"/>
                      <a:r>
                        <a:rPr lang="es-ES" sz="1800" b="1" i="1" dirty="0" smtClean="0"/>
                        <a:t>(FAMEb)</a:t>
                      </a:r>
                      <a:endParaRPr lang="es-ES" sz="1800" b="1" i="1" dirty="0"/>
                    </a:p>
                  </a:txBody>
                  <a:tcPr marL="91449" marR="91449" marT="45722" marB="45722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208514"/>
                  </a:ext>
                </a:extLst>
              </a:tr>
              <a:tr h="731549">
                <a:tc>
                  <a:txBody>
                    <a:bodyPr/>
                    <a:lstStyle/>
                    <a:p>
                      <a:pPr algn="ctr"/>
                      <a:r>
                        <a:rPr lang="es-ES" sz="1400" b="1" i="1" dirty="0" smtClean="0"/>
                        <a:t>FAME convencionales</a:t>
                      </a:r>
                    </a:p>
                    <a:p>
                      <a:pPr algn="ctr"/>
                      <a:r>
                        <a:rPr lang="es-ES" sz="1400" b="1" i="1" dirty="0" smtClean="0"/>
                        <a:t>(FAMEc)</a:t>
                      </a:r>
                      <a:endParaRPr lang="es-ES" sz="1400" b="1" i="1" dirty="0"/>
                    </a:p>
                  </a:txBody>
                  <a:tcPr marL="91449" marR="91449" marT="45722" marB="45722">
                    <a:solidFill>
                      <a:srgbClr val="EDF6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1" dirty="0" smtClean="0"/>
                        <a:t>FAME </a:t>
                      </a:r>
                    </a:p>
                    <a:p>
                      <a:pPr algn="ctr"/>
                      <a:r>
                        <a:rPr lang="es-ES" sz="1400" b="1" i="1" dirty="0" smtClean="0"/>
                        <a:t>Dirigidos</a:t>
                      </a:r>
                    </a:p>
                    <a:p>
                      <a:pPr algn="ctr"/>
                      <a:r>
                        <a:rPr lang="es-ES" sz="1400" b="1" i="1" dirty="0" smtClean="0"/>
                        <a:t>(FAMEd)</a:t>
                      </a:r>
                      <a:endParaRPr lang="es-ES" sz="1400" b="1" i="1" dirty="0"/>
                    </a:p>
                  </a:txBody>
                  <a:tcPr marL="91449" marR="91449" marT="45722" marB="4572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i="1" dirty="0" smtClean="0"/>
                    </a:p>
                    <a:p>
                      <a:pPr algn="ctr"/>
                      <a:r>
                        <a:rPr lang="es-ES" sz="1400" b="1" i="1" dirty="0" smtClean="0"/>
                        <a:t>Anti-TNF</a:t>
                      </a:r>
                      <a:endParaRPr lang="es-ES" sz="1400" b="1" i="1" dirty="0"/>
                    </a:p>
                  </a:txBody>
                  <a:tcPr marL="91449" marR="91449" marT="45722" marB="45722">
                    <a:solidFill>
                      <a:srgbClr val="68B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i="1" dirty="0" smtClean="0"/>
                    </a:p>
                    <a:p>
                      <a:pPr algn="ctr"/>
                      <a:r>
                        <a:rPr lang="es-ES" sz="1400" b="1" i="1" dirty="0" smtClean="0"/>
                        <a:t>Otros</a:t>
                      </a:r>
                      <a:endParaRPr lang="es-ES" sz="1400" b="1" i="1" dirty="0"/>
                    </a:p>
                  </a:txBody>
                  <a:tcPr marL="91449" marR="91449" marT="45722" marB="45722">
                    <a:solidFill>
                      <a:srgbClr val="729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97551"/>
                  </a:ext>
                </a:extLst>
              </a:tr>
              <a:tr h="179741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Metotrexato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Sulfasalazina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Leflunomida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Hidroxicloroquina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200" baseline="0" dirty="0" smtClean="0"/>
                        <a:t>    (o Cloroquina)</a:t>
                      </a:r>
                      <a:endParaRPr lang="es-ES" sz="1200" dirty="0"/>
                    </a:p>
                  </a:txBody>
                  <a:tcPr marL="91449" marR="91449" marT="45722" marB="45722">
                    <a:solidFill>
                      <a:srgbClr val="FBFDD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Tofacitinib        JAK-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Baricitinib       </a:t>
                      </a:r>
                      <a:r>
                        <a:rPr lang="es-ES" sz="900" dirty="0" smtClean="0"/>
                        <a:t>inhibidores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ES" sz="12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Apremilast</a:t>
                      </a:r>
                      <a:endParaRPr lang="es-ES" sz="1200" dirty="0"/>
                    </a:p>
                  </a:txBody>
                  <a:tcPr marL="91449" marR="91449" marT="45722" marB="45722"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 smtClean="0">
                          <a:solidFill>
                            <a:srgbClr val="8C6818"/>
                          </a:solidFill>
                        </a:rPr>
                        <a:t>Etanercept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 smtClean="0">
                          <a:solidFill>
                            <a:srgbClr val="8C6818"/>
                          </a:solidFill>
                        </a:rPr>
                        <a:t>Infliximab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 smtClean="0">
                          <a:solidFill>
                            <a:srgbClr val="8C6818"/>
                          </a:solidFill>
                        </a:rPr>
                        <a:t>Adalimumab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Golimumab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Certolizumab pegol</a:t>
                      </a:r>
                      <a:endParaRPr lang="es-ES" sz="1200" dirty="0"/>
                    </a:p>
                  </a:txBody>
                  <a:tcPr marL="91449" marR="91449" marT="45722" marB="45722">
                    <a:solidFill>
                      <a:srgbClr val="BADDF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Anakinra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Tocilizumab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Sarilumab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Ustekinumab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Ixekizumab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Secukinumab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 smtClean="0">
                          <a:solidFill>
                            <a:srgbClr val="8C6818"/>
                          </a:solidFill>
                        </a:rPr>
                        <a:t>Rituximab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Abatacept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 smtClean="0"/>
                        <a:t>Belimumab</a:t>
                      </a:r>
                      <a:endParaRPr lang="es-ES" sz="1200" dirty="0"/>
                    </a:p>
                  </a:txBody>
                  <a:tcPr marL="91449" marR="91449" marT="45722" marB="45722">
                    <a:solidFill>
                      <a:srgbClr val="A9B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80838"/>
                  </a:ext>
                </a:extLst>
              </a:tr>
              <a:tr h="332902">
                <a:tc gridSpan="4">
                  <a:txBody>
                    <a:bodyPr/>
                    <a:lstStyle/>
                    <a:p>
                      <a:endParaRPr lang="es-ES" sz="1200" b="1" dirty="0" smtClean="0">
                        <a:solidFill>
                          <a:srgbClr val="8C6818"/>
                        </a:solidFill>
                      </a:endParaRPr>
                    </a:p>
                    <a:p>
                      <a:endParaRPr lang="es-ES" sz="1200" b="1" dirty="0" smtClean="0">
                        <a:solidFill>
                          <a:srgbClr val="8C6818"/>
                        </a:solidFill>
                      </a:endParaRPr>
                    </a:p>
                    <a:p>
                      <a:endParaRPr lang="es-ES" sz="1200" b="1" dirty="0" smtClean="0">
                        <a:solidFill>
                          <a:srgbClr val="8C6818"/>
                        </a:solidFill>
                      </a:endParaRPr>
                    </a:p>
                    <a:p>
                      <a:endParaRPr lang="es-ES" sz="1200" b="1" dirty="0" smtClean="0">
                        <a:solidFill>
                          <a:srgbClr val="8C6818"/>
                        </a:solidFill>
                      </a:endParaRPr>
                    </a:p>
                    <a:p>
                      <a:endParaRPr lang="es-ES" sz="1200" b="1" dirty="0" smtClean="0">
                        <a:solidFill>
                          <a:srgbClr val="8C6818"/>
                        </a:solidFill>
                      </a:endParaRPr>
                    </a:p>
                    <a:p>
                      <a:r>
                        <a:rPr lang="es-ES" sz="1200" b="1" dirty="0" smtClean="0">
                          <a:solidFill>
                            <a:srgbClr val="8C6818"/>
                          </a:solidFill>
                        </a:rPr>
                        <a:t>Biosimilar disponible</a:t>
                      </a:r>
                      <a:r>
                        <a:rPr lang="es-ES" sz="1200" dirty="0" smtClean="0"/>
                        <a:t>; </a:t>
                      </a:r>
                      <a:r>
                        <a:rPr lang="es-ES" sz="1200" b="1" i="1" dirty="0" smtClean="0"/>
                        <a:t>-nib</a:t>
                      </a:r>
                      <a:r>
                        <a:rPr lang="es-ES" sz="1200" dirty="0" smtClean="0"/>
                        <a:t>: inhibidor de JAK; </a:t>
                      </a:r>
                      <a:r>
                        <a:rPr lang="es-ES" sz="1200" b="1" i="1" dirty="0" smtClean="0"/>
                        <a:t>-mab</a:t>
                      </a:r>
                      <a:r>
                        <a:rPr lang="es-ES" sz="1200" dirty="0" smtClean="0"/>
                        <a:t>: anticuerpo</a:t>
                      </a:r>
                      <a:r>
                        <a:rPr lang="es-ES" sz="1200" baseline="0" dirty="0" smtClean="0"/>
                        <a:t> monoclonal; </a:t>
                      </a:r>
                      <a:r>
                        <a:rPr lang="es-ES" sz="1200" b="1" i="1" baseline="0" dirty="0" smtClean="0"/>
                        <a:t>-cept</a:t>
                      </a:r>
                      <a:r>
                        <a:rPr lang="es-ES" sz="1200" baseline="0" dirty="0" smtClean="0"/>
                        <a:t>: proteína de fusión</a:t>
                      </a:r>
                      <a:endParaRPr lang="es-ES" sz="1200" dirty="0"/>
                    </a:p>
                  </a:txBody>
                  <a:tcPr marL="91449" marR="91449" marT="45722" marB="4572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324577"/>
                  </a:ext>
                </a:extLst>
              </a:tr>
            </a:tbl>
          </a:graphicData>
        </a:graphic>
      </p:graphicFrame>
      <p:sp>
        <p:nvSpPr>
          <p:cNvPr id="5144" name="Cerrar llave 2"/>
          <p:cNvSpPr>
            <a:spLocks/>
          </p:cNvSpPr>
          <p:nvPr/>
        </p:nvSpPr>
        <p:spPr bwMode="auto">
          <a:xfrm>
            <a:off x="3708400" y="3355975"/>
            <a:ext cx="71438" cy="360363"/>
          </a:xfrm>
          <a:prstGeom prst="rightBrace">
            <a:avLst>
              <a:gd name="adj1" fmla="val 840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5" name="Flecha a la derecha con bandas 4"/>
          <p:cNvSpPr/>
          <p:nvPr/>
        </p:nvSpPr>
        <p:spPr bwMode="auto">
          <a:xfrm>
            <a:off x="2710948" y="5085184"/>
            <a:ext cx="5470021" cy="647700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146" name="CuadroTexto 5"/>
          <p:cNvSpPr txBox="1">
            <a:spLocks noChangeArrowheads="1"/>
          </p:cNvSpPr>
          <p:nvPr/>
        </p:nvSpPr>
        <p:spPr bwMode="auto">
          <a:xfrm>
            <a:off x="2923169" y="5224884"/>
            <a:ext cx="525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i="1" dirty="0">
                <a:solidFill>
                  <a:srgbClr val="FF0000"/>
                </a:solidFill>
              </a:rPr>
              <a:t>Actúan sobre una diana terapéutica específica</a:t>
            </a:r>
          </a:p>
        </p:txBody>
      </p:sp>
      <p:sp>
        <p:nvSpPr>
          <p:cNvPr id="5147" name="Rectangle 149"/>
          <p:cNvSpPr txBox="1">
            <a:spLocks noChangeArrowheads="1"/>
          </p:cNvSpPr>
          <p:nvPr/>
        </p:nvSpPr>
        <p:spPr bwMode="auto">
          <a:xfrm>
            <a:off x="971550" y="187326"/>
            <a:ext cx="7704906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400" b="1" dirty="0"/>
              <a:t>Tipos de FAME </a:t>
            </a:r>
            <a:r>
              <a:rPr lang="es-ES" altLang="es-ES" sz="2400" b="1" dirty="0"/>
              <a:t>(Fármacos Antirreumáticos Modificadores de la Enfermedad)</a:t>
            </a:r>
            <a:br>
              <a:rPr lang="es-ES" altLang="es-ES" sz="2400" b="1" dirty="0"/>
            </a:br>
            <a:r>
              <a:rPr lang="es-ES" altLang="es-ES" sz="4300" b="1" dirty="0">
                <a:solidFill>
                  <a:srgbClr val="CC0000"/>
                </a:solidFill>
              </a:rPr>
              <a:t>         </a:t>
            </a:r>
            <a:br>
              <a:rPr lang="es-ES" altLang="es-ES" sz="4300" b="1" dirty="0">
                <a:solidFill>
                  <a:srgbClr val="CC0000"/>
                </a:solidFill>
              </a:rPr>
            </a:br>
            <a:endParaRPr lang="es-ES" altLang="es-ES" sz="36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899592" y="188913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2800" b="1" dirty="0"/>
              <a:t>Mecanismo de </a:t>
            </a:r>
            <a:r>
              <a:rPr lang="es-ES" altLang="es-ES" sz="2800" b="1" dirty="0" smtClean="0"/>
              <a:t>acción de los nuevos FAME:</a:t>
            </a:r>
            <a:endParaRPr lang="es-ES" altLang="es-ES" sz="2800" b="1" dirty="0"/>
          </a:p>
        </p:txBody>
      </p:sp>
      <p:pic>
        <p:nvPicPr>
          <p:cNvPr id="717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69975"/>
            <a:ext cx="831691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59632" y="6458818"/>
            <a:ext cx="7776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>
                <a:solidFill>
                  <a:schemeClr val="tx1"/>
                </a:solidFill>
              </a:rPr>
              <a:t>Fuente:</a:t>
            </a:r>
            <a:r>
              <a:rPr lang="en-US" sz="900" dirty="0" smtClean="0">
                <a:solidFill>
                  <a:schemeClr val="tx1"/>
                </a:solidFill>
              </a:rPr>
              <a:t> Lawrence </a:t>
            </a:r>
            <a:r>
              <a:rPr lang="en-US" sz="900" dirty="0">
                <a:solidFill>
                  <a:schemeClr val="tx1"/>
                </a:solidFill>
              </a:rPr>
              <a:t>J. Blocking the immune system in rheumatoid arthritis. </a:t>
            </a:r>
            <a:r>
              <a:rPr lang="en-US" sz="900" u="sng" dirty="0">
                <a:hlinkClick r:id="rId3"/>
              </a:rPr>
              <a:t>Pharm J. 2016; 296(7888). DOI: 10.1211/PJ.2016.20201090.</a:t>
            </a:r>
            <a:endParaRPr lang="es-ES" sz="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144463"/>
            <a:ext cx="7783513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Cronología de aprobación </a:t>
            </a:r>
            <a:br>
              <a:rPr lang="es-ES" altLang="es-ES" sz="3400" b="1" dirty="0" smtClean="0">
                <a:solidFill>
                  <a:srgbClr val="EF3340"/>
                </a:solidFill>
              </a:rPr>
            </a:br>
            <a:r>
              <a:rPr lang="es-ES" altLang="es-ES" sz="3400" b="1" i="1" dirty="0" smtClean="0">
                <a:solidFill>
                  <a:srgbClr val="EF3340"/>
                </a:solidFill>
              </a:rPr>
              <a:t>(</a:t>
            </a:r>
            <a:r>
              <a:rPr lang="es-ES" altLang="es-ES" sz="3400" i="1" dirty="0" smtClean="0">
                <a:solidFill>
                  <a:srgbClr val="EF3340"/>
                </a:solidFill>
              </a:rPr>
              <a:t>según la </a:t>
            </a:r>
            <a:r>
              <a:rPr lang="es-ES" altLang="es-ES" sz="3400" b="1" i="1" dirty="0" smtClean="0">
                <a:solidFill>
                  <a:srgbClr val="EF3340"/>
                </a:solidFill>
              </a:rPr>
              <a:t>EMA) </a:t>
            </a:r>
            <a:r>
              <a:rPr lang="es-ES" altLang="es-ES" sz="3400" b="1" dirty="0" smtClean="0">
                <a:solidFill>
                  <a:srgbClr val="EF3340"/>
                </a:solidFill>
              </a:rPr>
              <a:t>de FAMEb y FAMEd</a:t>
            </a:r>
          </a:p>
        </p:txBody>
      </p:sp>
      <p:sp>
        <p:nvSpPr>
          <p:cNvPr id="2" name="Flecha a la derecha con bandas 1"/>
          <p:cNvSpPr/>
          <p:nvPr/>
        </p:nvSpPr>
        <p:spPr bwMode="auto">
          <a:xfrm>
            <a:off x="827088" y="2878138"/>
            <a:ext cx="8321675" cy="1657350"/>
          </a:xfrm>
          <a:prstGeom prst="stripedRightArrow">
            <a:avLst>
              <a:gd name="adj1" fmla="val 50000"/>
              <a:gd name="adj2" fmla="val 20883"/>
            </a:avLst>
          </a:prstGeom>
          <a:gradFill>
            <a:gsLst>
              <a:gs pos="28000">
                <a:srgbClr val="D0EBB3"/>
              </a:gs>
              <a:gs pos="35000">
                <a:srgbClr val="BADDFC"/>
              </a:gs>
              <a:gs pos="96000">
                <a:srgbClr val="BADDF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292" name="Estrella de 8 puntas 2"/>
          <p:cNvSpPr>
            <a:spLocks noChangeArrowheads="1"/>
          </p:cNvSpPr>
          <p:nvPr/>
        </p:nvSpPr>
        <p:spPr bwMode="auto">
          <a:xfrm>
            <a:off x="7408863" y="3419475"/>
            <a:ext cx="503237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12293" name="Estrella de 8 puntas 5"/>
          <p:cNvSpPr>
            <a:spLocks noChangeArrowheads="1"/>
          </p:cNvSpPr>
          <p:nvPr/>
        </p:nvSpPr>
        <p:spPr bwMode="auto">
          <a:xfrm>
            <a:off x="1281113" y="3390900"/>
            <a:ext cx="504825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1999</a:t>
            </a:r>
          </a:p>
        </p:txBody>
      </p:sp>
      <p:sp>
        <p:nvSpPr>
          <p:cNvPr id="12294" name="Estrella de 8 puntas 6"/>
          <p:cNvSpPr>
            <a:spLocks noChangeArrowheads="1"/>
          </p:cNvSpPr>
          <p:nvPr/>
        </p:nvSpPr>
        <p:spPr bwMode="auto">
          <a:xfrm>
            <a:off x="1979613" y="3390900"/>
            <a:ext cx="504825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12295" name="Estrella de 8 puntas 7"/>
          <p:cNvSpPr>
            <a:spLocks noChangeArrowheads="1"/>
          </p:cNvSpPr>
          <p:nvPr/>
        </p:nvSpPr>
        <p:spPr bwMode="auto">
          <a:xfrm>
            <a:off x="2654300" y="3390900"/>
            <a:ext cx="504825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2002</a:t>
            </a:r>
          </a:p>
        </p:txBody>
      </p:sp>
      <p:sp>
        <p:nvSpPr>
          <p:cNvPr id="12296" name="Estrella de 8 puntas 8"/>
          <p:cNvSpPr>
            <a:spLocks noChangeArrowheads="1"/>
          </p:cNvSpPr>
          <p:nvPr/>
        </p:nvSpPr>
        <p:spPr bwMode="auto">
          <a:xfrm>
            <a:off x="3319463" y="3394075"/>
            <a:ext cx="504825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2003</a:t>
            </a:r>
          </a:p>
        </p:txBody>
      </p:sp>
      <p:sp>
        <p:nvSpPr>
          <p:cNvPr id="12297" name="Estrella de 8 puntas 9"/>
          <p:cNvSpPr>
            <a:spLocks noChangeArrowheads="1"/>
          </p:cNvSpPr>
          <p:nvPr/>
        </p:nvSpPr>
        <p:spPr bwMode="auto">
          <a:xfrm>
            <a:off x="3954463" y="3402013"/>
            <a:ext cx="504825" cy="576262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2007</a:t>
            </a:r>
          </a:p>
        </p:txBody>
      </p:sp>
      <p:sp>
        <p:nvSpPr>
          <p:cNvPr id="12298" name="Estrella de 8 puntas 10"/>
          <p:cNvSpPr>
            <a:spLocks noChangeArrowheads="1"/>
          </p:cNvSpPr>
          <p:nvPr/>
        </p:nvSpPr>
        <p:spPr bwMode="auto">
          <a:xfrm>
            <a:off x="4638675" y="3419475"/>
            <a:ext cx="504825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2008</a:t>
            </a:r>
          </a:p>
        </p:txBody>
      </p:sp>
      <p:sp>
        <p:nvSpPr>
          <p:cNvPr id="12299" name="Estrella de 8 puntas 11"/>
          <p:cNvSpPr>
            <a:spLocks noChangeArrowheads="1"/>
          </p:cNvSpPr>
          <p:nvPr/>
        </p:nvSpPr>
        <p:spPr bwMode="auto">
          <a:xfrm>
            <a:off x="5335588" y="3402013"/>
            <a:ext cx="504825" cy="576262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2009</a:t>
            </a:r>
          </a:p>
        </p:txBody>
      </p:sp>
      <p:sp>
        <p:nvSpPr>
          <p:cNvPr id="12300" name="Estrella de 8 puntas 12"/>
          <p:cNvSpPr>
            <a:spLocks noChangeArrowheads="1"/>
          </p:cNvSpPr>
          <p:nvPr/>
        </p:nvSpPr>
        <p:spPr bwMode="auto">
          <a:xfrm>
            <a:off x="6022975" y="3397250"/>
            <a:ext cx="503238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12301" name="Estrella de 8 puntas 13"/>
          <p:cNvSpPr>
            <a:spLocks noChangeArrowheads="1"/>
          </p:cNvSpPr>
          <p:nvPr/>
        </p:nvSpPr>
        <p:spPr bwMode="auto">
          <a:xfrm>
            <a:off x="8107363" y="3419475"/>
            <a:ext cx="504825" cy="576263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2302" name="Estrella de 8 puntas 14"/>
          <p:cNvSpPr>
            <a:spLocks noChangeArrowheads="1"/>
          </p:cNvSpPr>
          <p:nvPr/>
        </p:nvSpPr>
        <p:spPr bwMode="auto">
          <a:xfrm>
            <a:off x="6708775" y="3402013"/>
            <a:ext cx="504825" cy="576262"/>
          </a:xfrm>
          <a:prstGeom prst="star8">
            <a:avLst>
              <a:gd name="adj" fmla="val 375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200" b="1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12303" name="CuadroTexto 3"/>
          <p:cNvSpPr txBox="1">
            <a:spLocks noChangeArrowheads="1"/>
          </p:cNvSpPr>
          <p:nvPr/>
        </p:nvSpPr>
        <p:spPr bwMode="auto">
          <a:xfrm>
            <a:off x="1116013" y="2054225"/>
            <a:ext cx="7996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9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Golimumab</a:t>
            </a:r>
            <a:r>
              <a:rPr lang="es-ES" altLang="es-ES" sz="900" b="1" dirty="0">
                <a:solidFill>
                  <a:srgbClr val="DA32D6"/>
                </a:solidFill>
              </a:rPr>
              <a:t>(*) </a:t>
            </a:r>
            <a:r>
              <a:rPr lang="es-ES" altLang="es-ES" sz="900" b="1" dirty="0">
                <a:solidFill>
                  <a:srgbClr val="250A9A"/>
                </a:solidFill>
              </a:rPr>
              <a:t>                                                            Secukinumab</a:t>
            </a:r>
          </a:p>
          <a:p>
            <a:r>
              <a:rPr lang="es-ES" altLang="es-ES" sz="900" b="1" dirty="0">
                <a:solidFill>
                  <a:srgbClr val="250A9A"/>
                </a:solidFill>
              </a:rPr>
              <a:t>                                                                                                                               Certolizumab</a:t>
            </a:r>
            <a:r>
              <a:rPr lang="es-ES" altLang="es-ES" sz="900" b="1" dirty="0">
                <a:solidFill>
                  <a:srgbClr val="DA32D6"/>
                </a:solidFill>
              </a:rPr>
              <a:t>(*) 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</a:t>
            </a:r>
            <a:r>
              <a:rPr lang="es-ES" altLang="es-ES" sz="900" b="1" dirty="0">
                <a:solidFill>
                  <a:srgbClr val="285000"/>
                </a:solidFill>
              </a:rPr>
              <a:t>Apremilast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Ixekizumab</a:t>
            </a:r>
            <a:r>
              <a:rPr lang="es-ES" altLang="es-ES" sz="900" b="1" dirty="0">
                <a:solidFill>
                  <a:schemeClr val="tx1"/>
                </a:solidFill>
              </a:rPr>
              <a:t>           </a:t>
            </a:r>
            <a:r>
              <a:rPr lang="es-ES" altLang="es-ES" sz="900" b="1" dirty="0">
                <a:solidFill>
                  <a:srgbClr val="250A9A"/>
                </a:solidFill>
              </a:rPr>
              <a:t>Infliximab</a:t>
            </a:r>
            <a:r>
              <a:rPr lang="es-ES" altLang="es-ES" sz="900" b="1" dirty="0">
                <a:solidFill>
                  <a:srgbClr val="DA32D6"/>
                </a:solidFill>
              </a:rPr>
              <a:t>(*)</a:t>
            </a:r>
            <a:r>
              <a:rPr lang="es-ES" altLang="es-ES" sz="900" b="1" dirty="0">
                <a:solidFill>
                  <a:srgbClr val="250A9A"/>
                </a:solidFill>
              </a:rPr>
              <a:t> 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Anakinra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Abatacept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Tocilizumab                                                                                 </a:t>
            </a:r>
          </a:p>
          <a:p>
            <a:r>
              <a:rPr lang="es-ES" altLang="es-ES" sz="900" b="1" dirty="0">
                <a:solidFill>
                  <a:srgbClr val="250A9A"/>
                </a:solidFill>
              </a:rPr>
              <a:t>                                                                                                                                Ustekinumab                                           Sarilumab</a:t>
            </a:r>
          </a:p>
          <a:p>
            <a:r>
              <a:rPr lang="es-ES" altLang="es-ES" sz="9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</a:t>
            </a:r>
            <a:r>
              <a:rPr lang="es-ES" altLang="es-ES" sz="900" b="1" dirty="0">
                <a:solidFill>
                  <a:srgbClr val="285000"/>
                </a:solidFill>
              </a:rPr>
              <a:t>Tofacitinib</a:t>
            </a:r>
            <a:r>
              <a:rPr lang="es-ES" altLang="es-ES" sz="900" b="1" dirty="0">
                <a:solidFill>
                  <a:schemeClr val="tx1"/>
                </a:solidFill>
              </a:rPr>
              <a:t>(#)</a:t>
            </a:r>
          </a:p>
          <a:p>
            <a:r>
              <a:rPr lang="es-ES" altLang="es-ES" sz="900" b="1" dirty="0">
                <a:solidFill>
                  <a:schemeClr val="tx1"/>
                </a:solidFill>
              </a:rPr>
              <a:t>  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Etanercept</a:t>
            </a:r>
            <a:r>
              <a:rPr lang="es-ES" altLang="es-ES" sz="900" b="1" dirty="0">
                <a:solidFill>
                  <a:srgbClr val="DA32D6"/>
                </a:solidFill>
              </a:rPr>
              <a:t>(*)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Adalimumab</a:t>
            </a:r>
            <a:r>
              <a:rPr lang="es-ES" altLang="es-ES" sz="900" b="1" dirty="0">
                <a:solidFill>
                  <a:srgbClr val="DA32D6"/>
                </a:solidFill>
              </a:rPr>
              <a:t>(*)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Rituximab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     </a:t>
            </a:r>
            <a:r>
              <a:rPr lang="es-ES" altLang="es-ES" sz="900" b="1" dirty="0">
                <a:solidFill>
                  <a:srgbClr val="250A9A"/>
                </a:solidFill>
              </a:rPr>
              <a:t>Belimumab</a:t>
            </a:r>
            <a:r>
              <a:rPr lang="es-ES" altLang="es-ES" sz="900" b="1" dirty="0">
                <a:solidFill>
                  <a:schemeClr val="tx1"/>
                </a:solidFill>
              </a:rPr>
              <a:t>                          </a:t>
            </a:r>
            <a:r>
              <a:rPr lang="es-ES" altLang="es-ES" sz="900" b="1" dirty="0">
                <a:solidFill>
                  <a:srgbClr val="285000"/>
                </a:solidFill>
              </a:rPr>
              <a:t>Baricitinib</a:t>
            </a:r>
            <a:r>
              <a:rPr lang="es-ES" altLang="es-ES" sz="900" b="1" dirty="0">
                <a:solidFill>
                  <a:schemeClr val="tx1"/>
                </a:solidFill>
              </a:rPr>
              <a:t>(#)</a:t>
            </a:r>
          </a:p>
        </p:txBody>
      </p:sp>
      <p:sp>
        <p:nvSpPr>
          <p:cNvPr id="12304" name="Rectángulo redondeado 15"/>
          <p:cNvSpPr>
            <a:spLocks noChangeArrowheads="1"/>
          </p:cNvSpPr>
          <p:nvPr/>
        </p:nvSpPr>
        <p:spPr bwMode="auto">
          <a:xfrm>
            <a:off x="7251700" y="2462213"/>
            <a:ext cx="825500" cy="515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05" name="Rectángulo redondeado 18"/>
          <p:cNvSpPr>
            <a:spLocks noChangeArrowheads="1"/>
          </p:cNvSpPr>
          <p:nvPr/>
        </p:nvSpPr>
        <p:spPr bwMode="auto">
          <a:xfrm>
            <a:off x="5153025" y="2079625"/>
            <a:ext cx="1012825" cy="6286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06" name="Rectángulo redondeado 16"/>
          <p:cNvSpPr>
            <a:spLocks noChangeArrowheads="1"/>
          </p:cNvSpPr>
          <p:nvPr/>
        </p:nvSpPr>
        <p:spPr bwMode="auto">
          <a:xfrm>
            <a:off x="2620963" y="2327275"/>
            <a:ext cx="620712" cy="238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07" name="Rectángulo redondeado 20"/>
          <p:cNvSpPr>
            <a:spLocks noChangeArrowheads="1"/>
          </p:cNvSpPr>
          <p:nvPr/>
        </p:nvSpPr>
        <p:spPr bwMode="auto">
          <a:xfrm>
            <a:off x="1176338" y="2333625"/>
            <a:ext cx="688975" cy="2381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08" name="Rectángulo redondeado 21"/>
          <p:cNvSpPr>
            <a:spLocks noChangeArrowheads="1"/>
          </p:cNvSpPr>
          <p:nvPr/>
        </p:nvSpPr>
        <p:spPr bwMode="auto">
          <a:xfrm>
            <a:off x="3954463" y="2327275"/>
            <a:ext cx="630237" cy="2492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09" name="Rectángulo redondeado 22"/>
          <p:cNvSpPr>
            <a:spLocks noChangeArrowheads="1"/>
          </p:cNvSpPr>
          <p:nvPr/>
        </p:nvSpPr>
        <p:spPr bwMode="auto">
          <a:xfrm>
            <a:off x="1801813" y="2741613"/>
            <a:ext cx="800100" cy="23018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10" name="Rectángulo redondeado 23"/>
          <p:cNvSpPr>
            <a:spLocks noChangeArrowheads="1"/>
          </p:cNvSpPr>
          <p:nvPr/>
        </p:nvSpPr>
        <p:spPr bwMode="auto">
          <a:xfrm>
            <a:off x="3144838" y="2744788"/>
            <a:ext cx="854075" cy="2635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11" name="Rectángulo redondeado 24"/>
          <p:cNvSpPr>
            <a:spLocks noChangeArrowheads="1"/>
          </p:cNvSpPr>
          <p:nvPr/>
        </p:nvSpPr>
        <p:spPr bwMode="auto">
          <a:xfrm>
            <a:off x="4552950" y="2738438"/>
            <a:ext cx="638175" cy="2254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12" name="Rectángulo redondeado 25"/>
          <p:cNvSpPr>
            <a:spLocks noChangeArrowheads="1"/>
          </p:cNvSpPr>
          <p:nvPr/>
        </p:nvSpPr>
        <p:spPr bwMode="auto">
          <a:xfrm>
            <a:off x="5861050" y="2741613"/>
            <a:ext cx="735013" cy="2365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13" name="Rectángulo redondeado 26"/>
          <p:cNvSpPr>
            <a:spLocks noChangeArrowheads="1"/>
          </p:cNvSpPr>
          <p:nvPr/>
        </p:nvSpPr>
        <p:spPr bwMode="auto">
          <a:xfrm>
            <a:off x="6635750" y="2192338"/>
            <a:ext cx="666750" cy="2476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sp>
        <p:nvSpPr>
          <p:cNvPr id="12314" name="Rectángulo redondeado 27"/>
          <p:cNvSpPr>
            <a:spLocks noChangeArrowheads="1"/>
          </p:cNvSpPr>
          <p:nvPr/>
        </p:nvSpPr>
        <p:spPr bwMode="auto">
          <a:xfrm>
            <a:off x="7893050" y="2079625"/>
            <a:ext cx="855663" cy="3571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>
              <a:solidFill>
                <a:schemeClr val="tx1"/>
              </a:solidFill>
            </a:endParaRPr>
          </a:p>
        </p:txBody>
      </p:sp>
      <p:cxnSp>
        <p:nvCxnSpPr>
          <p:cNvPr id="12315" name="Conector recto de flecha 19"/>
          <p:cNvCxnSpPr>
            <a:cxnSpLocks noChangeShapeType="1"/>
          </p:cNvCxnSpPr>
          <p:nvPr/>
        </p:nvCxnSpPr>
        <p:spPr bwMode="auto">
          <a:xfrm flipH="1" flipV="1">
            <a:off x="4206875" y="2578100"/>
            <a:ext cx="4763" cy="8239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Conector recto de flecha 31"/>
          <p:cNvCxnSpPr>
            <a:cxnSpLocks noChangeShapeType="1"/>
          </p:cNvCxnSpPr>
          <p:nvPr/>
        </p:nvCxnSpPr>
        <p:spPr bwMode="auto">
          <a:xfrm flipH="1" flipV="1">
            <a:off x="1524000" y="2576513"/>
            <a:ext cx="4763" cy="822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Conector recto de flecha 34"/>
          <p:cNvCxnSpPr>
            <a:cxnSpLocks noChangeShapeType="1"/>
          </p:cNvCxnSpPr>
          <p:nvPr/>
        </p:nvCxnSpPr>
        <p:spPr bwMode="auto">
          <a:xfrm flipH="1" flipV="1">
            <a:off x="2906713" y="2563813"/>
            <a:ext cx="6350" cy="8239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Conector recto de flecha 50"/>
          <p:cNvCxnSpPr>
            <a:cxnSpLocks noChangeShapeType="1"/>
            <a:stCxn id="12299" idx="2"/>
          </p:cNvCxnSpPr>
          <p:nvPr/>
        </p:nvCxnSpPr>
        <p:spPr bwMode="auto">
          <a:xfrm flipV="1">
            <a:off x="5588000" y="2746375"/>
            <a:ext cx="0" cy="655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9" name="Conector recto de flecha 52"/>
          <p:cNvCxnSpPr>
            <a:cxnSpLocks noChangeShapeType="1"/>
            <a:stCxn id="12300" idx="2"/>
          </p:cNvCxnSpPr>
          <p:nvPr/>
        </p:nvCxnSpPr>
        <p:spPr bwMode="auto">
          <a:xfrm flipH="1" flipV="1">
            <a:off x="6269038" y="2990850"/>
            <a:ext cx="4762" cy="406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0" name="Conector recto de flecha 54"/>
          <p:cNvCxnSpPr>
            <a:cxnSpLocks noChangeShapeType="1"/>
          </p:cNvCxnSpPr>
          <p:nvPr/>
        </p:nvCxnSpPr>
        <p:spPr bwMode="auto">
          <a:xfrm flipV="1">
            <a:off x="6958013" y="2457450"/>
            <a:ext cx="4762" cy="939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1" name="Conector recto de flecha 56"/>
          <p:cNvCxnSpPr>
            <a:cxnSpLocks noChangeShapeType="1"/>
          </p:cNvCxnSpPr>
          <p:nvPr/>
        </p:nvCxnSpPr>
        <p:spPr bwMode="auto">
          <a:xfrm flipH="1" flipV="1">
            <a:off x="8359775" y="2457450"/>
            <a:ext cx="3175" cy="960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Conector recto de flecha 58"/>
          <p:cNvCxnSpPr>
            <a:cxnSpLocks noChangeShapeType="1"/>
            <a:stCxn id="12292" idx="2"/>
          </p:cNvCxnSpPr>
          <p:nvPr/>
        </p:nvCxnSpPr>
        <p:spPr bwMode="auto">
          <a:xfrm flipH="1" flipV="1">
            <a:off x="7658100" y="2994025"/>
            <a:ext cx="3175" cy="425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uadroTexto 62"/>
          <p:cNvSpPr txBox="1"/>
          <p:nvPr/>
        </p:nvSpPr>
        <p:spPr>
          <a:xfrm>
            <a:off x="979488" y="4479925"/>
            <a:ext cx="150495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050" dirty="0">
                <a:solidFill>
                  <a:srgbClr val="250A9A"/>
                </a:solidFill>
              </a:rPr>
              <a:t>FAMEbiológico</a:t>
            </a:r>
          </a:p>
          <a:p>
            <a:pPr>
              <a:defRPr/>
            </a:pPr>
            <a:r>
              <a:rPr lang="es-ES" sz="1050" dirty="0">
                <a:solidFill>
                  <a:srgbClr val="DA32D6"/>
                </a:solidFill>
              </a:rPr>
              <a:t>    (*) Anti-TNF</a:t>
            </a:r>
          </a:p>
          <a:p>
            <a:pPr>
              <a:defRPr/>
            </a:pPr>
            <a:r>
              <a:rPr lang="es-ES" sz="1050" dirty="0">
                <a:solidFill>
                  <a:srgbClr val="285000"/>
                </a:solidFill>
              </a:rPr>
              <a:t>FAMEdirigido</a:t>
            </a:r>
          </a:p>
          <a:p>
            <a:pPr>
              <a:defRPr/>
            </a:pPr>
            <a:r>
              <a:rPr lang="es-ES" sz="1050" dirty="0">
                <a:solidFill>
                  <a:srgbClr val="593B1D"/>
                </a:solidFill>
              </a:rPr>
              <a:t>    </a:t>
            </a:r>
            <a:r>
              <a:rPr lang="es-ES" sz="1050" dirty="0">
                <a:solidFill>
                  <a:schemeClr val="tx1"/>
                </a:solidFill>
              </a:rPr>
              <a:t>(#) JAK-inhibidor</a:t>
            </a:r>
          </a:p>
        </p:txBody>
      </p:sp>
      <p:cxnSp>
        <p:nvCxnSpPr>
          <p:cNvPr id="12324" name="Conector recto de flecha 70"/>
          <p:cNvCxnSpPr>
            <a:cxnSpLocks noChangeShapeType="1"/>
          </p:cNvCxnSpPr>
          <p:nvPr/>
        </p:nvCxnSpPr>
        <p:spPr bwMode="auto">
          <a:xfrm flipH="1" flipV="1">
            <a:off x="4889500" y="3008313"/>
            <a:ext cx="3175" cy="407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5" name="Conector recto de flecha 71"/>
          <p:cNvCxnSpPr>
            <a:cxnSpLocks noChangeShapeType="1"/>
          </p:cNvCxnSpPr>
          <p:nvPr/>
        </p:nvCxnSpPr>
        <p:spPr bwMode="auto">
          <a:xfrm flipH="1" flipV="1">
            <a:off x="2227263" y="2994025"/>
            <a:ext cx="47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6" name="Conector recto de flecha 75"/>
          <p:cNvCxnSpPr>
            <a:cxnSpLocks noChangeShapeType="1"/>
            <a:stCxn id="12296" idx="2"/>
            <a:endCxn id="12310" idx="2"/>
          </p:cNvCxnSpPr>
          <p:nvPr/>
        </p:nvCxnSpPr>
        <p:spPr bwMode="auto">
          <a:xfrm flipV="1">
            <a:off x="3571875" y="3008313"/>
            <a:ext cx="0" cy="385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Diagrama 18446"/>
          <p:cNvGraphicFramePr/>
          <p:nvPr>
            <p:extLst>
              <p:ext uri="{D42A27DB-BD31-4B8C-83A1-F6EECF244321}">
                <p14:modId xmlns:p14="http://schemas.microsoft.com/office/powerpoint/2010/main" val="4048485079"/>
              </p:ext>
            </p:extLst>
          </p:nvPr>
        </p:nvGraphicFramePr>
        <p:xfrm>
          <a:off x="3908039" y="4675527"/>
          <a:ext cx="3984971" cy="181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28" name="CuadroTexto 18447"/>
          <p:cNvSpPr txBox="1">
            <a:spLocks noChangeArrowheads="1"/>
          </p:cNvSpPr>
          <p:nvPr/>
        </p:nvSpPr>
        <p:spPr bwMode="auto">
          <a:xfrm>
            <a:off x="3871913" y="5322888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200">
                <a:solidFill>
                  <a:schemeClr val="tx1"/>
                </a:solidFill>
              </a:rPr>
              <a:t>    </a:t>
            </a:r>
            <a:r>
              <a:rPr lang="es-ES" altLang="es-ES" sz="1400">
                <a:solidFill>
                  <a:schemeClr val="bg1"/>
                </a:solidFill>
              </a:rPr>
              <a:t>Única</a:t>
            </a:r>
            <a:endParaRPr lang="es-ES" altLang="es-ES" sz="1400" b="1">
              <a:solidFill>
                <a:schemeClr val="bg1"/>
              </a:solidFill>
            </a:endParaRPr>
          </a:p>
          <a:p>
            <a:r>
              <a:rPr lang="es-ES" altLang="es-ES" sz="1400">
                <a:solidFill>
                  <a:schemeClr val="bg1"/>
                </a:solidFill>
              </a:rPr>
              <a:t>Indicación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900113" y="188640"/>
            <a:ext cx="8243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2800" b="1" dirty="0" smtClean="0"/>
              <a:t>Indicaciones de los FAME </a:t>
            </a:r>
            <a:r>
              <a:rPr lang="es-ES" altLang="es-ES" sz="2800" b="1" dirty="0" smtClean="0"/>
              <a:t>en Reumatología</a:t>
            </a:r>
            <a:endParaRPr lang="es-ES" altLang="es-ES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56551"/>
              </p:ext>
            </p:extLst>
          </p:nvPr>
        </p:nvGraphicFramePr>
        <p:xfrm>
          <a:off x="1331640" y="1124744"/>
          <a:ext cx="6239108" cy="5240991"/>
        </p:xfrm>
        <a:graphic>
          <a:graphicData uri="http://schemas.openxmlformats.org/drawingml/2006/table">
            <a:tbl>
              <a:tblPr firstRow="1" firstCol="1" bandRow="1"/>
              <a:tblGrid>
                <a:gridCol w="671282">
                  <a:extLst>
                    <a:ext uri="{9D8B030D-6E8A-4147-A177-3AD203B41FA5}">
                      <a16:colId xmlns:a16="http://schemas.microsoft.com/office/drawing/2014/main" val="42903195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69124102"/>
                    </a:ext>
                  </a:extLst>
                </a:gridCol>
                <a:gridCol w="2454491">
                  <a:extLst>
                    <a:ext uri="{9D8B030D-6E8A-4147-A177-3AD203B41FA5}">
                      <a16:colId xmlns:a16="http://schemas.microsoft.com/office/drawing/2014/main" val="250740631"/>
                    </a:ext>
                  </a:extLst>
                </a:gridCol>
                <a:gridCol w="598766">
                  <a:extLst>
                    <a:ext uri="{9D8B030D-6E8A-4147-A177-3AD203B41FA5}">
                      <a16:colId xmlns:a16="http://schemas.microsoft.com/office/drawing/2014/main" val="925724427"/>
                    </a:ext>
                  </a:extLst>
                </a:gridCol>
                <a:gridCol w="598163">
                  <a:extLst>
                    <a:ext uri="{9D8B030D-6E8A-4147-A177-3AD203B41FA5}">
                      <a16:colId xmlns:a16="http://schemas.microsoft.com/office/drawing/2014/main" val="3804978441"/>
                    </a:ext>
                  </a:extLst>
                </a:gridCol>
                <a:gridCol w="598163">
                  <a:extLst>
                    <a:ext uri="{9D8B030D-6E8A-4147-A177-3AD203B41FA5}">
                      <a16:colId xmlns:a16="http://schemas.microsoft.com/office/drawing/2014/main" val="1909123724"/>
                    </a:ext>
                  </a:extLst>
                </a:gridCol>
                <a:gridCol w="598163">
                  <a:extLst>
                    <a:ext uri="{9D8B030D-6E8A-4147-A177-3AD203B41FA5}">
                      <a16:colId xmlns:a16="http://schemas.microsoft.com/office/drawing/2014/main" val="2552106464"/>
                    </a:ext>
                  </a:extLst>
                </a:gridCol>
              </a:tblGrid>
              <a:tr h="139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Grupo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i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Diana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i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Medicamento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i="1" kern="1200" dirty="0" smtClean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kern="1200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AR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i="1" kern="12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s-ES" sz="12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i="1" kern="1200" dirty="0" smtClean="0">
                        <a:solidFill>
                          <a:srgbClr val="456A2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kern="1200" dirty="0" smtClean="0">
                          <a:solidFill>
                            <a:srgbClr val="456A2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s-ES" sz="12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b="1" i="1" kern="1200" dirty="0" smtClean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i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LES</a:t>
                      </a:r>
                      <a:r>
                        <a:rPr lang="es-ES" sz="12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244447"/>
                  </a:ext>
                </a:extLst>
              </a:tr>
              <a:tr h="25868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FAME sintéticos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dirigidos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JAK-inh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Tofacitinib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826928"/>
                  </a:ext>
                </a:extLst>
              </a:tr>
              <a:tr h="4164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Baricitinib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016404"/>
                  </a:ext>
                </a:extLst>
              </a:tr>
              <a:tr h="4492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PDE4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Apremilast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401656"/>
                  </a:ext>
                </a:extLst>
              </a:tr>
              <a:tr h="185841">
                <a:tc rowSpan="1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biológicos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Anti-TNF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Etanercept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110775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Infliximab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18188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Adalimumab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18105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Golimumab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659900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Certolizumab pegol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D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117781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Inhibidores IL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Anakinra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833060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Tocilizumab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659860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Sarilumab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42409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Ustekinumab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185097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Ixekizumab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543943"/>
                  </a:ext>
                </a:extLst>
              </a:tr>
              <a:tr h="185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Secukinumab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45088"/>
                  </a:ext>
                </a:extLst>
              </a:tr>
              <a:tr h="2665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Anti-CD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Rituximab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(●)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927818"/>
                  </a:ext>
                </a:extLst>
              </a:tr>
              <a:tr h="4083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Abatacept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475065"/>
                  </a:ext>
                </a:extLst>
              </a:tr>
              <a:tr h="4275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BLyS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Belimumab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E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●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268566"/>
                  </a:ext>
                </a:extLst>
              </a:tr>
              <a:tr h="260491">
                <a:tc gridSpan="7">
                  <a:txBody>
                    <a:bodyPr/>
                    <a:lstStyle/>
                    <a:p>
                      <a:pPr eaLnBrk="0" fontAlgn="base" hangingPunct="0">
                        <a:spcAft>
                          <a:spcPts val="0"/>
                        </a:spcAft>
                      </a:pPr>
                      <a:r>
                        <a:rPr lang="es-ES" sz="900" b="1" i="1" kern="1200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AR: Artritis reumatoide </a:t>
                      </a:r>
                      <a:r>
                        <a:rPr lang="es-ES" sz="900" b="1" i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EA: Espondiloartritis axial </a:t>
                      </a:r>
                      <a:r>
                        <a:rPr lang="es-ES" sz="900" b="1" i="1" kern="1200" dirty="0">
                          <a:solidFill>
                            <a:srgbClr val="456A2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AP: Artritis </a:t>
                      </a:r>
                      <a:r>
                        <a:rPr lang="es-ES" sz="900" b="1" i="1" kern="1200" dirty="0" smtClean="0">
                          <a:solidFill>
                            <a:srgbClr val="456A2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psoriásica </a:t>
                      </a:r>
                      <a:r>
                        <a:rPr lang="es-ES" sz="900" b="1" i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LES</a:t>
                      </a:r>
                      <a:r>
                        <a:rPr lang="es-ES" sz="900" b="1" i="1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: Lupus </a:t>
                      </a:r>
                      <a:r>
                        <a:rPr lang="es-ES" sz="900" b="1" i="1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eritematoso sistémico        </a:t>
                      </a:r>
                      <a:r>
                        <a:rPr lang="es-ES" sz="900" b="1" kern="1200" dirty="0"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 ): fuera de indicación en Ficha Técnica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3" marR="651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1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824388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es-ES" sz="3400" b="1" dirty="0" smtClean="0"/>
              <a:t>Información a tener en cuenta:  </a:t>
            </a:r>
            <a:endParaRPr lang="es-ES" altLang="es-ES" sz="3400" b="1" dirty="0"/>
          </a:p>
        </p:txBody>
      </p:sp>
      <p:graphicFrame>
        <p:nvGraphicFramePr>
          <p:cNvPr id="26" name="Diagrama 25"/>
          <p:cNvGraphicFramePr/>
          <p:nvPr>
            <p:extLst/>
          </p:nvPr>
        </p:nvGraphicFramePr>
        <p:xfrm>
          <a:off x="971600" y="2060848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807804" y="126876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R I T U X I M A B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14400" y="188913"/>
            <a:ext cx="8229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s-ES" altLang="es-ES" sz="3400" b="1" dirty="0" smtClean="0">
                <a:solidFill>
                  <a:srgbClr val="EF3340"/>
                </a:solidFill>
              </a:rPr>
              <a:t>Algoritmo de Artritis Reumatoide </a:t>
            </a:r>
            <a:r>
              <a:rPr lang="es-ES" altLang="es-ES" sz="3600" b="1" dirty="0" smtClean="0">
                <a:solidFill>
                  <a:srgbClr val="EF3340"/>
                </a:solidFill>
              </a:rPr>
              <a:t/>
            </a:r>
            <a:br>
              <a:rPr lang="es-ES" altLang="es-ES" sz="3600" b="1" dirty="0" smtClean="0">
                <a:solidFill>
                  <a:srgbClr val="EF3340"/>
                </a:solidFill>
              </a:rPr>
            </a:br>
            <a:endParaRPr lang="es-ES" altLang="es-ES" sz="1400" b="1" dirty="0" smtClean="0">
              <a:solidFill>
                <a:srgbClr val="EF3340"/>
              </a:solidFill>
            </a:endParaRPr>
          </a:p>
        </p:txBody>
      </p:sp>
      <p:sp>
        <p:nvSpPr>
          <p:cNvPr id="8195" name="CuadroTexto 1"/>
          <p:cNvSpPr txBox="1">
            <a:spLocks noChangeArrowheads="1"/>
          </p:cNvSpPr>
          <p:nvPr/>
        </p:nvSpPr>
        <p:spPr bwMode="auto">
          <a:xfrm>
            <a:off x="7092950" y="4581525"/>
            <a:ext cx="2089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EF33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000" b="1" u="sng" dirty="0">
                <a:solidFill>
                  <a:schemeClr val="tx1"/>
                </a:solidFill>
              </a:rPr>
              <a:t>ABREVIATURAS</a:t>
            </a:r>
          </a:p>
          <a:p>
            <a:endParaRPr lang="es-ES" altLang="es-ES" sz="900" b="1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</a:t>
            </a:r>
            <a:r>
              <a:rPr lang="es-ES" altLang="es-ES" sz="900" dirty="0">
                <a:solidFill>
                  <a:schemeClr val="tx1"/>
                </a:solidFill>
              </a:rPr>
              <a:t>: fármaco antirreumático modificador de la enfermedad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FAMEb</a:t>
            </a:r>
            <a:r>
              <a:rPr lang="es-ES" altLang="es-ES" sz="900" dirty="0">
                <a:solidFill>
                  <a:schemeClr val="tx1"/>
                </a:solidFill>
              </a:rPr>
              <a:t>: FAME biológico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FAMEc</a:t>
            </a:r>
            <a:r>
              <a:rPr lang="es-ES" altLang="es-ES" sz="900" dirty="0">
                <a:solidFill>
                  <a:schemeClr val="tx1"/>
                </a:solidFill>
              </a:rPr>
              <a:t>: FAME convencional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>
                <a:solidFill>
                  <a:schemeClr val="tx1"/>
                </a:solidFill>
              </a:rPr>
              <a:t>FAMEd</a:t>
            </a:r>
            <a:r>
              <a:rPr lang="es-ES" altLang="es-ES" sz="900" dirty="0">
                <a:solidFill>
                  <a:schemeClr val="tx1"/>
                </a:solidFill>
              </a:rPr>
              <a:t>: FAME dirigido</a:t>
            </a:r>
          </a:p>
          <a:p>
            <a:endParaRPr lang="es-ES" altLang="es-ES" sz="900" dirty="0">
              <a:solidFill>
                <a:schemeClr val="tx1"/>
              </a:solidFill>
            </a:endParaRPr>
          </a:p>
          <a:p>
            <a:r>
              <a:rPr lang="es-ES" altLang="es-ES" sz="900" b="1" dirty="0" smtClean="0">
                <a:solidFill>
                  <a:schemeClr val="tx1"/>
                </a:solidFill>
              </a:rPr>
              <a:t>JAK-inh</a:t>
            </a:r>
            <a:r>
              <a:rPr lang="es-ES" altLang="es-ES" sz="900" dirty="0" smtClean="0">
                <a:solidFill>
                  <a:schemeClr val="tx1"/>
                </a:solidFill>
              </a:rPr>
              <a:t>: </a:t>
            </a:r>
            <a:r>
              <a:rPr lang="es-ES" altLang="es-ES" sz="900" dirty="0">
                <a:solidFill>
                  <a:schemeClr val="tx1"/>
                </a:solidFill>
              </a:rPr>
              <a:t>inhibidores de la JAK</a:t>
            </a:r>
          </a:p>
        </p:txBody>
      </p:sp>
      <p:pic>
        <p:nvPicPr>
          <p:cNvPr id="819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6265862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BTA2p0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Plantilla_BTA2p0</Template>
  <TotalTime>7278</TotalTime>
  <Words>1875</Words>
  <Application>Microsoft Office PowerPoint</Application>
  <PresentationFormat>Presentación en pantalla (4:3)</PresentationFormat>
  <Paragraphs>590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Baskerville Old Face</vt:lpstr>
      <vt:lpstr>Calibri</vt:lpstr>
      <vt:lpstr>Times New Roman</vt:lpstr>
      <vt:lpstr>Wingdings</vt:lpstr>
      <vt:lpstr>Plantilla_BTA2p0</vt:lpstr>
      <vt:lpstr>Antirreumáticos con diana:  biológicos, biosimilares y dirigidos   BTA 2.0   2019; (3)  </vt:lpstr>
      <vt:lpstr>Presentación de PowerPoint</vt:lpstr>
      <vt:lpstr>Tipos de anticuerpos monoclonales (según su origen)           </vt:lpstr>
      <vt:lpstr>Presentación de PowerPoint</vt:lpstr>
      <vt:lpstr>Presentación de PowerPoint</vt:lpstr>
      <vt:lpstr>Cronología de aprobación  (según la EMA) de FAMEb y FAMEd</vt:lpstr>
      <vt:lpstr>Presentación de PowerPoint</vt:lpstr>
      <vt:lpstr>Presentación de PowerPoint</vt:lpstr>
      <vt:lpstr>Algoritmo de Artritis Reumatoide  </vt:lpstr>
      <vt:lpstr>Algoritmo de Espondiloartritis axial</vt:lpstr>
      <vt:lpstr>Algoritmo de Artritis Psoriásica</vt:lpstr>
      <vt:lpstr>Algoritmo de Lupus eritematoso sistémico</vt:lpstr>
      <vt:lpstr>  Valoración previa al tratamiento</vt:lpstr>
      <vt:lpstr>Seguridad: riesgos de infección</vt:lpstr>
      <vt:lpstr>Seguridad: recomendaciones de vacunación</vt:lpstr>
      <vt:lpstr>Seguridad: embarazo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 BTA 2.0   2014; (xx)</dc:title>
  <dc:creator>cadime</dc:creator>
  <cp:lastModifiedBy>CADIME</cp:lastModifiedBy>
  <cp:revision>225</cp:revision>
  <cp:lastPrinted>2019-10-25T07:26:45Z</cp:lastPrinted>
  <dcterms:created xsi:type="dcterms:W3CDTF">2015-06-17T09:36:21Z</dcterms:created>
  <dcterms:modified xsi:type="dcterms:W3CDTF">2019-11-14T13:38:11Z</dcterms:modified>
</cp:coreProperties>
</file>