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7" r:id="rId2"/>
    <p:sldId id="268" r:id="rId3"/>
    <p:sldId id="259" r:id="rId4"/>
    <p:sldId id="266" r:id="rId5"/>
    <p:sldId id="265" r:id="rId6"/>
    <p:sldId id="270" r:id="rId7"/>
    <p:sldId id="257" r:id="rId8"/>
    <p:sldId id="273" r:id="rId9"/>
    <p:sldId id="272" r:id="rId10"/>
    <p:sldId id="274" r:id="rId11"/>
    <p:sldId id="283" r:id="rId12"/>
    <p:sldId id="275" r:id="rId13"/>
    <p:sldId id="276" r:id="rId14"/>
    <p:sldId id="277" r:id="rId15"/>
    <p:sldId id="278" r:id="rId16"/>
    <p:sldId id="279" r:id="rId17"/>
    <p:sldId id="281" r:id="rId18"/>
    <p:sldId id="280" r:id="rId19"/>
    <p:sldId id="282" r:id="rId20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D1CE"/>
    <a:srgbClr val="003300"/>
    <a:srgbClr val="DDDDDD"/>
    <a:srgbClr val="FA7166"/>
    <a:srgbClr val="C5D8FF"/>
    <a:srgbClr val="6699FF"/>
    <a:srgbClr val="CCE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F90ED-BC88-489B-8317-F4F698C71181}" v="2" dt="2020-06-19T10:24:22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94" autoAdjust="0"/>
    <p:restoredTop sz="94632" autoAdjust="0"/>
  </p:normalViewPr>
  <p:slideViewPr>
    <p:cSldViewPr>
      <p:cViewPr varScale="1">
        <p:scale>
          <a:sx n="104" d="100"/>
          <a:sy n="104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Javier Gómez-Pontes" userId="d4bd156b242b2d04" providerId="Windows Live" clId="Web-{BD6F90ED-BC88-489B-8317-F4F698C71181}"/>
    <pc:docChg chg="modSld">
      <pc:chgData name="Francisco Javier Gómez-Pontes" userId="d4bd156b242b2d04" providerId="Windows Live" clId="Web-{BD6F90ED-BC88-489B-8317-F4F698C71181}" dt="2020-06-19T10:24:22.174" v="1" actId="20577"/>
      <pc:docMkLst>
        <pc:docMk/>
      </pc:docMkLst>
      <pc:sldChg chg="modSp">
        <pc:chgData name="Francisco Javier Gómez-Pontes" userId="d4bd156b242b2d04" providerId="Windows Live" clId="Web-{BD6F90ED-BC88-489B-8317-F4F698C71181}" dt="2020-06-19T10:24:22.174" v="1" actId="20577"/>
        <pc:sldMkLst>
          <pc:docMk/>
          <pc:sldMk cId="0" sldId="277"/>
        </pc:sldMkLst>
        <pc:spChg chg="mod">
          <ac:chgData name="Francisco Javier Gómez-Pontes" userId="d4bd156b242b2d04" providerId="Windows Live" clId="Web-{BD6F90ED-BC88-489B-8317-F4F698C71181}" dt="2020-06-19T10:24:22.174" v="1" actId="20577"/>
          <ac:spMkLst>
            <pc:docMk/>
            <pc:sldMk cId="0" sldId="277"/>
            <ac:spMk id="16387" creationId="{75310993-CBF1-4071-B611-773DB2D25D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5C133A-CB8E-434A-B70B-6E913CC26E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5167519-CA90-4B41-8D6A-74E79062E8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267B81-5B05-4ECC-ADDC-29088CB6E212}" type="datetimeFigureOut">
              <a:rPr lang="es-ES"/>
              <a:pPr>
                <a:defRPr/>
              </a:pPr>
              <a:t>07/04/2022</a:t>
            </a:fld>
            <a:endParaRPr lang="es-E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81A5BB7-523C-49D8-B2F3-446D30CA50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CAB8513-5DA9-40FD-A2D8-8F829852DB4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DAC0CD-1E7E-4FAD-A537-E1EC20726C24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14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707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124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536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659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7950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478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172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3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982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059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>
            <a:extLst>
              <a:ext uri="{FF2B5EF4-FFF2-40B4-BE49-F238E27FC236}">
                <a16:creationId xmlns:a16="http://schemas.microsoft.com/office/drawing/2014/main" id="{06FCE941-8B4E-476A-B287-33549DBB70E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" cy="6858000"/>
            <a:chOff x="0" y="0"/>
            <a:chExt cx="576" cy="4320"/>
          </a:xfrm>
        </p:grpSpPr>
        <p:sp>
          <p:nvSpPr>
            <p:cNvPr id="1028" name="Rectangle 8">
              <a:extLst>
                <a:ext uri="{FF2B5EF4-FFF2-40B4-BE49-F238E27FC236}">
                  <a16:creationId xmlns:a16="http://schemas.microsoft.com/office/drawing/2014/main" id="{3B331E0F-9342-407B-927D-5D622712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/>
            </a:p>
          </p:txBody>
        </p:sp>
        <p:pic>
          <p:nvPicPr>
            <p:cNvPr id="1029" name="Picture 9" descr="logo_cadime">
              <a:extLst>
                <a:ext uri="{FF2B5EF4-FFF2-40B4-BE49-F238E27FC236}">
                  <a16:creationId xmlns:a16="http://schemas.microsoft.com/office/drawing/2014/main" id="{4B7B8D8A-E664-4003-A88B-972CF715D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>
              <a:extLst>
                <a:ext uri="{FF2B5EF4-FFF2-40B4-BE49-F238E27FC236}">
                  <a16:creationId xmlns:a16="http://schemas.microsoft.com/office/drawing/2014/main" id="{CAA19FED-6D01-45F3-A8DF-5DE6A68FB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642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1027" name="Imagen 1">
            <a:extLst>
              <a:ext uri="{FF2B5EF4-FFF2-40B4-BE49-F238E27FC236}">
                <a16:creationId xmlns:a16="http://schemas.microsoft.com/office/drawing/2014/main" id="{330ACE97-161F-4DFA-9197-39AB3E89475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16450"/>
            <a:ext cx="55403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cadime.es/docs/algoritmos/CADIME_ALGORITMO_USO_OPIOIDES.pdf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adime.es/images/CADIME/DOCUMENTOS/Retirada_opioides_01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ime.es/files?fid=1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salud/sites/csalud/contenidos/Informacion_General/p_3_p_3_procesos_asistenciales_integrados/pai/dolor_cronico_v3?perfil=org" TargetMode="External"/><Relationship Id="rId2" Type="http://schemas.openxmlformats.org/officeDocument/2006/relationships/hyperlink" Target="http://www.juntadeandalucia.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tionalpaincentre.mcmaster.ca/" TargetMode="External"/><Relationship Id="rId4" Type="http://schemas.openxmlformats.org/officeDocument/2006/relationships/hyperlink" Target="http://www.sign.ac.uk/pdf/SIGN136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adime.es/es/boletin_terapeutico_andaluz.cfm?bid=185#.Vm6x8krhC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BCE6BD6-D38B-43E5-B585-3F57E51E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3075" name="Group 6">
            <a:extLst>
              <a:ext uri="{FF2B5EF4-FFF2-40B4-BE49-F238E27FC236}">
                <a16:creationId xmlns:a16="http://schemas.microsoft.com/office/drawing/2014/main" id="{A0F5F021-C086-49E7-8867-F840153438E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6492875"/>
            <a:ext cx="8029575" cy="365125"/>
            <a:chOff x="567" y="4090"/>
            <a:chExt cx="5058" cy="230"/>
          </a:xfrm>
        </p:grpSpPr>
        <p:sp>
          <p:nvSpPr>
            <p:cNvPr id="3080" name="Text Box 7">
              <a:extLst>
                <a:ext uri="{FF2B5EF4-FFF2-40B4-BE49-F238E27FC236}">
                  <a16:creationId xmlns:a16="http://schemas.microsoft.com/office/drawing/2014/main" id="{875A2597-CEA2-4C8E-9B14-C0AD8F31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3081" name="Picture 8" descr="88x31">
              <a:extLst>
                <a:ext uri="{FF2B5EF4-FFF2-40B4-BE49-F238E27FC236}">
                  <a16:creationId xmlns:a16="http://schemas.microsoft.com/office/drawing/2014/main" id="{24799B5B-02AD-40B6-9366-E80232B6F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11">
            <a:extLst>
              <a:ext uri="{FF2B5EF4-FFF2-40B4-BE49-F238E27FC236}">
                <a16:creationId xmlns:a16="http://schemas.microsoft.com/office/drawing/2014/main" id="{F50CC88B-7E6B-41FA-B409-CD568794698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42988" y="908050"/>
            <a:ext cx="482441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3" rIns="91363" bIns="45683" anchor="ctr"/>
          <a:lstStyle/>
          <a:p>
            <a:pPr eaLnBrk="1" hangingPunct="1"/>
            <a:r>
              <a:rPr lang="es-ES" altLang="es-ES" b="1">
                <a:solidFill>
                  <a:srgbClr val="EF3340"/>
                </a:solidFill>
              </a:rPr>
              <a:t>Dolor crónico no oncológico: Tratamiento farmacológico </a:t>
            </a:r>
            <a:r>
              <a:rPr lang="es-ES" altLang="es-ES" sz="3200" i="1">
                <a:solidFill>
                  <a:schemeClr val="tx1"/>
                </a:solidFill>
              </a:rPr>
              <a:t>BTA 2.0   </a:t>
            </a:r>
            <a:r>
              <a:rPr lang="es-ES" altLang="es-ES" sz="3200">
                <a:solidFill>
                  <a:schemeClr val="tx1"/>
                </a:solidFill>
              </a:rPr>
              <a:t>2015; (4)</a:t>
            </a:r>
            <a:r>
              <a:rPr lang="es-ES" altLang="es-ES"/>
              <a:t>  </a:t>
            </a:r>
          </a:p>
        </p:txBody>
      </p:sp>
      <p:pic>
        <p:nvPicPr>
          <p:cNvPr id="3077" name="Picture 12">
            <a:hlinkClick r:id="rId3"/>
            <a:extLst>
              <a:ext uri="{FF2B5EF4-FFF2-40B4-BE49-F238E27FC236}">
                <a16:creationId xmlns:a16="http://schemas.microsoft.com/office/drawing/2014/main" id="{217CE0CF-6785-43C1-A975-8F9002B4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8" y="981075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ángulo 1">
            <a:extLst>
              <a:ext uri="{FF2B5EF4-FFF2-40B4-BE49-F238E27FC236}">
                <a16:creationId xmlns:a16="http://schemas.microsoft.com/office/drawing/2014/main" id="{DA7DCCCD-8E2E-4A13-9252-5F411941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/>
              <a:t> </a:t>
            </a:r>
          </a:p>
        </p:txBody>
      </p:sp>
      <p:pic>
        <p:nvPicPr>
          <p:cNvPr id="3079" name="Imagen 3">
            <a:hlinkClick r:id="rId5"/>
            <a:extLst>
              <a:ext uri="{FF2B5EF4-FFF2-40B4-BE49-F238E27FC236}">
                <a16:creationId xmlns:a16="http://schemas.microsoft.com/office/drawing/2014/main" id="{9A42837D-C72C-4CFA-9B07-EFBD6118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3514725"/>
            <a:ext cx="2754312" cy="22685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499412C-1CCA-455E-A7C6-07B6012833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42863"/>
            <a:ext cx="8229600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000" b="1">
                <a:solidFill>
                  <a:srgbClr val="EF3340"/>
                </a:solidFill>
              </a:rPr>
              <a:t>Evaluación del tratamiento </a:t>
            </a:r>
            <a:br>
              <a:rPr lang="es-ES" altLang="es-ES" sz="3000" b="1">
                <a:solidFill>
                  <a:srgbClr val="EF3340"/>
                </a:solidFill>
              </a:rPr>
            </a:br>
            <a:r>
              <a:rPr lang="es-ES" altLang="es-ES" sz="3000" b="1">
                <a:solidFill>
                  <a:srgbClr val="EF3340"/>
                </a:solidFill>
              </a:rPr>
              <a:t>a medio y largo plazo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396A1F5-BB4A-45AC-A6C3-E755FC7940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5025" y="1484313"/>
            <a:ext cx="73374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s-ES" altLang="es-ES" sz="3000" b="1"/>
              <a:t>Regla de las 4</a:t>
            </a:r>
            <a:r>
              <a:rPr lang="es-ES" altLang="es-ES" sz="3000" b="1" i="1">
                <a:solidFill>
                  <a:schemeClr val="hlink"/>
                </a:solidFill>
              </a:rPr>
              <a:t>A</a:t>
            </a:r>
          </a:p>
          <a:p>
            <a:pPr algn="ctr">
              <a:buFontTx/>
              <a:buNone/>
            </a:pPr>
            <a:endParaRPr lang="es-ES" altLang="es-ES" sz="3000" b="1" i="1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247D1BC-07A1-4101-BA36-09DF54832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700338"/>
            <a:ext cx="77057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i="1"/>
              <a:t>Evaluar regularmente:</a:t>
            </a:r>
          </a:p>
          <a:p>
            <a:endParaRPr lang="es-ES" altLang="es-ES"/>
          </a:p>
          <a:p>
            <a:r>
              <a:rPr lang="es-ES" altLang="es-ES"/>
              <a:t>- </a:t>
            </a:r>
            <a:r>
              <a:rPr lang="es-ES" altLang="es-ES" b="1" i="1">
                <a:solidFill>
                  <a:schemeClr val="hlink"/>
                </a:solidFill>
              </a:rPr>
              <a:t>A</a:t>
            </a:r>
            <a:r>
              <a:rPr lang="es-ES" altLang="es-ES" b="1"/>
              <a:t>nalgesia</a:t>
            </a:r>
            <a:r>
              <a:rPr lang="es-ES" altLang="es-ES"/>
              <a:t>: alcance de los objetivos previstos</a:t>
            </a:r>
          </a:p>
          <a:p>
            <a:endParaRPr lang="es-ES" altLang="es-ES"/>
          </a:p>
          <a:p>
            <a:r>
              <a:rPr lang="es-ES" altLang="es-ES"/>
              <a:t>- </a:t>
            </a:r>
            <a:r>
              <a:rPr lang="es-ES" altLang="es-ES" b="1" i="1">
                <a:solidFill>
                  <a:schemeClr val="hlink"/>
                </a:solidFill>
              </a:rPr>
              <a:t>A</a:t>
            </a:r>
            <a:r>
              <a:rPr lang="es-ES" altLang="es-ES" b="1"/>
              <a:t>ctividad</a:t>
            </a:r>
            <a:r>
              <a:rPr lang="es-ES" altLang="es-ES"/>
              <a:t>: grado de mejora funcional en las actividades</a:t>
            </a:r>
          </a:p>
          <a:p>
            <a:endParaRPr lang="es-ES" altLang="es-ES"/>
          </a:p>
          <a:p>
            <a:r>
              <a:rPr lang="es-ES" altLang="es-ES"/>
              <a:t>- </a:t>
            </a:r>
            <a:r>
              <a:rPr lang="es-ES" altLang="es-ES" b="1"/>
              <a:t>Efectos </a:t>
            </a:r>
            <a:r>
              <a:rPr lang="es-ES" altLang="es-ES" b="1" i="1">
                <a:solidFill>
                  <a:schemeClr val="hlink"/>
                </a:solidFill>
              </a:rPr>
              <a:t>A</a:t>
            </a:r>
            <a:r>
              <a:rPr lang="es-ES" altLang="es-ES" b="1"/>
              <a:t>dversos</a:t>
            </a:r>
            <a:r>
              <a:rPr lang="es-ES" altLang="es-ES"/>
              <a:t>: valorar los más frecuentes (nauseas y/o vómitos, estreñimiento, somnolencia, mareos/vértigos, piel seca/prurito)</a:t>
            </a:r>
          </a:p>
          <a:p>
            <a:endParaRPr lang="es-ES" altLang="es-ES"/>
          </a:p>
          <a:p>
            <a:r>
              <a:rPr lang="es-ES" altLang="es-ES"/>
              <a:t>- </a:t>
            </a:r>
            <a:r>
              <a:rPr lang="es-ES" altLang="es-ES" b="1"/>
              <a:t>Conductas </a:t>
            </a:r>
            <a:r>
              <a:rPr lang="es-ES" altLang="es-ES" b="1" i="1">
                <a:solidFill>
                  <a:schemeClr val="hlink"/>
                </a:solidFill>
              </a:rPr>
              <a:t>A</a:t>
            </a:r>
            <a:r>
              <a:rPr lang="es-ES" altLang="es-ES" b="1"/>
              <a:t>berrantes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998B2496-36DE-4768-8306-EBC6B213B69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827088" y="160338"/>
            <a:ext cx="7993062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s-ES_tradnl" altLang="es-ES" sz="3000" b="1">
                <a:solidFill>
                  <a:srgbClr val="EF3340"/>
                </a:solidFill>
              </a:rPr>
              <a:t>Evaluación del riesgo de abuso de opioides </a:t>
            </a:r>
            <a:r>
              <a:rPr lang="es-ES_tradnl" altLang="es-ES" sz="3000" b="1" i="1">
                <a:solidFill>
                  <a:srgbClr val="EF3340"/>
                </a:solidFill>
              </a:rPr>
              <a:t>Opioid Risk Tool </a:t>
            </a:r>
            <a:r>
              <a:rPr lang="es-ES_tradnl" altLang="es-ES" sz="3000" b="1">
                <a:solidFill>
                  <a:srgbClr val="EF3340"/>
                </a:solidFill>
              </a:rPr>
              <a:t>(</a:t>
            </a:r>
            <a:r>
              <a:rPr lang="es-ES_tradnl" altLang="es-ES" sz="3000" b="1" i="1">
                <a:solidFill>
                  <a:srgbClr val="EF3340"/>
                </a:solidFill>
              </a:rPr>
              <a:t>ORT</a:t>
            </a:r>
            <a:r>
              <a:rPr lang="es-ES_tradnl" altLang="es-ES" sz="3000" b="1">
                <a:solidFill>
                  <a:srgbClr val="EF3340"/>
                </a:solidFill>
              </a:rPr>
              <a:t>)</a:t>
            </a:r>
            <a:endParaRPr lang="es-ES" altLang="es-ES" sz="3000" b="1">
              <a:solidFill>
                <a:srgbClr val="EF3340"/>
              </a:solidFill>
            </a:endParaRPr>
          </a:p>
        </p:txBody>
      </p:sp>
      <p:graphicFrame>
        <p:nvGraphicFramePr>
          <p:cNvPr id="24639" name="Group 63">
            <a:extLst>
              <a:ext uri="{FF2B5EF4-FFF2-40B4-BE49-F238E27FC236}">
                <a16:creationId xmlns:a16="http://schemas.microsoft.com/office/drawing/2014/main" id="{864354C0-C060-40A4-9132-BE5FEE7C1167}"/>
              </a:ext>
            </a:extLst>
          </p:cNvPr>
          <p:cNvGraphicFramePr>
            <a:graphicFrameLocks noGrp="1"/>
          </p:cNvGraphicFramePr>
          <p:nvPr/>
        </p:nvGraphicFramePr>
        <p:xfrm>
          <a:off x="1576388" y="1216025"/>
          <a:ext cx="6072188" cy="506571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Marcar la que corresponda</a:t>
                      </a:r>
                      <a:endParaRPr kumimoji="0" lang="es-ES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Antecedentes familiares de abuso de sustancias: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</a:t>
                      </a: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</a:t>
                      </a: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Drogas ilegales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Medicamentos</a:t>
                      </a: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4                                                                                                                          </a:t>
                      </a: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4 </a:t>
                      </a: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Antecedentes personales de abuso de sustancias:</a:t>
                      </a: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Drogas ilegales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Medicamentos</a:t>
                      </a: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4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5  </a:t>
                      </a: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4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5  </a:t>
                      </a: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(marcar si la edad está entre 16-45)</a:t>
                      </a: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1</a:t>
                      </a: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1</a:t>
                      </a: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Antecedentes de abuso sexual:</a:t>
                      </a: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3                                                             </a:t>
                      </a: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0</a:t>
                      </a: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 psiquiátrica:</a:t>
                      </a: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33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8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 de atención, trastorno obsesivo compulsivo, trastorno bipolar, esquizofrenia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Depresión</a:t>
                      </a: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1</a:t>
                      </a: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1</a:t>
                      </a:r>
                    </a:p>
                  </a:txBody>
                  <a:tcPr marL="91438" marR="9143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Puntuación total:</a:t>
                      </a:r>
                      <a:endParaRPr kumimoji="0" lang="es-ES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249822E-2E69-48BD-A481-FC8E285CC6C4}"/>
              </a:ext>
            </a:extLst>
          </p:cNvPr>
          <p:cNvSpPr/>
          <p:nvPr/>
        </p:nvSpPr>
        <p:spPr>
          <a:xfrm>
            <a:off x="4464050" y="2166938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412F60-4FE6-417F-BE88-9D8F99C251B9}"/>
              </a:ext>
            </a:extLst>
          </p:cNvPr>
          <p:cNvSpPr/>
          <p:nvPr/>
        </p:nvSpPr>
        <p:spPr>
          <a:xfrm>
            <a:off x="4473575" y="2443163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71D434-791A-40C6-93BF-37F6D97AEC20}"/>
              </a:ext>
            </a:extLst>
          </p:cNvPr>
          <p:cNvSpPr/>
          <p:nvPr/>
        </p:nvSpPr>
        <p:spPr>
          <a:xfrm>
            <a:off x="4464050" y="2705100"/>
            <a:ext cx="14287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861C3A-7A74-4E03-B57D-308ED74AB3C4}"/>
              </a:ext>
            </a:extLst>
          </p:cNvPr>
          <p:cNvSpPr/>
          <p:nvPr/>
        </p:nvSpPr>
        <p:spPr>
          <a:xfrm>
            <a:off x="6543675" y="2166938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9C0CF2-3911-488D-8C93-28C2ED9E1FD3}"/>
              </a:ext>
            </a:extLst>
          </p:cNvPr>
          <p:cNvSpPr/>
          <p:nvPr/>
        </p:nvSpPr>
        <p:spPr>
          <a:xfrm>
            <a:off x="6543675" y="2443163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45002C-81DF-4CBC-98F0-8ED16A4E27DF}"/>
              </a:ext>
            </a:extLst>
          </p:cNvPr>
          <p:cNvSpPr/>
          <p:nvPr/>
        </p:nvSpPr>
        <p:spPr>
          <a:xfrm>
            <a:off x="6543675" y="2698750"/>
            <a:ext cx="142875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EC9507E-3E09-45AD-8749-33162DA097D0}"/>
              </a:ext>
            </a:extLst>
          </p:cNvPr>
          <p:cNvSpPr/>
          <p:nvPr/>
        </p:nvSpPr>
        <p:spPr>
          <a:xfrm>
            <a:off x="4473575" y="3284538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DE5A15-6BA2-49CD-99EC-032B30419DFB}"/>
              </a:ext>
            </a:extLst>
          </p:cNvPr>
          <p:cNvSpPr/>
          <p:nvPr/>
        </p:nvSpPr>
        <p:spPr>
          <a:xfrm>
            <a:off x="4473575" y="3568700"/>
            <a:ext cx="14287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48927F-4DB1-4EDC-9BE6-8A31C7C04FC8}"/>
              </a:ext>
            </a:extLst>
          </p:cNvPr>
          <p:cNvSpPr/>
          <p:nvPr/>
        </p:nvSpPr>
        <p:spPr>
          <a:xfrm>
            <a:off x="4464050" y="3830638"/>
            <a:ext cx="144463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AFD119E-6B01-4DF5-97A4-62ACB739A79F}"/>
              </a:ext>
            </a:extLst>
          </p:cNvPr>
          <p:cNvSpPr/>
          <p:nvPr/>
        </p:nvSpPr>
        <p:spPr>
          <a:xfrm>
            <a:off x="6540500" y="3284538"/>
            <a:ext cx="14287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EDFF966-7C12-4D5C-98B8-C27300FF49B4}"/>
              </a:ext>
            </a:extLst>
          </p:cNvPr>
          <p:cNvSpPr/>
          <p:nvPr/>
        </p:nvSpPr>
        <p:spPr>
          <a:xfrm>
            <a:off x="6540500" y="3571875"/>
            <a:ext cx="14287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FF7D8E4-1248-48A7-8430-252E3EF71E4B}"/>
              </a:ext>
            </a:extLst>
          </p:cNvPr>
          <p:cNvSpPr/>
          <p:nvPr/>
        </p:nvSpPr>
        <p:spPr>
          <a:xfrm>
            <a:off x="6540500" y="3836988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AE40D24-AB32-4959-B2DC-9273DC812418}"/>
              </a:ext>
            </a:extLst>
          </p:cNvPr>
          <p:cNvSpPr/>
          <p:nvPr/>
        </p:nvSpPr>
        <p:spPr>
          <a:xfrm>
            <a:off x="4460875" y="4106863"/>
            <a:ext cx="14287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83B5055-3D76-425F-B79C-9D487B057D09}"/>
              </a:ext>
            </a:extLst>
          </p:cNvPr>
          <p:cNvSpPr/>
          <p:nvPr/>
        </p:nvSpPr>
        <p:spPr>
          <a:xfrm>
            <a:off x="6540500" y="4100513"/>
            <a:ext cx="14287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B130C01-9A21-413E-BF4B-526FD55D3B4F}"/>
              </a:ext>
            </a:extLst>
          </p:cNvPr>
          <p:cNvSpPr/>
          <p:nvPr/>
        </p:nvSpPr>
        <p:spPr>
          <a:xfrm>
            <a:off x="4468813" y="4445000"/>
            <a:ext cx="142875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39DE656-10A7-4C49-B259-1351C272583F}"/>
              </a:ext>
            </a:extLst>
          </p:cNvPr>
          <p:cNvSpPr/>
          <p:nvPr/>
        </p:nvSpPr>
        <p:spPr>
          <a:xfrm>
            <a:off x="6551613" y="4445000"/>
            <a:ext cx="142875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E138C29-BC64-4943-938D-03F9FF75DFAE}"/>
              </a:ext>
            </a:extLst>
          </p:cNvPr>
          <p:cNvSpPr/>
          <p:nvPr/>
        </p:nvSpPr>
        <p:spPr>
          <a:xfrm>
            <a:off x="4468813" y="5164138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E3A1B31-6277-4712-9D5B-FD126B2497E2}"/>
              </a:ext>
            </a:extLst>
          </p:cNvPr>
          <p:cNvSpPr/>
          <p:nvPr/>
        </p:nvSpPr>
        <p:spPr>
          <a:xfrm>
            <a:off x="4468813" y="5730875"/>
            <a:ext cx="142875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C01EFF4-D5A6-4E2F-B0FD-C84AEFDD571D}"/>
              </a:ext>
            </a:extLst>
          </p:cNvPr>
          <p:cNvSpPr/>
          <p:nvPr/>
        </p:nvSpPr>
        <p:spPr>
          <a:xfrm>
            <a:off x="6538913" y="5181600"/>
            <a:ext cx="142875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538E47E-DAA5-4474-B311-2EE99642CD32}"/>
              </a:ext>
            </a:extLst>
          </p:cNvPr>
          <p:cNvSpPr/>
          <p:nvPr/>
        </p:nvSpPr>
        <p:spPr>
          <a:xfrm>
            <a:off x="6510338" y="5745163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6D9EE22-CC90-4FFF-8624-824C9FD65318}"/>
              </a:ext>
            </a:extLst>
          </p:cNvPr>
          <p:cNvCxnSpPr/>
          <p:nvPr/>
        </p:nvCxnSpPr>
        <p:spPr>
          <a:xfrm>
            <a:off x="4338638" y="6205538"/>
            <a:ext cx="360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766C8F2-C7C8-48A0-A3DA-093A200C1D9D}"/>
              </a:ext>
            </a:extLst>
          </p:cNvPr>
          <p:cNvCxnSpPr/>
          <p:nvPr/>
        </p:nvCxnSpPr>
        <p:spPr>
          <a:xfrm>
            <a:off x="6384925" y="6205538"/>
            <a:ext cx="3603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74" name="CuadroTexto 28">
            <a:extLst>
              <a:ext uri="{FF2B5EF4-FFF2-40B4-BE49-F238E27FC236}">
                <a16:creationId xmlns:a16="http://schemas.microsoft.com/office/drawing/2014/main" id="{A291C738-DB3D-4A7D-AF92-9F727E13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881688"/>
            <a:ext cx="143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900" b="1"/>
              <a:t>Categorías del riesgo:</a:t>
            </a:r>
          </a:p>
          <a:p>
            <a:r>
              <a:rPr lang="es-ES_tradnl" altLang="es-ES" sz="900"/>
              <a:t>Riesgo bajo: 1-3</a:t>
            </a:r>
          </a:p>
          <a:p>
            <a:r>
              <a:rPr lang="es-ES_tradnl" altLang="es-ES" sz="900"/>
              <a:t>Riesgo moderado: 4-7</a:t>
            </a:r>
          </a:p>
          <a:p>
            <a:r>
              <a:rPr lang="es-ES_tradnl" altLang="es-ES" sz="900"/>
              <a:t>Riesgo alto: ≥8</a:t>
            </a:r>
            <a:endParaRPr lang="es-ES" altLang="es-ES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DC1A6CE-2F8C-41AB-8BC6-26831CF999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88913"/>
            <a:ext cx="82296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rgbClr val="EF3340"/>
                </a:solidFill>
              </a:rPr>
              <a:t>Rotación de opioides en DCNO</a:t>
            </a:r>
          </a:p>
        </p:txBody>
      </p:sp>
      <p:graphicFrame>
        <p:nvGraphicFramePr>
          <p:cNvPr id="25630" name="Group 30">
            <a:extLst>
              <a:ext uri="{FF2B5EF4-FFF2-40B4-BE49-F238E27FC236}">
                <a16:creationId xmlns:a16="http://schemas.microsoft.com/office/drawing/2014/main" id="{4BB97515-04E8-472A-B5CC-3848D8163709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908050"/>
          <a:ext cx="7416800" cy="585787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3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538135"/>
                        </a:solidFill>
                        <a:effectLst/>
                        <a:latin typeface="Helvetica Condensed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C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lculo de la dosis equivalente de morfina correspondiente al opioide A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538135"/>
                        </a:solidFill>
                        <a:effectLst/>
                        <a:latin typeface="Helvetica Condensed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C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lculo de la dosis del opioide B que corresponde con la dosis de morfina calculada en el paso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538135"/>
                        </a:solidFill>
                        <a:effectLst/>
                        <a:latin typeface="Helvetica Condensed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Ajustar a la baja la dosis de opioide B calculada en el paso 2: disminuci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n del 25-75% (margen de reducci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n de seguridad)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538135"/>
                        </a:solidFill>
                        <a:effectLst/>
                        <a:latin typeface="Helvetica Condensed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Administrar durante 3-7 d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as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70% de la dosis del opioide A que ven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a tomando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30% de la dosis a alcanzar con el opioide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538135"/>
                        </a:solidFill>
                        <a:effectLst/>
                        <a:latin typeface="Helvetica Condensed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Administrar durante 3-7 d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as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30% de la dosis de opioide A 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70% de la dosis a alcanzar del opioide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538135"/>
                        </a:solidFill>
                        <a:effectLst/>
                        <a:latin typeface="Helvetica Condensed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6.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Administrar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0% (interrupci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n completa) opioide A</a:t>
                      </a: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813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100% del opioide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0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El porcentaje de reducci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n a elegir depender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 de las caracter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sticas individuales del paciente y de la tolerancia cruzada entre opioides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El periodo de ajuste es muy variable entre 3 d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altLang="es-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pitchFamily="50" charset="0"/>
                          <a:cs typeface="Times New Roman" pitchFamily="18" charset="0"/>
                        </a:rPr>
                        <a:t>as y 3-4 semanas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1" marR="91431" marT="47203" marB="47203" horzOverflow="overflow">
                    <a:lnL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8640E08-EDED-4F63-948E-F574B21E2F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115888"/>
            <a:ext cx="822960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chemeClr val="folHlink"/>
                </a:solidFill>
              </a:rPr>
              <a:t>Equivalencia aproximada de dosis* de los opioides</a:t>
            </a:r>
          </a:p>
        </p:txBody>
      </p:sp>
      <p:graphicFrame>
        <p:nvGraphicFramePr>
          <p:cNvPr id="26727" name="Group 103">
            <a:extLst>
              <a:ext uri="{FF2B5EF4-FFF2-40B4-BE49-F238E27FC236}">
                <a16:creationId xmlns:a16="http://schemas.microsoft.com/office/drawing/2014/main" id="{FD0DED38-6C57-43B3-B865-96B5A96A7284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1196975"/>
          <a:ext cx="7993062" cy="5626098"/>
        </p:xfrm>
        <a:graphic>
          <a:graphicData uri="http://schemas.openxmlformats.org/drawingml/2006/table">
            <a:tbl>
              <a:tblPr/>
              <a:tblGrid>
                <a:gridCol w="200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Morfina oral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30-60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120-150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Morfina parenteral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10-20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Dihidrocodeína oral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120-240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Fentanilo transdérmico (a)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Oxicodona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Hidromorfona (b)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6-12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24-30 mg 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Buprenorfina parenteral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0,3-0,6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Buprenorfina transdérmica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</a:t>
                      </a:r>
                      <a:r>
                        <a:rPr kumimoji="0" lang="es-ES" altLang="es-E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mcg</a:t>
                      </a: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 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52,5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2x70 mcg/h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Buprenorfina sublingual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0,4-0,8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Tapentadol</a:t>
                      </a:r>
                      <a:r>
                        <a:rPr kumimoji="0" lang="es-ES" altLang="es-E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(**)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75-150 mg (**)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 mg (**)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300-375 mg (**)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Tramadol</a:t>
                      </a:r>
                      <a:r>
                        <a:rPr kumimoji="0" lang="es-ES" altLang="es-E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150-300 mg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450 mg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 mg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Tramadol parenteral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100-200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 mg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alt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41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dosis en 24 h, excepto cuando se indica lo contrario; (a): cada 48-72 horas; (b): administración oral cada 24 horas</a:t>
                      </a:r>
                      <a:endParaRPr kumimoji="0" lang="es-ES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C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61FEEB7-C417-4524-8702-1E6B54EC7A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4445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rgbClr val="EF3340"/>
                </a:solidFill>
              </a:rPr>
              <a:t>Retirada de opioides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5310993-CBF1-4071-B611-773DB2D25D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836613"/>
            <a:ext cx="771525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>
                <a:solidFill>
                  <a:schemeClr val="bg2"/>
                </a:solidFill>
              </a:rPr>
              <a:t>INDICACIONES: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2000" b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/>
              <a:t>No se alcanzan los objetivos de tratamiento pactados: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1800" dirty="0">
                <a:solidFill>
                  <a:schemeClr val="hlink"/>
                </a:solidFill>
              </a:rPr>
              <a:t>Alivio del dolor</a:t>
            </a:r>
            <a:r>
              <a:rPr lang="es-ES" altLang="es-ES" sz="1800" dirty="0"/>
              <a:t>: Dolor intenso (que persiste o nuevo) a pesar de ensayo adecuado con varios opioides distintos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1800" dirty="0">
                <a:solidFill>
                  <a:schemeClr val="hlink"/>
                </a:solidFill>
              </a:rPr>
              <a:t>Mejora de la funcionalidad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/>
              <a:t>Complicaciones de los opioides (apnea del sueño, caídas)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/>
              <a:t>Abuso o mal uso</a:t>
            </a:r>
          </a:p>
          <a:p>
            <a:pPr>
              <a:lnSpc>
                <a:spcPct val="80000"/>
              </a:lnSpc>
            </a:pPr>
            <a:r>
              <a:rPr lang="es-ES" altLang="es-ES" sz="2000" dirty="0"/>
              <a:t>Efectos adversos</a:t>
            </a:r>
          </a:p>
          <a:p>
            <a:pPr>
              <a:lnSpc>
                <a:spcPct val="80000"/>
              </a:lnSpc>
            </a:pPr>
            <a:r>
              <a:rPr lang="es-ES" altLang="es-ES" sz="2000" dirty="0"/>
              <a:t>Comportamiento aberrante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000"/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000" b="1" dirty="0">
                <a:solidFill>
                  <a:schemeClr val="bg2"/>
                </a:solidFill>
              </a:rPr>
              <a:t>RETIRAR CON PRECAUCIÓN: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000" b="1"/>
          </a:p>
          <a:p>
            <a:pPr>
              <a:lnSpc>
                <a:spcPct val="80000"/>
              </a:lnSpc>
            </a:pPr>
            <a:r>
              <a:rPr lang="es-ES" altLang="es-ES" sz="2000" dirty="0"/>
              <a:t>Embarazo</a:t>
            </a:r>
          </a:p>
          <a:p>
            <a:pPr>
              <a:lnSpc>
                <a:spcPct val="80000"/>
              </a:lnSpc>
            </a:pPr>
            <a:r>
              <a:rPr lang="es-ES" altLang="es-ES" sz="2000" dirty="0"/>
              <a:t>Condición psiquiátrica inestable</a:t>
            </a:r>
          </a:p>
          <a:p>
            <a:pPr>
              <a:lnSpc>
                <a:spcPct val="80000"/>
              </a:lnSpc>
            </a:pPr>
            <a:r>
              <a:rPr lang="es-ES" altLang="es-ES" sz="2000" dirty="0"/>
              <a:t>Adicción a opioides</a:t>
            </a:r>
          </a:p>
          <a:p>
            <a:pPr>
              <a:lnSpc>
                <a:spcPct val="80000"/>
              </a:lnSpc>
            </a:pPr>
            <a:r>
              <a:rPr lang="es-ES" altLang="es-ES" sz="2000" dirty="0"/>
              <a:t>Tratamientos recurrentes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000" b="1" dirty="0">
                <a:hlinkClick r:id="rId2"/>
              </a:rPr>
              <a:t>Ver PROTOCOLO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27C6FA-7CA6-45C2-BE6B-898D40E857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11588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rgbClr val="EF3340"/>
                </a:solidFill>
              </a:rPr>
              <a:t>Dolor irruptivo en DCNO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87E31B7-0410-4B2C-A9DC-AA08D85B4E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1800" b="1"/>
              <a:t>Controversia</a:t>
            </a:r>
            <a:r>
              <a:rPr lang="es-ES" altLang="es-ES" sz="1800"/>
              <a:t>: continúa el debate</a:t>
            </a:r>
          </a:p>
          <a:p>
            <a:pPr eaLnBrk="1" hangingPunct="1">
              <a:buFontTx/>
              <a:buNone/>
            </a:pPr>
            <a:endParaRPr lang="es-ES" altLang="es-ES" sz="1800"/>
          </a:p>
          <a:p>
            <a:pPr eaLnBrk="1" hangingPunct="1"/>
            <a:r>
              <a:rPr lang="es-ES" altLang="es-ES" sz="1800"/>
              <a:t>El uso de </a:t>
            </a:r>
            <a:r>
              <a:rPr lang="es-ES" altLang="es-ES" sz="1800" b="1"/>
              <a:t>medicación de rescate</a:t>
            </a:r>
            <a:r>
              <a:rPr lang="es-ES" altLang="es-ES" sz="1800"/>
              <a:t> por extrapolación de dolor irruptivo oncológico:</a:t>
            </a:r>
          </a:p>
          <a:p>
            <a:pPr eaLnBrk="1" hangingPunct="1">
              <a:buFontTx/>
              <a:buNone/>
            </a:pPr>
            <a:endParaRPr lang="es-ES" altLang="es-ES" sz="1800"/>
          </a:p>
          <a:p>
            <a:pPr lvl="1" eaLnBrk="1" hangingPunct="1"/>
            <a:r>
              <a:rPr lang="es-ES" altLang="es-ES" sz="1800" b="1"/>
              <a:t>Carece de apoyo</a:t>
            </a:r>
            <a:r>
              <a:rPr lang="es-ES" altLang="es-ES" sz="1800"/>
              <a:t> de evidencia </a:t>
            </a:r>
          </a:p>
          <a:p>
            <a:pPr lvl="1" eaLnBrk="1" hangingPunct="1"/>
            <a:r>
              <a:rPr lang="es-ES" altLang="es-ES" sz="1800"/>
              <a:t>Se asocia a </a:t>
            </a:r>
            <a:r>
              <a:rPr lang="es-ES" altLang="es-ES" sz="1800" b="1"/>
              <a:t>riesgo</a:t>
            </a:r>
            <a:r>
              <a:rPr lang="es-ES" altLang="es-ES" sz="1800"/>
              <a:t> de tolerancia, escalada de dosis y uso inadecuado o adictivo.</a:t>
            </a:r>
          </a:p>
          <a:p>
            <a:pPr eaLnBrk="1" hangingPunct="1"/>
            <a:endParaRPr lang="es-ES" altLang="es-E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6C5901B-6687-4A8B-A7A2-D336B1E2A7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88913"/>
            <a:ext cx="822960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rgbClr val="EF3340"/>
                </a:solidFill>
              </a:rPr>
              <a:t>Información al paciente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EFF9DF6-03BD-43F9-8394-F567AF780F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00113" y="981075"/>
            <a:ext cx="8243887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altLang="es-ES" sz="1800">
                <a:solidFill>
                  <a:schemeClr val="hlink"/>
                </a:solidFill>
              </a:rPr>
              <a:t>Incluir un </a:t>
            </a:r>
            <a:r>
              <a:rPr lang="es-ES" altLang="es-ES" sz="1800" b="1">
                <a:solidFill>
                  <a:schemeClr val="hlink"/>
                </a:solidFill>
              </a:rPr>
              <a:t>diálogo</a:t>
            </a:r>
            <a:r>
              <a:rPr lang="es-ES" altLang="es-ES" sz="1800">
                <a:solidFill>
                  <a:schemeClr val="hlink"/>
                </a:solidFill>
              </a:rPr>
              <a:t> con el paciente basado en expectativas de alivio realistas con el enfoque de mejorar la funcionalidad.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1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1800" b="1">
                <a:solidFill>
                  <a:schemeClr val="hlink"/>
                </a:solidFill>
              </a:rPr>
              <a:t>Dar a conocer</a:t>
            </a:r>
            <a:r>
              <a:rPr lang="es-ES" altLang="es-ES" sz="1800">
                <a:solidFill>
                  <a:schemeClr val="hlink"/>
                </a:solidFill>
              </a:rPr>
              <a:t> </a:t>
            </a:r>
            <a:r>
              <a:rPr lang="es-ES" altLang="es-ES" sz="1800" b="1">
                <a:solidFill>
                  <a:schemeClr val="hlink"/>
                </a:solidFill>
              </a:rPr>
              <a:t>al paciente</a:t>
            </a:r>
            <a:r>
              <a:rPr lang="es-ES" altLang="es-ES" sz="1800">
                <a:solidFill>
                  <a:schemeClr val="hlink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s-ES" altLang="es-ES" sz="1600"/>
              <a:t>Los medicamentos son </a:t>
            </a:r>
            <a:r>
              <a:rPr lang="es-ES" altLang="es-ES" sz="1600" b="1"/>
              <a:t>parte del plan terapéutico</a:t>
            </a:r>
            <a:r>
              <a:rPr lang="es-ES" altLang="es-ES" sz="1600"/>
              <a:t>, no son suficientes para alcanzar los objetivos (reducir el dolor un 30% y mejorar la funcionalidad un 30%). </a:t>
            </a:r>
          </a:p>
          <a:p>
            <a:pPr lvl="1">
              <a:lnSpc>
                <a:spcPct val="80000"/>
              </a:lnSpc>
            </a:pPr>
            <a:endParaRPr lang="es-ES" altLang="es-ES" sz="1600"/>
          </a:p>
          <a:p>
            <a:pPr lvl="1">
              <a:lnSpc>
                <a:spcPct val="80000"/>
              </a:lnSpc>
            </a:pPr>
            <a:r>
              <a:rPr lang="es-ES" altLang="es-ES" sz="1600"/>
              <a:t>Los medicamentos </a:t>
            </a:r>
            <a:r>
              <a:rPr lang="es-ES" altLang="es-ES" sz="1600" b="1"/>
              <a:t>pueden tardar unos días</a:t>
            </a:r>
            <a:r>
              <a:rPr lang="es-ES" altLang="es-ES" sz="1600"/>
              <a:t> en hacer efecto y la desaparición completa del dolor es improbable. </a:t>
            </a:r>
          </a:p>
          <a:p>
            <a:pPr lvl="1">
              <a:lnSpc>
                <a:spcPct val="80000"/>
              </a:lnSpc>
            </a:pPr>
            <a:endParaRPr lang="es-ES" altLang="es-ES" sz="1600"/>
          </a:p>
          <a:p>
            <a:pPr lvl="1">
              <a:lnSpc>
                <a:spcPct val="80000"/>
              </a:lnSpc>
            </a:pPr>
            <a:r>
              <a:rPr lang="es-ES" altLang="es-ES" sz="1600"/>
              <a:t>Informar sobre </a:t>
            </a:r>
            <a:r>
              <a:rPr lang="es-ES" altLang="es-ES" sz="1600" b="1"/>
              <a:t>beneficios, riesgos y EA</a:t>
            </a:r>
            <a:r>
              <a:rPr lang="es-ES" altLang="es-ES" sz="1600"/>
              <a:t> para favorecer la participación, evitar miedos y conductas inadecuadas.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s-ES" altLang="es-ES" sz="1600"/>
          </a:p>
          <a:p>
            <a:pPr lvl="1">
              <a:lnSpc>
                <a:spcPct val="80000"/>
              </a:lnSpc>
            </a:pPr>
            <a:r>
              <a:rPr lang="es-ES" altLang="es-ES" sz="1600"/>
              <a:t>La dosis es</a:t>
            </a:r>
            <a:r>
              <a:rPr lang="es-ES" altLang="es-ES" sz="1600" b="1"/>
              <a:t> individualizada</a:t>
            </a:r>
            <a:r>
              <a:rPr lang="es-ES" altLang="es-ES" sz="1600"/>
              <a:t>, partiendo de dosis bajas se sigue una estrategia escalonada.</a:t>
            </a:r>
          </a:p>
          <a:p>
            <a:pPr lvl="1">
              <a:lnSpc>
                <a:spcPct val="80000"/>
              </a:lnSpc>
            </a:pPr>
            <a:endParaRPr lang="es-ES" altLang="es-ES" sz="1600" b="1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altLang="es-ES" sz="1600" b="1"/>
              <a:t>Se vigilan los resultados</a:t>
            </a:r>
            <a:r>
              <a:rPr lang="es-ES" altLang="es-ES" sz="1600"/>
              <a:t> en función de: objetivos, efectos adversos y conducta.</a:t>
            </a:r>
          </a:p>
          <a:p>
            <a:pPr lvl="1">
              <a:lnSpc>
                <a:spcPct val="80000"/>
              </a:lnSpc>
            </a:pPr>
            <a:endParaRPr lang="es-ES" altLang="es-ES" sz="1600"/>
          </a:p>
          <a:p>
            <a:pPr lvl="1">
              <a:lnSpc>
                <a:spcPct val="80000"/>
              </a:lnSpc>
            </a:pPr>
            <a:r>
              <a:rPr lang="es-ES" altLang="es-ES" sz="1600"/>
              <a:t>Se deja constancia en la </a:t>
            </a:r>
            <a:r>
              <a:rPr lang="es-ES" altLang="es-ES" sz="1600" b="1"/>
              <a:t>historia clínica</a:t>
            </a:r>
            <a:r>
              <a:rPr lang="es-ES" altLang="es-ES" sz="1600"/>
              <a:t> de los </a:t>
            </a:r>
            <a:r>
              <a:rPr lang="es-ES" altLang="es-ES" sz="1600" b="1"/>
              <a:t>acuerdos</a:t>
            </a:r>
            <a:r>
              <a:rPr lang="es-ES" altLang="es-ES" sz="1600"/>
              <a:t> y </a:t>
            </a:r>
            <a:r>
              <a:rPr lang="es-ES" altLang="es-ES" sz="1600" b="1"/>
              <a:t>objetivos</a:t>
            </a:r>
            <a:r>
              <a:rPr lang="es-ES" altLang="es-ES" sz="1600"/>
              <a:t> alcanzados.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1800" i="1"/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1600" i="1"/>
              <a:t>	</a:t>
            </a:r>
            <a:r>
              <a:rPr lang="es-ES" altLang="es-ES" sz="1600" i="1">
                <a:hlinkClick r:id="rId2"/>
              </a:rPr>
              <a:t>Ver </a:t>
            </a:r>
            <a:r>
              <a:rPr lang="es-ES" altLang="es-ES" sz="1600" b="1" i="1">
                <a:hlinkClick r:id="rId2"/>
              </a:rPr>
              <a:t>mensajes</a:t>
            </a:r>
            <a:r>
              <a:rPr lang="es-ES" altLang="es-ES" sz="1600" i="1">
                <a:hlinkClick r:id="rId2"/>
              </a:rPr>
              <a:t> para información al paciente</a:t>
            </a:r>
            <a:r>
              <a:rPr lang="es-ES" altLang="es-ES" sz="1800">
                <a:hlinkClick r:id="rId2"/>
              </a:rPr>
              <a:t> </a:t>
            </a:r>
            <a:endParaRPr lang="es-ES" altLang="es-E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C68BDB75-CC45-4EB9-9750-18B3E9C0C1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68375" y="115888"/>
            <a:ext cx="8243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3" rIns="91363" bIns="45683" anchor="ctr"/>
          <a:lstStyle/>
          <a:p>
            <a:pPr eaLnBrk="1" hangingPunct="1"/>
            <a:r>
              <a:rPr lang="es-ES" altLang="es-ES" sz="4000" b="1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26F76BB-9496-4485-98A4-623C1DD1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84963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En el tratamiento del DCNO los medicamentos son una parte del </a:t>
            </a:r>
            <a:r>
              <a:rPr lang="es-ES" altLang="es-ES" sz="1600">
                <a:solidFill>
                  <a:schemeClr val="folHlink"/>
                </a:solidFill>
              </a:rPr>
              <a:t>tratamiento multidisciplinar</a:t>
            </a: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 b="1">
                <a:solidFill>
                  <a:schemeClr val="folHlink"/>
                </a:solidFill>
              </a:rPr>
              <a:t>Los opioides</a:t>
            </a:r>
            <a:r>
              <a:rPr lang="es-ES" altLang="es-ES" sz="1600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	- Producen una </a:t>
            </a:r>
            <a:r>
              <a:rPr lang="es-ES" altLang="es-ES" sz="1600">
                <a:solidFill>
                  <a:schemeClr val="hlink"/>
                </a:solidFill>
              </a:rPr>
              <a:t>modesta mejora</a:t>
            </a:r>
            <a:r>
              <a:rPr lang="es-ES" altLang="es-ES" sz="1600"/>
              <a:t> de la intensidad del dolor similar a otros analgésicos.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	- Restringirlos para determinados pacientes (</a:t>
            </a:r>
            <a:r>
              <a:rPr lang="es-ES" altLang="es-ES" sz="1600">
                <a:solidFill>
                  <a:schemeClr val="hlink"/>
                </a:solidFill>
              </a:rPr>
              <a:t>dolor moderado</a:t>
            </a:r>
            <a:r>
              <a:rPr lang="es-ES" altLang="es-ES" sz="1600"/>
              <a:t> o </a:t>
            </a:r>
            <a:r>
              <a:rPr lang="es-ES" altLang="es-ES" sz="1600">
                <a:solidFill>
                  <a:schemeClr val="hlink"/>
                </a:solidFill>
              </a:rPr>
              <a:t>grave</a:t>
            </a:r>
            <a:r>
              <a:rPr lang="es-ES" altLang="es-ES" sz="1600"/>
              <a:t> que afecta significativamente la </a:t>
            </a:r>
            <a:r>
              <a:rPr lang="es-ES" altLang="es-ES" sz="1600">
                <a:solidFill>
                  <a:schemeClr val="hlink"/>
                </a:solidFill>
              </a:rPr>
              <a:t>funcionalidad o calidad de vida</a:t>
            </a:r>
            <a:r>
              <a:rPr lang="es-ES" altLang="es-ES" sz="1600"/>
              <a:t>).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	- Si hay que incorporar un opioide mayor: </a:t>
            </a:r>
            <a:r>
              <a:rPr lang="es-ES" altLang="es-ES" sz="1600" b="1">
                <a:solidFill>
                  <a:schemeClr val="hlink"/>
                </a:solidFill>
              </a:rPr>
              <a:t>la morfina</a:t>
            </a:r>
            <a:r>
              <a:rPr lang="es-ES" altLang="es-ES" sz="1600"/>
              <a:t> (elección); los nuevos opioides y nuevas presentaciones no disponen de evidencia que muestre ventajas y su experiencia de uso y seguridad son inferiores.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	- Si no se alcanzan los objetivos: </a:t>
            </a:r>
            <a:r>
              <a:rPr lang="es-ES" altLang="es-ES" sz="1600" b="1">
                <a:solidFill>
                  <a:schemeClr val="hlink"/>
                </a:solidFill>
              </a:rPr>
              <a:t>retirar el opioide</a:t>
            </a:r>
            <a:r>
              <a:rPr lang="es-ES" altLang="es-ES" sz="160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El </a:t>
            </a:r>
            <a:r>
              <a:rPr lang="es-ES" altLang="es-ES" sz="1600" b="1">
                <a:solidFill>
                  <a:schemeClr val="folHlink"/>
                </a:solidFill>
              </a:rPr>
              <a:t>dolor irruptivo</a:t>
            </a:r>
            <a:r>
              <a:rPr lang="es-ES" altLang="es-ES" sz="1600"/>
              <a:t> es </a:t>
            </a:r>
            <a:r>
              <a:rPr lang="es-ES" altLang="es-ES" sz="1600" b="1">
                <a:solidFill>
                  <a:schemeClr val="folHlink"/>
                </a:solidFill>
              </a:rPr>
              <a:t>controvertido</a:t>
            </a:r>
            <a:r>
              <a:rPr lang="es-ES" altLang="es-ES" sz="1600"/>
              <a:t>: tratarlo con medicación de rescate no dispone de evidencia y presenta riesgos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altLang="es-ES" sz="16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altLang="es-ES" sz="1600"/>
              <a:t>Son fundamentales: </a:t>
            </a:r>
            <a:r>
              <a:rPr lang="es-ES" altLang="es-ES" sz="1600" b="1">
                <a:solidFill>
                  <a:schemeClr val="folHlink"/>
                </a:solidFill>
              </a:rPr>
              <a:t>evaluación</a:t>
            </a:r>
            <a:r>
              <a:rPr lang="es-ES" altLang="es-ES" sz="1600">
                <a:solidFill>
                  <a:schemeClr val="folHlink"/>
                </a:solidFill>
              </a:rPr>
              <a:t> continuada</a:t>
            </a:r>
            <a:r>
              <a:rPr lang="es-ES" altLang="es-ES" sz="1600"/>
              <a:t>, </a:t>
            </a:r>
            <a:r>
              <a:rPr lang="es-ES" altLang="es-ES" sz="1600" b="1">
                <a:solidFill>
                  <a:schemeClr val="folHlink"/>
                </a:solidFill>
              </a:rPr>
              <a:t>información al paciente y familia</a:t>
            </a:r>
            <a:r>
              <a:rPr lang="es-ES" altLang="es-ES" sz="1600"/>
              <a:t>; y, llegar a un </a:t>
            </a:r>
            <a:r>
              <a:rPr lang="es-ES" altLang="es-ES" sz="1600" b="1">
                <a:solidFill>
                  <a:schemeClr val="folHlink"/>
                </a:solidFill>
              </a:rPr>
              <a:t>acuerdo</a:t>
            </a:r>
            <a:r>
              <a:rPr lang="es-ES" altLang="es-ES" sz="1600"/>
              <a:t> con el paciente para uso seguro y efectivo.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B6959AE0-84D2-45B3-8B74-C39849F372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260350"/>
            <a:ext cx="8229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3" rIns="91363" bIns="45683" anchor="ctr"/>
          <a:lstStyle/>
          <a:p>
            <a:pPr eaLnBrk="1" hangingPunct="1"/>
            <a:r>
              <a:rPr lang="es-ES" altLang="es-ES" sz="4000" b="1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6EC3E3C-8C7C-4942-969E-31638E96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s-ES" altLang="es-ES" dirty="0"/>
              <a:t>Dolor crónico no oncológico. Proceso Asistencial Integrado. 2ª ed. Sevilla: Consejería de Igualdad, Salud y Políticas Sociales. 2014. </a:t>
            </a:r>
            <a:r>
              <a:rPr lang="es-ES" altLang="es-ES" dirty="0">
                <a:hlinkClick r:id="rId2"/>
              </a:rPr>
              <a:t>http://</a:t>
            </a:r>
            <a:r>
              <a:rPr lang="es-ES" altLang="es-ES" dirty="0">
                <a:hlinkClick r:id="rId3"/>
              </a:rPr>
              <a:t>www.juntadeandalucia.es </a:t>
            </a:r>
            <a:endParaRPr lang="es-ES" altLang="es-ES" dirty="0"/>
          </a:p>
          <a:p>
            <a:pPr marL="0" indent="0" eaLnBrk="1" hangingPunct="1">
              <a:spcBef>
                <a:spcPct val="20000"/>
              </a:spcBef>
              <a:defRPr/>
            </a:pPr>
            <a:endParaRPr lang="en-GB" altLang="es-ES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altLang="es-ES" dirty="0"/>
              <a:t>Scottish Intercollegiate Guidelines Network. Management of chronic pain: a national clinical guideline [Internet]. Edinburgh: SIGN; 2013 Guideline 136). </a:t>
            </a:r>
            <a:r>
              <a:rPr lang="en-GB" altLang="es-ES" dirty="0">
                <a:hlinkClick r:id="rId4"/>
              </a:rPr>
              <a:t>http://www.sign.ac.uk/</a:t>
            </a:r>
            <a:r>
              <a:rPr lang="en-GB" altLang="es-ES" dirty="0"/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GB" altLang="es-ES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altLang="es-ES" dirty="0"/>
              <a:t>Canadian Guideline for Safe and Effective Use of Opioids for Chronic Non-Cancer Pain. Canada: National Opioid Use Guideline Group (NOUGG); 2010. Available from: </a:t>
            </a:r>
            <a:r>
              <a:rPr lang="en-GB" altLang="es-ES" dirty="0">
                <a:hlinkClick r:id="rId5"/>
              </a:rPr>
              <a:t>http://nationalpaincentre.mcmaster.ca</a:t>
            </a:r>
            <a:r>
              <a:rPr lang="en-GB" altLang="es-ES" dirty="0"/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s-ES" alt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C1721300-7353-4AE4-B430-6E665CB133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260350"/>
            <a:ext cx="727233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3" rIns="91363" bIns="45683"/>
          <a:lstStyle/>
          <a:p>
            <a:pPr eaLnBrk="1" hangingPunct="1">
              <a:buFontTx/>
              <a:buNone/>
            </a:pPr>
            <a:r>
              <a:rPr lang="es-ES" altLang="es-ES" sz="4000" b="1">
                <a:solidFill>
                  <a:srgbClr val="EF3340"/>
                </a:solidFill>
              </a:rPr>
              <a:t>Más información:</a:t>
            </a:r>
            <a:r>
              <a:rPr lang="es-ES" altLang="es-ES" b="1"/>
              <a:t> </a:t>
            </a:r>
          </a:p>
          <a:p>
            <a:pPr eaLnBrk="1" hangingPunct="1"/>
            <a:endParaRPr lang="es-ES" altLang="es-ES" i="1"/>
          </a:p>
          <a:p>
            <a:pPr eaLnBrk="1" hangingPunct="1">
              <a:buFontTx/>
              <a:buNone/>
            </a:pPr>
            <a:r>
              <a:rPr lang="es-ES" altLang="es-ES" i="1"/>
              <a:t>		Bol Ter Andal. 2015; 30(4)</a:t>
            </a:r>
          </a:p>
          <a:p>
            <a:pPr eaLnBrk="1" hangingPunct="1">
              <a:buFontTx/>
              <a:buNone/>
            </a:pPr>
            <a:r>
              <a:rPr lang="es-ES" altLang="es-ES"/>
              <a:t>		</a:t>
            </a:r>
            <a:r>
              <a:rPr lang="es-ES" altLang="es-ES">
                <a:hlinkClick r:id="rId2"/>
              </a:rPr>
              <a:t>http://www.cadime.es</a:t>
            </a:r>
            <a:endParaRPr lang="es-ES" altLang="es-ES"/>
          </a:p>
        </p:txBody>
      </p:sp>
      <p:pic>
        <p:nvPicPr>
          <p:cNvPr id="21507" name="Imagen 3">
            <a:extLst>
              <a:ext uri="{FF2B5EF4-FFF2-40B4-BE49-F238E27FC236}">
                <a16:creationId xmlns:a16="http://schemas.microsoft.com/office/drawing/2014/main" id="{EFB6F38E-BE5E-4982-9EBD-EF4E3409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7631" r="18536" b="3725"/>
          <a:stretch>
            <a:fillRect/>
          </a:stretch>
        </p:blipFill>
        <p:spPr bwMode="auto">
          <a:xfrm>
            <a:off x="5292725" y="3860800"/>
            <a:ext cx="3430588" cy="2690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2E8B9D96-A84D-477C-9EF0-E75AAAF7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260350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000" b="1" i="1">
                <a:solidFill>
                  <a:srgbClr val="EF3340"/>
                </a:solidFill>
              </a:rPr>
              <a:t>Justificación:</a:t>
            </a:r>
            <a:endParaRPr lang="es-ES" altLang="es-ES" sz="2000">
              <a:solidFill>
                <a:srgbClr val="EF3340"/>
              </a:solidFill>
            </a:endParaRP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C4B734F5-9165-4658-A416-413DAE243B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42975" y="1241425"/>
            <a:ext cx="7715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/>
              <a:t>Elevada prevalencia </a:t>
            </a:r>
          </a:p>
          <a:p>
            <a:pPr eaLnBrk="1" hangingPunct="1"/>
            <a:r>
              <a:rPr lang="es-ES" altLang="es-ES"/>
              <a:t>Importante repercusión personal, familiar, laboral, social y económica </a:t>
            </a: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1BAA358B-0011-458F-B789-F3FD7688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500438"/>
            <a:ext cx="2881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000" b="1" i="1">
                <a:solidFill>
                  <a:srgbClr val="EF3340"/>
                </a:solidFill>
              </a:rPr>
              <a:t>Objetivo:</a:t>
            </a:r>
          </a:p>
        </p:txBody>
      </p:sp>
      <p:sp>
        <p:nvSpPr>
          <p:cNvPr id="4101" name="Rectangle 8">
            <a:extLst>
              <a:ext uri="{FF2B5EF4-FFF2-40B4-BE49-F238E27FC236}">
                <a16:creationId xmlns:a16="http://schemas.microsoft.com/office/drawing/2014/main" id="{C48558B4-037F-4877-A3C6-545A87FB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292600"/>
            <a:ext cx="7715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altLang="es-ES" sz="3200"/>
              <a:t>Actualizar el tratamiento farmacológico del dolor crónico no oncológico en atención primaria, según la evidencia disponible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5D61535-9FA3-4121-AC26-E923F3FD9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>
                <a:solidFill>
                  <a:srgbClr val="EF3340"/>
                </a:solidFill>
              </a:rPr>
              <a:t>Dolor crónico no oncológico (DCNO)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EC11FBC7-3599-4DDF-AB85-6CD88D5AA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44675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613C316B-B4B6-4B49-8437-8D63DDDB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22488"/>
            <a:ext cx="7705725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>
                <a:solidFill>
                  <a:schemeClr val="hlink"/>
                </a:solidFill>
              </a:rPr>
              <a:t>Duración</a:t>
            </a:r>
            <a:r>
              <a:rPr lang="es-ES" altLang="es-ES" sz="2000"/>
              <a:t>: superior a 3 meses, o mayor a la esperada tras la cicatrización o la curación de la enfermedad subyacente </a:t>
            </a:r>
          </a:p>
          <a:p>
            <a:pPr eaLnBrk="1" hangingPunct="1">
              <a:spcBef>
                <a:spcPct val="50000"/>
              </a:spcBef>
            </a:pPr>
            <a:endParaRPr lang="es-ES" altLang="es-ES" sz="200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000">
                <a:solidFill>
                  <a:schemeClr val="folHlink"/>
                </a:solidFill>
              </a:rPr>
              <a:t>Mecanismo</a:t>
            </a:r>
            <a:r>
              <a:rPr lang="es-ES" altLang="es-ES" sz="2000"/>
              <a:t>: compleja interacción de diversos aspectos</a:t>
            </a:r>
          </a:p>
          <a:p>
            <a:pPr lvl="1" eaLnBrk="1" hangingPunct="1"/>
            <a:r>
              <a:rPr lang="es-ES" altLang="es-ES"/>
              <a:t> 	fisiológicos</a:t>
            </a:r>
          </a:p>
          <a:p>
            <a:pPr lvl="1" eaLnBrk="1" hangingPunct="1"/>
            <a:r>
              <a:rPr lang="es-ES" altLang="es-ES"/>
              <a:t> 	emocionales</a:t>
            </a:r>
          </a:p>
          <a:p>
            <a:pPr lvl="1" eaLnBrk="1" hangingPunct="1"/>
            <a:r>
              <a:rPr lang="es-ES" altLang="es-ES"/>
              <a:t> 	cognitivos</a:t>
            </a:r>
          </a:p>
          <a:p>
            <a:pPr lvl="1" eaLnBrk="1" hangingPunct="1"/>
            <a:r>
              <a:rPr lang="es-ES" altLang="es-ES"/>
              <a:t> 	ambientales</a:t>
            </a:r>
          </a:p>
          <a:p>
            <a:pPr lvl="1" eaLnBrk="1" hangingPunct="1"/>
            <a:r>
              <a:rPr lang="es-ES" altLang="es-ES"/>
              <a:t> 	sociales</a:t>
            </a:r>
          </a:p>
          <a:p>
            <a:pPr eaLnBrk="1" hangingPunct="1">
              <a:spcBef>
                <a:spcPct val="50000"/>
              </a:spcBef>
            </a:pPr>
            <a:endParaRPr lang="es-ES" altLang="es-ES" sz="2000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000">
                <a:solidFill>
                  <a:srgbClr val="009900"/>
                </a:solidFill>
              </a:rPr>
              <a:t>Causa</a:t>
            </a:r>
            <a:r>
              <a:rPr lang="es-ES" altLang="es-ES"/>
              <a:t> </a:t>
            </a:r>
            <a:r>
              <a:rPr lang="es-ES" altLang="es-ES" sz="2000"/>
              <a:t>anatómica o lesión: No siempre es obvia</a:t>
            </a:r>
            <a:endParaRPr lang="es-ES" altLang="es-ES" sz="2000">
              <a:solidFill>
                <a:srgbClr val="0099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s-ES" altLang="es-ES" sz="2000"/>
          </a:p>
          <a:p>
            <a:pPr eaLnBrk="1" hangingPunct="1">
              <a:spcBef>
                <a:spcPct val="50000"/>
              </a:spcBef>
            </a:pPr>
            <a:r>
              <a:rPr lang="es-ES" altLang="es-ES" sz="2000"/>
              <a:t>	                 </a:t>
            </a:r>
          </a:p>
          <a:p>
            <a:pPr eaLnBrk="1" hangingPunct="1">
              <a:spcBef>
                <a:spcPct val="50000"/>
              </a:spcBef>
            </a:pPr>
            <a:endParaRPr lang="es-ES" altLang="es-E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63B0A6-46DE-4E88-83ED-A428C6BE2E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88913"/>
            <a:ext cx="8229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4000" b="1">
                <a:solidFill>
                  <a:srgbClr val="EF3340"/>
                </a:solidFill>
              </a:rPr>
              <a:t>Ciclo del dolor crónico</a:t>
            </a:r>
          </a:p>
        </p:txBody>
      </p:sp>
      <p:sp>
        <p:nvSpPr>
          <p:cNvPr id="6147" name="AutoShape 12">
            <a:extLst>
              <a:ext uri="{FF2B5EF4-FFF2-40B4-BE49-F238E27FC236}">
                <a16:creationId xmlns:a16="http://schemas.microsoft.com/office/drawing/2014/main" id="{E19587FF-D540-475D-9659-F6EE041B5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628775"/>
            <a:ext cx="3743325" cy="4537075"/>
          </a:xfrm>
          <a:prstGeom prst="curvedLeftArrow">
            <a:avLst>
              <a:gd name="adj1" fmla="val 4584"/>
              <a:gd name="adj2" fmla="val 28186"/>
              <a:gd name="adj3" fmla="val 8014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AutoShape 13">
            <a:extLst>
              <a:ext uri="{FF2B5EF4-FFF2-40B4-BE49-F238E27FC236}">
                <a16:creationId xmlns:a16="http://schemas.microsoft.com/office/drawing/2014/main" id="{947E1FCC-A472-4991-98EA-ADC41C02ECF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16013" y="1268413"/>
            <a:ext cx="3311525" cy="4537075"/>
          </a:xfrm>
          <a:prstGeom prst="curvedLeftArrow">
            <a:avLst>
              <a:gd name="adj1" fmla="val 5182"/>
              <a:gd name="adj2" fmla="val 31861"/>
              <a:gd name="adj3" fmla="val 8014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9" name="AutoShape 25">
            <a:extLst>
              <a:ext uri="{FF2B5EF4-FFF2-40B4-BE49-F238E27FC236}">
                <a16:creationId xmlns:a16="http://schemas.microsoft.com/office/drawing/2014/main" id="{70135C56-DA17-4274-AC00-D6177C150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268413"/>
            <a:ext cx="1008062" cy="1008062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chemeClr val="bg1"/>
                </a:solidFill>
              </a:rPr>
              <a:t>Dolor </a:t>
            </a:r>
          </a:p>
          <a:p>
            <a:pPr algn="ctr" eaLnBrk="1" hangingPunct="1"/>
            <a:r>
              <a:rPr lang="es-ES" altLang="es-ES" sz="1400" b="1">
                <a:solidFill>
                  <a:schemeClr val="bg1"/>
                </a:solidFill>
              </a:rPr>
              <a:t>Crónico</a:t>
            </a:r>
          </a:p>
        </p:txBody>
      </p:sp>
      <p:sp>
        <p:nvSpPr>
          <p:cNvPr id="6150" name="AutoShape 26">
            <a:extLst>
              <a:ext uri="{FF2B5EF4-FFF2-40B4-BE49-F238E27FC236}">
                <a16:creationId xmlns:a16="http://schemas.microsoft.com/office/drawing/2014/main" id="{EC74AA20-7CB0-4904-8249-C6C7F5578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84763"/>
            <a:ext cx="1150938" cy="1081087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Estrés, miedo,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ansiedad,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enfado,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frustración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1" name="AutoShape 27">
            <a:extLst>
              <a:ext uri="{FF2B5EF4-FFF2-40B4-BE49-F238E27FC236}">
                <a16:creationId xmlns:a16="http://schemas.microsoft.com/office/drawing/2014/main" id="{053A7FD2-1DA4-4694-B082-93CB0E25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557338"/>
            <a:ext cx="1008063" cy="720725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Disminuye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la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actividad</a:t>
            </a:r>
          </a:p>
        </p:txBody>
      </p:sp>
      <p:sp>
        <p:nvSpPr>
          <p:cNvPr id="6152" name="AutoShape 28">
            <a:extLst>
              <a:ext uri="{FF2B5EF4-FFF2-40B4-BE49-F238E27FC236}">
                <a16:creationId xmlns:a16="http://schemas.microsoft.com/office/drawing/2014/main" id="{42385DA0-0D97-478B-BA8A-044CDEDF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205038"/>
            <a:ext cx="1296988" cy="1081087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Pérdida forma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física, debilidad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muscular, rigidez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articular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3" name="AutoShape 29">
            <a:extLst>
              <a:ext uri="{FF2B5EF4-FFF2-40B4-BE49-F238E27FC236}">
                <a16:creationId xmlns:a16="http://schemas.microsoft.com/office/drawing/2014/main" id="{E58E9454-FB42-4B07-8C0C-3AA3FCCF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3716338"/>
            <a:ext cx="1150938" cy="1081087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Aumenta el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“no puedo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hacer”</a:t>
            </a:r>
            <a:r>
              <a:rPr lang="es-ES" altLang="es-ES" sz="1000" b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154" name="AutoShape 30">
            <a:extLst>
              <a:ext uri="{FF2B5EF4-FFF2-40B4-BE49-F238E27FC236}">
                <a16:creationId xmlns:a16="http://schemas.microsoft.com/office/drawing/2014/main" id="{E738548D-9669-4B7F-85A4-6010B3F7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797425"/>
            <a:ext cx="1150938" cy="1081088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Problemas de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sueño,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cansancio,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fatiga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5" name="AutoShape 31">
            <a:extLst>
              <a:ext uri="{FF2B5EF4-FFF2-40B4-BE49-F238E27FC236}">
                <a16:creationId xmlns:a16="http://schemas.microsoft.com/office/drawing/2014/main" id="{00864644-D939-4599-8664-1B422B28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292600"/>
            <a:ext cx="1008062" cy="720725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Aumento o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pérdida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de peso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6" name="AutoShape 33">
            <a:extLst>
              <a:ext uri="{FF2B5EF4-FFF2-40B4-BE49-F238E27FC236}">
                <a16:creationId xmlns:a16="http://schemas.microsoft.com/office/drawing/2014/main" id="{9C53AF79-EE80-48B2-B10E-6A7A5A27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941888"/>
            <a:ext cx="1150937" cy="1081087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Efectos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adversos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 medicación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7" name="AutoShape 34">
            <a:extLst>
              <a:ext uri="{FF2B5EF4-FFF2-40B4-BE49-F238E27FC236}">
                <a16:creationId xmlns:a16="http://schemas.microsoft.com/office/drawing/2014/main" id="{09E97F43-92CD-4B47-9551-A250040E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636838"/>
            <a:ext cx="1150937" cy="1081087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Pensamiento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negativo,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miedo al futuro,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depresión,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cambios humor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8" name="AutoShape 35">
            <a:extLst>
              <a:ext uri="{FF2B5EF4-FFF2-40B4-BE49-F238E27FC236}">
                <a16:creationId xmlns:a16="http://schemas.microsoft.com/office/drawing/2014/main" id="{246F4067-4310-4979-96F3-BFA7AA99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41438"/>
            <a:ext cx="1150938" cy="1081087"/>
          </a:xfrm>
          <a:prstGeom prst="roundRect">
            <a:avLst>
              <a:gd name="adj" fmla="val 16667"/>
            </a:avLst>
          </a:prstGeom>
          <a:solidFill>
            <a:srgbClr val="EF3340"/>
          </a:solidFill>
          <a:ln w="9525">
            <a:solidFill>
              <a:srgbClr val="EF334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Absentismo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laboral,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preocupaciones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económicas </a:t>
            </a:r>
          </a:p>
          <a:p>
            <a:pPr algn="ctr" eaLnBrk="1" hangingPunct="1"/>
            <a:r>
              <a:rPr lang="es-ES" altLang="es-ES" sz="1200" b="1">
                <a:solidFill>
                  <a:schemeClr val="bg1"/>
                </a:solidFill>
              </a:rPr>
              <a:t>y de relación</a:t>
            </a:r>
            <a:endParaRPr lang="es-ES" altLang="es-ES" sz="1000" b="1">
              <a:solidFill>
                <a:schemeClr val="bg1"/>
              </a:solidFill>
            </a:endParaRPr>
          </a:p>
        </p:txBody>
      </p:sp>
      <p:sp>
        <p:nvSpPr>
          <p:cNvPr id="6159" name="Text Box 36">
            <a:extLst>
              <a:ext uri="{FF2B5EF4-FFF2-40B4-BE49-F238E27FC236}">
                <a16:creationId xmlns:a16="http://schemas.microsoft.com/office/drawing/2014/main" id="{0C07ED77-444B-497D-8427-7887870A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84538"/>
            <a:ext cx="2087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200"/>
              <a:t>El sentido del ciclo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/>
              <a:t>también puede revertir</a:t>
            </a:r>
          </a:p>
        </p:txBody>
      </p:sp>
      <p:sp>
        <p:nvSpPr>
          <p:cNvPr id="6160" name="Text Box 37">
            <a:extLst>
              <a:ext uri="{FF2B5EF4-FFF2-40B4-BE49-F238E27FC236}">
                <a16:creationId xmlns:a16="http://schemas.microsoft.com/office/drawing/2014/main" id="{26AD5DDE-C6A8-49A4-BED9-545AD1B1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237288"/>
            <a:ext cx="3313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000"/>
              <a:t>Adaptada deH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5F949946-738F-46D0-A319-E6EB89F5D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es-ES" sz="3000" b="1">
                <a:solidFill>
                  <a:srgbClr val="EF3340"/>
                </a:solidFill>
              </a:rPr>
              <a:t>Tipos de DCNO:</a:t>
            </a:r>
            <a:endParaRPr lang="es-ES" altLang="es-ES" sz="200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56C62E0-2731-48DD-BFCC-CA0B69C6B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41438"/>
            <a:ext cx="4679950" cy="4824412"/>
          </a:xfrm>
          <a:prstGeom prst="ellipse">
            <a:avLst/>
          </a:prstGeom>
          <a:noFill/>
          <a:ln w="38100" algn="ctr">
            <a:solidFill>
              <a:srgbClr val="FCA19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" dirty="0">
              <a:latin typeface="+mn-lt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ADE3758-4EF4-49EB-B625-FFC3DE764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1341438"/>
            <a:ext cx="4643438" cy="4824412"/>
          </a:xfrm>
          <a:prstGeom prst="ellipse">
            <a:avLst/>
          </a:prstGeom>
          <a:noFill/>
          <a:ln w="38100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173" name="CuadroTexto 2">
            <a:extLst>
              <a:ext uri="{FF2B5EF4-FFF2-40B4-BE49-F238E27FC236}">
                <a16:creationId xmlns:a16="http://schemas.microsoft.com/office/drawing/2014/main" id="{F3E0A3EE-0913-4869-AD38-33777E9C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446563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/>
              <a:t>                                      </a:t>
            </a:r>
            <a:r>
              <a:rPr lang="es-ES_tradnl" altLang="es-ES" sz="2000" b="1">
                <a:solidFill>
                  <a:schemeClr val="folHlink"/>
                </a:solidFill>
              </a:rPr>
              <a:t>DOLOR</a:t>
            </a:r>
          </a:p>
          <a:p>
            <a:r>
              <a:rPr lang="es-ES_tradnl" altLang="es-ES" sz="2000" b="1">
                <a:solidFill>
                  <a:schemeClr val="folHlink"/>
                </a:solidFill>
              </a:rPr>
              <a:t>                              NOCICEPTIVO </a:t>
            </a:r>
          </a:p>
          <a:p>
            <a:r>
              <a:rPr lang="es-ES_tradnl" altLang="es-ES" sz="2000" b="1">
                <a:solidFill>
                  <a:schemeClr val="folHlink"/>
                </a:solidFill>
              </a:rPr>
              <a:t>                        </a:t>
            </a:r>
          </a:p>
          <a:p>
            <a:r>
              <a:rPr lang="es-ES_tradnl" altLang="es-ES"/>
              <a:t>          </a:t>
            </a:r>
          </a:p>
          <a:p>
            <a:r>
              <a:rPr lang="es-ES_tradnl" altLang="es-ES"/>
              <a:t>                 </a:t>
            </a:r>
            <a:r>
              <a:rPr lang="es-ES_tradnl" altLang="es-ES" sz="2000" b="1">
                <a:solidFill>
                  <a:srgbClr val="FA7166"/>
                </a:solidFill>
              </a:rPr>
              <a:t>Origen: </a:t>
            </a:r>
          </a:p>
          <a:p>
            <a:r>
              <a:rPr lang="es-ES_tradnl" altLang="es-ES" sz="2000" b="1">
                <a:solidFill>
                  <a:srgbClr val="FA7166"/>
                </a:solidFill>
              </a:rPr>
              <a:t>                  Lesión tisular</a:t>
            </a:r>
          </a:p>
          <a:p>
            <a:endParaRPr lang="es-ES_tradnl" altLang="es-ES" sz="2000" b="1">
              <a:solidFill>
                <a:srgbClr val="FA7166"/>
              </a:solidFill>
            </a:endParaRPr>
          </a:p>
          <a:p>
            <a:r>
              <a:rPr lang="es-ES_tradnl" altLang="es-ES" sz="2000" b="1">
                <a:solidFill>
                  <a:srgbClr val="FA7166"/>
                </a:solidFill>
              </a:rPr>
              <a:t>          Causas:</a:t>
            </a:r>
          </a:p>
          <a:p>
            <a:r>
              <a:rPr lang="es-ES_tradnl" altLang="es-ES" sz="2000" b="1">
                <a:solidFill>
                  <a:srgbClr val="FA7166"/>
                </a:solidFill>
              </a:rPr>
              <a:t>              Enf. musculoequeléticas</a:t>
            </a:r>
          </a:p>
          <a:p>
            <a:r>
              <a:rPr lang="es-ES_tradnl" altLang="es-ES" sz="2000" b="1">
                <a:solidFill>
                  <a:srgbClr val="FA7166"/>
                </a:solidFill>
              </a:rPr>
              <a:t>              Problemas mecánicos  </a:t>
            </a:r>
          </a:p>
          <a:p>
            <a:r>
              <a:rPr lang="es-ES_tradnl" altLang="es-ES" sz="2000" b="1">
                <a:solidFill>
                  <a:srgbClr val="FA7166"/>
                </a:solidFill>
              </a:rPr>
              <a:t>              Inflamación                </a:t>
            </a:r>
            <a:r>
              <a:rPr lang="es-ES_tradnl" altLang="es-ES" sz="2000">
                <a:solidFill>
                  <a:srgbClr val="FCA19A"/>
                </a:solidFill>
              </a:rPr>
              <a:t> </a:t>
            </a:r>
          </a:p>
          <a:p>
            <a:r>
              <a:rPr lang="es-ES_tradnl" altLang="es-ES" sz="2400">
                <a:solidFill>
                  <a:srgbClr val="009900"/>
                </a:solidFill>
              </a:rPr>
              <a:t>                  </a:t>
            </a:r>
          </a:p>
          <a:p>
            <a:endParaRPr lang="es-ES_tradnl" altLang="es-ES" sz="2400">
              <a:solidFill>
                <a:srgbClr val="009900"/>
              </a:solidFill>
            </a:endParaRPr>
          </a:p>
        </p:txBody>
      </p:sp>
      <p:sp>
        <p:nvSpPr>
          <p:cNvPr id="7174" name="CuadroTexto 6">
            <a:extLst>
              <a:ext uri="{FF2B5EF4-FFF2-40B4-BE49-F238E27FC236}">
                <a16:creationId xmlns:a16="http://schemas.microsoft.com/office/drawing/2014/main" id="{664A6C3E-7DE4-4954-8D5B-281A7783A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84313"/>
            <a:ext cx="34559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/>
              <a:t>        </a:t>
            </a:r>
            <a:r>
              <a:rPr lang="es-ES_tradnl" altLang="es-ES" sz="2000" b="1">
                <a:solidFill>
                  <a:schemeClr val="folHlink"/>
                </a:solidFill>
              </a:rPr>
              <a:t>DOLOR </a:t>
            </a:r>
          </a:p>
          <a:p>
            <a:r>
              <a:rPr lang="es-ES_tradnl" altLang="es-ES" sz="2000" b="1">
                <a:solidFill>
                  <a:schemeClr val="folHlink"/>
                </a:solidFill>
              </a:rPr>
              <a:t>   NEUROPÁTICO</a:t>
            </a:r>
          </a:p>
          <a:p>
            <a:endParaRPr lang="es-ES_tradnl" altLang="es-ES" sz="1200">
              <a:solidFill>
                <a:srgbClr val="009900"/>
              </a:solidFill>
            </a:endParaRPr>
          </a:p>
          <a:p>
            <a:endParaRPr lang="es-ES_tradnl" altLang="es-ES"/>
          </a:p>
          <a:p>
            <a:pPr eaLnBrk="1" hangingPunct="1"/>
            <a:r>
              <a:rPr lang="es-ES_tradnl" altLang="es-ES"/>
              <a:t>     </a:t>
            </a:r>
            <a:r>
              <a:rPr lang="es-ES_tradnl" altLang="es-ES" sz="2000" b="1">
                <a:solidFill>
                  <a:schemeClr val="bg2"/>
                </a:solidFill>
              </a:rPr>
              <a:t>Origen: </a:t>
            </a:r>
          </a:p>
          <a:p>
            <a:pPr eaLnBrk="1" hangingPunct="1"/>
            <a:r>
              <a:rPr lang="es-ES_tradnl" altLang="es-ES" sz="2000" b="1">
                <a:solidFill>
                  <a:schemeClr val="bg2"/>
                </a:solidFill>
              </a:rPr>
              <a:t>        Lesión SNC o SNP </a:t>
            </a:r>
          </a:p>
          <a:p>
            <a:pPr algn="ctr" eaLnBrk="1" hangingPunct="1"/>
            <a:r>
              <a:rPr lang="es-ES_tradnl" altLang="es-ES" sz="2000" b="1">
                <a:solidFill>
                  <a:schemeClr val="bg2"/>
                </a:solidFill>
              </a:rPr>
              <a:t>  </a:t>
            </a:r>
          </a:p>
          <a:p>
            <a:pPr algn="ctr" eaLnBrk="1" hangingPunct="1"/>
            <a:endParaRPr lang="es-ES_tradnl" altLang="es-ES" sz="2000" b="1">
              <a:solidFill>
                <a:schemeClr val="bg2"/>
              </a:solidFill>
            </a:endParaRPr>
          </a:p>
          <a:p>
            <a:pPr eaLnBrk="1" hangingPunct="1"/>
            <a:r>
              <a:rPr lang="es-ES_tradnl" altLang="es-ES" sz="2000" b="1">
                <a:solidFill>
                  <a:schemeClr val="bg2"/>
                </a:solidFill>
              </a:rPr>
              <a:t>     Causas múltiples:</a:t>
            </a:r>
          </a:p>
          <a:p>
            <a:pPr eaLnBrk="1" hangingPunct="1"/>
            <a:r>
              <a:rPr lang="es-ES_tradnl" altLang="es-ES" sz="2000">
                <a:solidFill>
                  <a:schemeClr val="bg2"/>
                </a:solidFill>
              </a:rPr>
              <a:t>        </a:t>
            </a:r>
            <a:r>
              <a:rPr lang="es-ES_tradnl" altLang="es-ES" sz="2000" b="1">
                <a:solidFill>
                  <a:schemeClr val="bg2"/>
                </a:solidFill>
              </a:rPr>
              <a:t>Diabetes mellitus</a:t>
            </a:r>
          </a:p>
          <a:p>
            <a:pPr eaLnBrk="1" hangingPunct="1"/>
            <a:r>
              <a:rPr lang="es-ES_tradnl" altLang="es-ES" sz="2000" b="1">
                <a:solidFill>
                  <a:schemeClr val="bg2"/>
                </a:solidFill>
              </a:rPr>
              <a:t>        Neuralgia 	postherpética</a:t>
            </a:r>
          </a:p>
          <a:p>
            <a:pPr eaLnBrk="1" hangingPunct="1"/>
            <a:r>
              <a:rPr lang="es-ES_tradnl" altLang="es-ES" sz="2000" b="1">
                <a:solidFill>
                  <a:schemeClr val="bg2"/>
                </a:solidFill>
              </a:rPr>
              <a:t>        Ictus</a:t>
            </a:r>
            <a:endParaRPr lang="es-ES_tradnl" altLang="es-ES" sz="2400" b="1">
              <a:solidFill>
                <a:schemeClr val="bg2"/>
              </a:solidFill>
            </a:endParaRPr>
          </a:p>
          <a:p>
            <a:endParaRPr lang="es-ES_tradnl" altLang="es-ES" sz="2400" b="1">
              <a:solidFill>
                <a:schemeClr val="bg2"/>
              </a:solidFill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37BB0A0A-F09A-4EFB-A7F1-B714A18F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708275"/>
            <a:ext cx="8651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3B38BBD2-A3FB-4378-AC4E-1883029E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708275"/>
            <a:ext cx="20891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solidFill>
                  <a:schemeClr val="folHlink"/>
                </a:solidFill>
              </a:rPr>
              <a:t>DOLOR </a:t>
            </a:r>
          </a:p>
          <a:p>
            <a:pPr algn="ctr" eaLnBrk="1" hangingPunct="1"/>
            <a:r>
              <a:rPr lang="es-ES" altLang="es-ES" sz="2000" b="1">
                <a:solidFill>
                  <a:schemeClr val="folHlink"/>
                </a:solidFill>
              </a:rPr>
              <a:t>MIXTO</a:t>
            </a:r>
          </a:p>
          <a:p>
            <a:pPr algn="ctr" eaLnBrk="1" hangingPunct="1"/>
            <a:endParaRPr lang="es-ES" altLang="es-ES" sz="2000" b="1">
              <a:solidFill>
                <a:schemeClr val="folHlink"/>
              </a:solidFill>
            </a:endParaRPr>
          </a:p>
          <a:p>
            <a:pPr eaLnBrk="1" hangingPunct="1"/>
            <a:r>
              <a:rPr lang="es-ES" altLang="es-ES" sz="2000" b="1">
                <a:solidFill>
                  <a:schemeClr val="folHlink"/>
                </a:solidFill>
              </a:rPr>
              <a:t>      </a:t>
            </a:r>
            <a:r>
              <a:rPr lang="es-ES" altLang="es-ES"/>
              <a:t>Combina</a:t>
            </a:r>
          </a:p>
          <a:p>
            <a:pPr eaLnBrk="1" hangingPunct="1"/>
            <a:r>
              <a:rPr lang="es-ES" altLang="es-ES"/>
              <a:t>      elementos</a:t>
            </a:r>
          </a:p>
          <a:p>
            <a:pPr eaLnBrk="1" hangingPunct="1"/>
            <a:r>
              <a:rPr lang="es-ES" altLang="es-ES"/>
              <a:t>       de ambos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6D9ADE5-02D6-4F17-B070-6A7563810A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0"/>
            <a:ext cx="82296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rgbClr val="EF3340"/>
                </a:solidFill>
              </a:rPr>
              <a:t>Tratamiento del DCNO: objetivos </a:t>
            </a:r>
            <a:r>
              <a:rPr lang="es-ES" altLang="es-ES" sz="3000">
                <a:solidFill>
                  <a:srgbClr val="EF3340"/>
                </a:solidFill>
              </a:rPr>
              <a:t/>
            </a:r>
            <a:br>
              <a:rPr lang="es-ES" altLang="es-ES" sz="3000">
                <a:solidFill>
                  <a:srgbClr val="EF3340"/>
                </a:solidFill>
              </a:rPr>
            </a:br>
            <a:endParaRPr lang="es-ES" altLang="es-ES" sz="3000">
              <a:solidFill>
                <a:srgbClr val="EF334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F7B4E4-91C6-4428-B6EE-E3801D8F28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00113" y="836613"/>
            <a:ext cx="7848600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s-ES" altLang="es-ES" sz="360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s-ES" altLang="es-ES" sz="3000" b="1">
                <a:solidFill>
                  <a:schemeClr val="bg2"/>
                </a:solidFill>
              </a:rPr>
              <a:t>Multidisciplinar</a:t>
            </a:r>
            <a:r>
              <a:rPr lang="es-ES" altLang="es-ES" sz="3000"/>
              <a:t>:</a:t>
            </a:r>
            <a:endParaRPr lang="es-ES" altLang="es-ES" sz="300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es-ES" altLang="es-ES" sz="3000"/>
          </a:p>
          <a:p>
            <a:pPr eaLnBrk="1" hangingPunct="1">
              <a:buFontTx/>
              <a:buNone/>
            </a:pPr>
            <a:endParaRPr lang="es-ES" altLang="es-ES" sz="3600"/>
          </a:p>
          <a:p>
            <a:pPr eaLnBrk="1" hangingPunct="1"/>
            <a:r>
              <a:rPr lang="es-ES" altLang="es-ES" sz="3000"/>
              <a:t>Fisioterapia y rehabilitación</a:t>
            </a:r>
          </a:p>
          <a:p>
            <a:pPr eaLnBrk="1" hangingPunct="1"/>
            <a:r>
              <a:rPr lang="es-ES" altLang="es-ES" sz="3000"/>
              <a:t>Psicoterapia</a:t>
            </a:r>
          </a:p>
          <a:p>
            <a:pPr eaLnBrk="1" hangingPunct="1"/>
            <a:r>
              <a:rPr lang="es-ES" altLang="es-ES" sz="3000"/>
              <a:t>Cirugía</a:t>
            </a:r>
          </a:p>
          <a:p>
            <a:pPr eaLnBrk="1" hangingPunct="1"/>
            <a:r>
              <a:rPr lang="es-ES" altLang="es-ES" sz="3000" b="1">
                <a:solidFill>
                  <a:schemeClr val="folHlink"/>
                </a:solidFill>
              </a:rPr>
              <a:t>Farmacológico</a:t>
            </a:r>
          </a:p>
          <a:p>
            <a:pPr eaLnBrk="1" hangingPunct="1">
              <a:buFontTx/>
              <a:buNone/>
            </a:pPr>
            <a:r>
              <a:rPr lang="es-ES" altLang="es-ES"/>
              <a:t>	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68DC0A1A-B0D6-490A-A5DB-3E4EB9C7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1700213"/>
            <a:ext cx="2276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Mejorar la</a:t>
            </a:r>
          </a:p>
          <a:p>
            <a:pPr algn="ctr" eaLnBrk="1" hangingPunct="1"/>
            <a:r>
              <a:rPr lang="es-ES" altLang="es-ES" sz="1400"/>
              <a:t> actividad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099DE0C7-6332-409F-8D6F-86F22E50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2349500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Mejorar</a:t>
            </a:r>
          </a:p>
          <a:p>
            <a:pPr algn="ctr" eaLnBrk="1" hangingPunct="1"/>
            <a:r>
              <a:rPr lang="es-ES" altLang="es-ES" sz="1400"/>
              <a:t> la capacidad para sobrellevar el dolor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0517A25B-54D8-479B-8E7E-C2140CD4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3284538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Mejorar</a:t>
            </a:r>
          </a:p>
          <a:p>
            <a:pPr algn="ctr" eaLnBrk="1" hangingPunct="1"/>
            <a:r>
              <a:rPr lang="es-ES" altLang="es-ES" sz="1400"/>
              <a:t> el impacto que tiene sobre la vida diaria</a:t>
            </a:r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id="{118DFC66-89FE-4D23-93BE-5DC70A3E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549275"/>
            <a:ext cx="2276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Mejorar la</a:t>
            </a:r>
          </a:p>
          <a:p>
            <a:pPr algn="ctr" eaLnBrk="1" hangingPunct="1"/>
            <a:r>
              <a:rPr lang="es-ES" altLang="es-ES" sz="1400"/>
              <a:t>sintomatología </a:t>
            </a:r>
          </a:p>
          <a:p>
            <a:pPr algn="ctr" eaLnBrk="1" hangingPunct="1"/>
            <a:r>
              <a:rPr lang="es-ES" altLang="es-ES" sz="1400"/>
              <a:t>(en la medida de lo posible)</a:t>
            </a:r>
          </a:p>
        </p:txBody>
      </p:sp>
      <p:sp>
        <p:nvSpPr>
          <p:cNvPr id="8200" name="AutoShape 11">
            <a:extLst>
              <a:ext uri="{FF2B5EF4-FFF2-40B4-BE49-F238E27FC236}">
                <a16:creationId xmlns:a16="http://schemas.microsoft.com/office/drawing/2014/main" id="{46D00143-5802-4417-95AF-FA4DB5DBCAB8}"/>
              </a:ext>
            </a:extLst>
          </p:cNvPr>
          <p:cNvSpPr>
            <a:spLocks noChangeArrowheads="1"/>
          </p:cNvSpPr>
          <p:nvPr/>
        </p:nvSpPr>
        <p:spPr bwMode="auto">
          <a:xfrm rot="1392583">
            <a:off x="4619625" y="2820988"/>
            <a:ext cx="2449513" cy="360362"/>
          </a:xfrm>
          <a:prstGeom prst="rightArrow">
            <a:avLst>
              <a:gd name="adj1" fmla="val 21583"/>
              <a:gd name="adj2" fmla="val 182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/>
          </a:p>
        </p:txBody>
      </p:sp>
      <p:sp>
        <p:nvSpPr>
          <p:cNvPr id="8201" name="AutoShape 12">
            <a:extLst>
              <a:ext uri="{FF2B5EF4-FFF2-40B4-BE49-F238E27FC236}">
                <a16:creationId xmlns:a16="http://schemas.microsoft.com/office/drawing/2014/main" id="{DF8E5BAB-5F98-4C38-8C4D-C340B5E83216}"/>
              </a:ext>
            </a:extLst>
          </p:cNvPr>
          <p:cNvSpPr>
            <a:spLocks noChangeArrowheads="1"/>
          </p:cNvSpPr>
          <p:nvPr/>
        </p:nvSpPr>
        <p:spPr bwMode="auto">
          <a:xfrm rot="847831">
            <a:off x="4856163" y="2151063"/>
            <a:ext cx="2233612" cy="360362"/>
          </a:xfrm>
          <a:prstGeom prst="rightArrow">
            <a:avLst>
              <a:gd name="adj1" fmla="val 21583"/>
              <a:gd name="adj2" fmla="val 1662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/>
          </a:p>
        </p:txBody>
      </p:sp>
      <p:sp>
        <p:nvSpPr>
          <p:cNvPr id="8202" name="AutoShape 13">
            <a:extLst>
              <a:ext uri="{FF2B5EF4-FFF2-40B4-BE49-F238E27FC236}">
                <a16:creationId xmlns:a16="http://schemas.microsoft.com/office/drawing/2014/main" id="{D9567CFC-34DF-4C75-86D9-B4B184787481}"/>
              </a:ext>
            </a:extLst>
          </p:cNvPr>
          <p:cNvSpPr>
            <a:spLocks noChangeArrowheads="1"/>
          </p:cNvSpPr>
          <p:nvPr/>
        </p:nvSpPr>
        <p:spPr bwMode="auto">
          <a:xfrm rot="257871">
            <a:off x="4932363" y="1557338"/>
            <a:ext cx="2092325" cy="360362"/>
          </a:xfrm>
          <a:prstGeom prst="rightArrow">
            <a:avLst>
              <a:gd name="adj1" fmla="val 21583"/>
              <a:gd name="adj2" fmla="val 15574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/>
          </a:p>
        </p:txBody>
      </p:sp>
      <p:sp>
        <p:nvSpPr>
          <p:cNvPr id="8203" name="AutoShape 10">
            <a:extLst>
              <a:ext uri="{FF2B5EF4-FFF2-40B4-BE49-F238E27FC236}">
                <a16:creationId xmlns:a16="http://schemas.microsoft.com/office/drawing/2014/main" id="{1E8A87B0-870A-4457-BB72-08C18A7A8040}"/>
              </a:ext>
            </a:extLst>
          </p:cNvPr>
          <p:cNvSpPr>
            <a:spLocks noChangeArrowheads="1"/>
          </p:cNvSpPr>
          <p:nvPr/>
        </p:nvSpPr>
        <p:spPr bwMode="auto">
          <a:xfrm rot="-877908">
            <a:off x="4859338" y="981075"/>
            <a:ext cx="2228850" cy="360363"/>
          </a:xfrm>
          <a:prstGeom prst="rightArrow">
            <a:avLst>
              <a:gd name="adj1" fmla="val 21583"/>
              <a:gd name="adj2" fmla="val 16590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/>
          </a:p>
        </p:txBody>
      </p:sp>
      <p:sp>
        <p:nvSpPr>
          <p:cNvPr id="8204" name="Text Box 5">
            <a:extLst>
              <a:ext uri="{FF2B5EF4-FFF2-40B4-BE49-F238E27FC236}">
                <a16:creationId xmlns:a16="http://schemas.microsoft.com/office/drawing/2014/main" id="{D3549D97-2C80-49A6-BC22-3275CE8A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4508500"/>
            <a:ext cx="2016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chemeClr val="folHlink"/>
                </a:solidFill>
              </a:rPr>
              <a:t>Mejorar el dolor </a:t>
            </a:r>
          </a:p>
          <a:p>
            <a:pPr algn="ctr" eaLnBrk="1" hangingPunct="1"/>
            <a:r>
              <a:rPr lang="es-ES" altLang="es-ES" sz="1400" b="1">
                <a:solidFill>
                  <a:schemeClr val="folHlink"/>
                </a:solidFill>
              </a:rPr>
              <a:t>en un 30%</a:t>
            </a:r>
          </a:p>
          <a:p>
            <a:pPr algn="ctr" eaLnBrk="1" hangingPunct="1"/>
            <a:r>
              <a:rPr lang="es-ES" altLang="es-ES" sz="1400"/>
              <a:t> </a:t>
            </a:r>
          </a:p>
        </p:txBody>
      </p:sp>
      <p:sp>
        <p:nvSpPr>
          <p:cNvPr id="8205" name="Text Box 5">
            <a:extLst>
              <a:ext uri="{FF2B5EF4-FFF2-40B4-BE49-F238E27FC236}">
                <a16:creationId xmlns:a16="http://schemas.microsoft.com/office/drawing/2014/main" id="{87BF494D-8A18-458D-A1AD-0F65725D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5445125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chemeClr val="folHlink"/>
                </a:solidFill>
              </a:rPr>
              <a:t>Mejorar la</a:t>
            </a:r>
          </a:p>
          <a:p>
            <a:pPr algn="ctr" eaLnBrk="1" hangingPunct="1"/>
            <a:r>
              <a:rPr lang="es-ES" altLang="es-ES" sz="1400" b="1">
                <a:solidFill>
                  <a:schemeClr val="folHlink"/>
                </a:solidFill>
              </a:rPr>
              <a:t> funcionalidad </a:t>
            </a:r>
          </a:p>
          <a:p>
            <a:pPr algn="ctr" eaLnBrk="1" hangingPunct="1"/>
            <a:r>
              <a:rPr lang="es-ES" altLang="es-ES" sz="1400" b="1">
                <a:solidFill>
                  <a:schemeClr val="folHlink"/>
                </a:solidFill>
              </a:rPr>
              <a:t>en un 30%</a:t>
            </a:r>
          </a:p>
        </p:txBody>
      </p:sp>
      <p:sp>
        <p:nvSpPr>
          <p:cNvPr id="8206" name="AutoShape 10">
            <a:extLst>
              <a:ext uri="{FF2B5EF4-FFF2-40B4-BE49-F238E27FC236}">
                <a16:creationId xmlns:a16="http://schemas.microsoft.com/office/drawing/2014/main" id="{6E9734E7-A87F-4BDD-B7FD-E36CCBC8451B}"/>
              </a:ext>
            </a:extLst>
          </p:cNvPr>
          <p:cNvSpPr>
            <a:spLocks noChangeArrowheads="1"/>
          </p:cNvSpPr>
          <p:nvPr/>
        </p:nvSpPr>
        <p:spPr bwMode="auto">
          <a:xfrm rot="-121288">
            <a:off x="4641850" y="4721225"/>
            <a:ext cx="2376488" cy="360363"/>
          </a:xfrm>
          <a:prstGeom prst="rightArrow">
            <a:avLst>
              <a:gd name="adj1" fmla="val 21583"/>
              <a:gd name="adj2" fmla="val 176897"/>
            </a:avLst>
          </a:prstGeom>
          <a:solidFill>
            <a:srgbClr val="FED1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/>
          </a:p>
        </p:txBody>
      </p:sp>
      <p:sp>
        <p:nvSpPr>
          <p:cNvPr id="8207" name="AutoShape 12">
            <a:extLst>
              <a:ext uri="{FF2B5EF4-FFF2-40B4-BE49-F238E27FC236}">
                <a16:creationId xmlns:a16="http://schemas.microsoft.com/office/drawing/2014/main" id="{E5AE25E1-E540-4AD1-A6B0-290362194AE4}"/>
              </a:ext>
            </a:extLst>
          </p:cNvPr>
          <p:cNvSpPr>
            <a:spLocks noChangeArrowheads="1"/>
          </p:cNvSpPr>
          <p:nvPr/>
        </p:nvSpPr>
        <p:spPr bwMode="auto">
          <a:xfrm rot="612401">
            <a:off x="4641850" y="5456238"/>
            <a:ext cx="2376488" cy="360362"/>
          </a:xfrm>
          <a:prstGeom prst="rightArrow">
            <a:avLst>
              <a:gd name="adj1" fmla="val 21583"/>
              <a:gd name="adj2" fmla="val 176897"/>
            </a:avLst>
          </a:prstGeom>
          <a:solidFill>
            <a:srgbClr val="FED1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3B190AE9-042A-4D2A-881C-A98AECF4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altLang="es-ES" sz="3000" b="1">
                <a:solidFill>
                  <a:srgbClr val="EF3340"/>
                </a:solidFill>
              </a:rPr>
              <a:t>Tratamiento farmacológico del DCNO:</a:t>
            </a:r>
            <a:endParaRPr lang="es-ES" altLang="es-ES" sz="200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B1BD946-E889-4BD5-9864-20299D5A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4824412" cy="4824412"/>
          </a:xfrm>
          <a:prstGeom prst="ellipse">
            <a:avLst/>
          </a:prstGeom>
          <a:noFill/>
          <a:ln w="38100" algn="ctr">
            <a:solidFill>
              <a:srgbClr val="FCA19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_tradnl" dirty="0">
              <a:latin typeface="+mn-lt"/>
              <a:cs typeface="+mn-cs"/>
            </a:endParaRPr>
          </a:p>
          <a:p>
            <a:pPr algn="ctr">
              <a:defRPr/>
            </a:pPr>
            <a:endParaRPr lang="es-ES" dirty="0">
              <a:latin typeface="+mn-lt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DF1D51F-A101-4BD7-BCCC-96B4A084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341438"/>
            <a:ext cx="4822825" cy="4824412"/>
          </a:xfrm>
          <a:prstGeom prst="ellipse">
            <a:avLst/>
          </a:prstGeom>
          <a:noFill/>
          <a:ln w="38100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221" name="CuadroTexto 2">
            <a:extLst>
              <a:ext uri="{FF2B5EF4-FFF2-40B4-BE49-F238E27FC236}">
                <a16:creationId xmlns:a16="http://schemas.microsoft.com/office/drawing/2014/main" id="{58A570E2-F47E-4C62-A788-DD438560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12875"/>
            <a:ext cx="36734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/>
              <a:t>                              </a:t>
            </a:r>
            <a:r>
              <a:rPr lang="es-ES_tradnl" altLang="es-ES" sz="1400" b="1">
                <a:solidFill>
                  <a:schemeClr val="folHlink"/>
                </a:solidFill>
              </a:rPr>
              <a:t>DOLOR </a:t>
            </a:r>
          </a:p>
          <a:p>
            <a:r>
              <a:rPr lang="es-ES_tradnl" altLang="es-ES" sz="1400" b="1">
                <a:solidFill>
                  <a:schemeClr val="folHlink"/>
                </a:solidFill>
              </a:rPr>
              <a:t>                                 NOCICEPTIVO</a:t>
            </a:r>
          </a:p>
          <a:p>
            <a:r>
              <a:rPr lang="es-ES_tradnl" altLang="es-ES"/>
              <a:t>          </a:t>
            </a:r>
            <a:r>
              <a:rPr lang="es-ES_tradnl" altLang="es-ES" sz="1200" b="1">
                <a:solidFill>
                  <a:srgbClr val="009900"/>
                </a:solidFill>
              </a:rPr>
              <a:t>1ª LÍNEA</a:t>
            </a:r>
          </a:p>
          <a:p>
            <a:r>
              <a:rPr lang="es-ES_tradnl" altLang="es-ES" sz="1200"/>
              <a:t>                  </a:t>
            </a:r>
            <a:r>
              <a:rPr lang="es-ES_tradnl" altLang="es-ES" sz="1200" b="1">
                <a:solidFill>
                  <a:schemeClr val="hlink"/>
                </a:solidFill>
              </a:rPr>
              <a:t>Paracetamol</a:t>
            </a:r>
            <a:r>
              <a:rPr lang="es-ES_tradnl" altLang="es-ES" sz="1200">
                <a:solidFill>
                  <a:schemeClr val="hlink"/>
                </a:solidFill>
              </a:rPr>
              <a:t> </a:t>
            </a:r>
            <a:r>
              <a:rPr lang="es-ES_tradnl" altLang="es-ES" sz="1200" i="1"/>
              <a:t>(asociar a AINE en </a:t>
            </a:r>
          </a:p>
          <a:p>
            <a:r>
              <a:rPr lang="es-ES_tradnl" altLang="es-ES" sz="1200" i="1"/>
              <a:t>                   artrosis de cadera o rodilla).</a:t>
            </a:r>
          </a:p>
          <a:p>
            <a:r>
              <a:rPr lang="es-ES_tradnl" altLang="es-ES" sz="1200">
                <a:solidFill>
                  <a:schemeClr val="hlink"/>
                </a:solidFill>
              </a:rPr>
              <a:t>                  </a:t>
            </a:r>
            <a:r>
              <a:rPr lang="es-ES_tradnl" altLang="es-ES" sz="1200" b="1">
                <a:solidFill>
                  <a:schemeClr val="hlink"/>
                </a:solidFill>
              </a:rPr>
              <a:t>AINE</a:t>
            </a:r>
            <a:r>
              <a:rPr lang="es-ES_tradnl" altLang="es-ES" sz="1200">
                <a:solidFill>
                  <a:schemeClr val="hlink"/>
                </a:solidFill>
              </a:rPr>
              <a:t> (</a:t>
            </a:r>
            <a:r>
              <a:rPr lang="es-ES_tradnl" altLang="es-ES" sz="1200" b="1">
                <a:solidFill>
                  <a:schemeClr val="hlink"/>
                </a:solidFill>
              </a:rPr>
              <a:t>ibuprofeno</a:t>
            </a:r>
            <a:r>
              <a:rPr lang="es-ES_tradnl" altLang="es-ES" sz="1200">
                <a:solidFill>
                  <a:schemeClr val="hlink"/>
                </a:solidFill>
              </a:rPr>
              <a:t> o </a:t>
            </a:r>
            <a:r>
              <a:rPr lang="es-ES_tradnl" altLang="es-ES" sz="1200" b="1">
                <a:solidFill>
                  <a:schemeClr val="hlink"/>
                </a:solidFill>
              </a:rPr>
              <a:t>naproxeno</a:t>
            </a:r>
            <a:r>
              <a:rPr lang="es-ES_tradnl" altLang="es-ES" sz="1200">
                <a:solidFill>
                  <a:schemeClr val="hlink"/>
                </a:solidFill>
              </a:rPr>
              <a:t>)  </a:t>
            </a:r>
          </a:p>
          <a:p>
            <a:r>
              <a:rPr lang="es-ES_tradnl" altLang="es-ES" sz="1200">
                <a:solidFill>
                  <a:schemeClr val="hlink"/>
                </a:solidFill>
              </a:rPr>
              <a:t>                  </a:t>
            </a:r>
            <a:r>
              <a:rPr lang="es-ES_tradnl" altLang="es-ES" sz="1200" i="1"/>
              <a:t>a corto plazo, si hay inflamación.</a:t>
            </a:r>
          </a:p>
          <a:p>
            <a:r>
              <a:rPr lang="es-ES_tradnl" altLang="es-ES" sz="1200" i="1"/>
              <a:t>                  Considerar </a:t>
            </a:r>
            <a:r>
              <a:rPr lang="es-ES_tradnl" altLang="es-ES" sz="1200">
                <a:solidFill>
                  <a:schemeClr val="hlink"/>
                </a:solidFill>
              </a:rPr>
              <a:t>AINE tópico</a:t>
            </a:r>
            <a:r>
              <a:rPr lang="es-ES_tradnl" altLang="es-ES" sz="1200" i="1"/>
              <a:t>  en</a:t>
            </a:r>
          </a:p>
          <a:p>
            <a:r>
              <a:rPr lang="es-ES_tradnl" altLang="es-ES" sz="1200" i="1"/>
              <a:t>                  procesos músculo-esqueléticos y si </a:t>
            </a:r>
          </a:p>
          <a:p>
            <a:r>
              <a:rPr lang="es-ES_tradnl" altLang="es-ES" sz="1200" i="1"/>
              <a:t>                  no se toleran por vía oral.</a:t>
            </a:r>
          </a:p>
          <a:p>
            <a:r>
              <a:rPr lang="es-ES_tradnl" altLang="es-ES" sz="1200"/>
              <a:t>               </a:t>
            </a:r>
          </a:p>
          <a:p>
            <a:r>
              <a:rPr lang="es-ES_tradnl" altLang="es-ES" sz="1200"/>
              <a:t>                </a:t>
            </a:r>
            <a:r>
              <a:rPr lang="es-ES_tradnl" altLang="es-ES" sz="1200" b="1">
                <a:solidFill>
                  <a:srgbClr val="009900"/>
                </a:solidFill>
              </a:rPr>
              <a:t>2ª LÍNEA: </a:t>
            </a:r>
            <a:r>
              <a:rPr lang="es-ES_tradnl" altLang="es-ES" sz="1200" b="1" i="1">
                <a:solidFill>
                  <a:srgbClr val="009900"/>
                </a:solidFill>
              </a:rPr>
              <a:t>añadir opioide menor</a:t>
            </a:r>
            <a:endParaRPr lang="es-ES_tradnl" altLang="es-ES" sz="1200" b="1">
              <a:solidFill>
                <a:srgbClr val="009900"/>
              </a:solidFill>
            </a:endParaRPr>
          </a:p>
          <a:p>
            <a:r>
              <a:rPr lang="es-ES_tradnl" altLang="es-ES" sz="1200" b="1">
                <a:solidFill>
                  <a:schemeClr val="hlink"/>
                </a:solidFill>
              </a:rPr>
              <a:t>                  Tramadol</a:t>
            </a:r>
            <a:r>
              <a:rPr lang="es-ES_tradnl" altLang="es-ES" sz="1200">
                <a:solidFill>
                  <a:schemeClr val="hlink"/>
                </a:solidFill>
              </a:rPr>
              <a:t> </a:t>
            </a:r>
          </a:p>
          <a:p>
            <a:r>
              <a:rPr lang="es-ES_tradnl" altLang="es-ES" sz="1200">
                <a:solidFill>
                  <a:schemeClr val="hlink"/>
                </a:solidFill>
              </a:rPr>
              <a:t>                  Codeina </a:t>
            </a:r>
            <a:r>
              <a:rPr lang="es-ES_tradnl" altLang="es-ES" sz="1200" i="1"/>
              <a:t>(si intolerancia a tramadol).</a:t>
            </a:r>
          </a:p>
          <a:p>
            <a:r>
              <a:rPr lang="es-ES_tradnl" altLang="es-ES" sz="1200"/>
              <a:t>               </a:t>
            </a:r>
          </a:p>
          <a:p>
            <a:r>
              <a:rPr lang="es-ES_tradnl" altLang="es-ES" sz="1200"/>
              <a:t>                </a:t>
            </a:r>
            <a:r>
              <a:rPr lang="es-ES_tradnl" altLang="es-ES" sz="1200" b="1">
                <a:solidFill>
                  <a:srgbClr val="009900"/>
                </a:solidFill>
              </a:rPr>
              <a:t>3ª LÍNEA: </a:t>
            </a:r>
            <a:r>
              <a:rPr lang="es-ES_tradnl" altLang="es-ES" sz="1200" b="1" i="1">
                <a:solidFill>
                  <a:srgbClr val="009900"/>
                </a:solidFill>
              </a:rPr>
              <a:t>ensayar opioide mayor       	(3meses)</a:t>
            </a:r>
          </a:p>
          <a:p>
            <a:r>
              <a:rPr lang="es-ES_tradnl" altLang="es-ES" sz="1200" b="1">
                <a:solidFill>
                  <a:srgbClr val="009900"/>
                </a:solidFill>
              </a:rPr>
              <a:t>                   </a:t>
            </a:r>
            <a:r>
              <a:rPr lang="es-ES_tradnl" altLang="es-ES" sz="1200" b="1">
                <a:solidFill>
                  <a:schemeClr val="hlink"/>
                </a:solidFill>
              </a:rPr>
              <a:t>Morfina</a:t>
            </a:r>
            <a:r>
              <a:rPr lang="es-ES_tradnl" altLang="es-ES" sz="1200">
                <a:solidFill>
                  <a:schemeClr val="hlink"/>
                </a:solidFill>
              </a:rPr>
              <a:t>, oxicodona o hidromorfona</a:t>
            </a:r>
          </a:p>
          <a:p>
            <a:r>
              <a:rPr lang="es-ES_tradnl" altLang="es-ES" sz="1200">
                <a:solidFill>
                  <a:schemeClr val="hlink"/>
                </a:solidFill>
              </a:rPr>
              <a:t>                   </a:t>
            </a:r>
            <a:r>
              <a:rPr lang="es-ES_tradnl" altLang="es-ES" sz="1200" i="1"/>
              <a:t>dosis de 90-180 mg: reevaluación en </a:t>
            </a:r>
          </a:p>
          <a:p>
            <a:r>
              <a:rPr lang="es-ES_tradnl" altLang="es-ES" sz="1200" i="1"/>
              <a:t>                   </a:t>
            </a:r>
            <a:r>
              <a:rPr lang="es-ES_tradnl" altLang="es-ES" sz="1200" b="1" i="1"/>
              <a:t>UTD</a:t>
            </a:r>
            <a:endParaRPr lang="es-ES_tradnl" altLang="es-ES" sz="1200">
              <a:solidFill>
                <a:schemeClr val="hlink"/>
              </a:solidFill>
            </a:endParaRPr>
          </a:p>
          <a:p>
            <a:r>
              <a:rPr lang="es-ES_tradnl" altLang="es-ES" sz="1200">
                <a:solidFill>
                  <a:schemeClr val="hlink"/>
                </a:solidFill>
              </a:rPr>
              <a:t>                   Fentanilo transdérmico</a:t>
            </a:r>
            <a:r>
              <a:rPr lang="es-ES_tradnl" altLang="es-ES" sz="1200" b="1">
                <a:solidFill>
                  <a:schemeClr val="hlink"/>
                </a:solidFill>
              </a:rPr>
              <a:t> </a:t>
            </a:r>
            <a:r>
              <a:rPr lang="es-ES_tradnl" altLang="es-ES" sz="1200" i="1"/>
              <a:t>(parches)</a:t>
            </a:r>
          </a:p>
          <a:p>
            <a:r>
              <a:rPr lang="es-ES_tradnl" altLang="es-ES" sz="1200" i="1"/>
              <a:t>                   si no es posible vía oral (náuseas).  </a:t>
            </a:r>
            <a:endParaRPr lang="es-ES_tradnl" altLang="es-ES" sz="1200" b="1">
              <a:solidFill>
                <a:schemeClr val="hlink"/>
              </a:solidFill>
            </a:endParaRPr>
          </a:p>
          <a:p>
            <a:endParaRPr lang="es-ES_tradnl" altLang="es-ES"/>
          </a:p>
          <a:p>
            <a:endParaRPr lang="es-ES_tradnl" altLang="es-ES"/>
          </a:p>
          <a:p>
            <a:endParaRPr lang="es-ES_tradnl" altLang="es-ES"/>
          </a:p>
        </p:txBody>
      </p:sp>
      <p:sp>
        <p:nvSpPr>
          <p:cNvPr id="9222" name="CuadroTexto 6">
            <a:extLst>
              <a:ext uri="{FF2B5EF4-FFF2-40B4-BE49-F238E27FC236}">
                <a16:creationId xmlns:a16="http://schemas.microsoft.com/office/drawing/2014/main" id="{35267C83-ED81-47A1-A900-A3F00F4EF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412875"/>
            <a:ext cx="3455988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/>
              <a:t>        </a:t>
            </a:r>
            <a:r>
              <a:rPr lang="es-ES_tradnl" altLang="es-ES" sz="1400" b="1">
                <a:solidFill>
                  <a:schemeClr val="folHlink"/>
                </a:solidFill>
              </a:rPr>
              <a:t>DOLOR </a:t>
            </a:r>
          </a:p>
          <a:p>
            <a:r>
              <a:rPr lang="es-ES_tradnl" altLang="es-ES" sz="1400" b="1">
                <a:solidFill>
                  <a:schemeClr val="folHlink"/>
                </a:solidFill>
              </a:rPr>
              <a:t>     NEUROPÁTICO</a:t>
            </a:r>
          </a:p>
          <a:p>
            <a:endParaRPr lang="es-ES_tradnl" altLang="es-ES" sz="1200">
              <a:solidFill>
                <a:srgbClr val="009900"/>
              </a:solidFill>
            </a:endParaRPr>
          </a:p>
          <a:p>
            <a:r>
              <a:rPr lang="es-ES_tradnl" altLang="es-ES" sz="1200" b="1">
                <a:solidFill>
                  <a:srgbClr val="009900"/>
                </a:solidFill>
              </a:rPr>
              <a:t>1ª LÍNEA: </a:t>
            </a:r>
            <a:r>
              <a:rPr lang="es-ES_tradnl" altLang="es-ES" sz="1200" b="1" i="1">
                <a:solidFill>
                  <a:srgbClr val="009900"/>
                </a:solidFill>
              </a:rPr>
              <a:t>elegir uno de estos fármacos</a:t>
            </a:r>
          </a:p>
          <a:p>
            <a:r>
              <a:rPr lang="es-ES_tradnl" altLang="es-ES" sz="1200"/>
              <a:t>   </a:t>
            </a:r>
            <a:r>
              <a:rPr lang="es-ES_tradnl" altLang="es-ES" sz="1200" i="1"/>
              <a:t>Si no eficacia a dosis máxima con uno</a:t>
            </a:r>
          </a:p>
          <a:p>
            <a:r>
              <a:rPr lang="es-ES_tradnl" altLang="es-ES" sz="1200" i="1"/>
              <a:t>   de ellos, cambiar a otro: </a:t>
            </a:r>
            <a:endParaRPr lang="es-ES_tradnl" altLang="es-ES" sz="1200"/>
          </a:p>
          <a:p>
            <a:r>
              <a:rPr lang="es-ES_tradnl" altLang="es-ES" sz="1200" b="1">
                <a:solidFill>
                  <a:schemeClr val="hlink"/>
                </a:solidFill>
              </a:rPr>
              <a:t>   Amitriptilina</a:t>
            </a:r>
            <a:r>
              <a:rPr lang="es-ES_tradnl" altLang="es-ES" sz="1200">
                <a:solidFill>
                  <a:schemeClr val="hlink"/>
                </a:solidFill>
              </a:rPr>
              <a:t>   </a:t>
            </a:r>
            <a:r>
              <a:rPr lang="es-ES_tradnl" altLang="es-ES" sz="1200" b="1">
                <a:solidFill>
                  <a:schemeClr val="hlink"/>
                </a:solidFill>
              </a:rPr>
              <a:t>gabapentina</a:t>
            </a:r>
            <a:r>
              <a:rPr lang="es-ES_tradnl" altLang="es-ES" sz="1200">
                <a:solidFill>
                  <a:schemeClr val="hlink"/>
                </a:solidFill>
              </a:rPr>
              <a:t>    </a:t>
            </a:r>
            <a:r>
              <a:rPr lang="es-ES_tradnl" altLang="es-ES" sz="1200" b="1">
                <a:solidFill>
                  <a:schemeClr val="hlink"/>
                </a:solidFill>
              </a:rPr>
              <a:t>duloxetina</a:t>
            </a:r>
          </a:p>
          <a:p>
            <a:r>
              <a:rPr lang="es-ES_tradnl" altLang="es-ES" sz="1200">
                <a:solidFill>
                  <a:schemeClr val="hlink"/>
                </a:solidFill>
              </a:rPr>
              <a:t>          </a:t>
            </a:r>
            <a:r>
              <a:rPr lang="es-ES_tradnl" altLang="es-ES" sz="1200" i="1"/>
              <a:t>     </a:t>
            </a:r>
            <a:r>
              <a:rPr lang="es-ES_tradnl" altLang="es-ES" sz="1200">
                <a:solidFill>
                  <a:schemeClr val="hlink"/>
                </a:solidFill>
              </a:rPr>
              <a:t>                   </a:t>
            </a:r>
            <a:r>
              <a:rPr lang="es-ES_tradnl" altLang="es-ES" sz="1200" i="1"/>
              <a:t> o </a:t>
            </a:r>
            <a:r>
              <a:rPr lang="es-ES_tradnl" altLang="es-ES" sz="1200">
                <a:solidFill>
                  <a:schemeClr val="hlink"/>
                </a:solidFill>
              </a:rPr>
              <a:t>               </a:t>
            </a:r>
            <a:r>
              <a:rPr lang="es-ES_tradnl" altLang="es-ES" sz="1200" i="1"/>
              <a:t>si fracasan</a:t>
            </a:r>
          </a:p>
          <a:p>
            <a:r>
              <a:rPr lang="es-ES_tradnl" altLang="es-ES" sz="1200">
                <a:solidFill>
                  <a:schemeClr val="hlink"/>
                </a:solidFill>
              </a:rPr>
              <a:t>     </a:t>
            </a:r>
            <a:r>
              <a:rPr lang="es-ES_tradnl" altLang="es-ES" sz="1200" i="1"/>
              <a:t>                </a:t>
            </a:r>
            <a:r>
              <a:rPr lang="es-ES_tradnl" altLang="es-ES" sz="1200">
                <a:solidFill>
                  <a:schemeClr val="hlink"/>
                </a:solidFill>
              </a:rPr>
              <a:t>      </a:t>
            </a:r>
            <a:r>
              <a:rPr lang="es-ES_tradnl" altLang="es-ES" sz="1200" b="1">
                <a:solidFill>
                  <a:schemeClr val="hlink"/>
                </a:solidFill>
              </a:rPr>
              <a:t>pregabalina</a:t>
            </a:r>
            <a:r>
              <a:rPr lang="es-ES_tradnl" altLang="es-ES" sz="1200">
                <a:solidFill>
                  <a:schemeClr val="hlink"/>
                </a:solidFill>
              </a:rPr>
              <a:t>        </a:t>
            </a:r>
            <a:r>
              <a:rPr lang="es-ES_tradnl" altLang="es-ES" sz="1200" i="1"/>
              <a:t>los otros</a:t>
            </a:r>
          </a:p>
          <a:p>
            <a:r>
              <a:rPr lang="es-ES_tradnl" altLang="es-ES" sz="1200" i="1"/>
              <a:t>  </a:t>
            </a:r>
            <a:r>
              <a:rPr lang="es-ES_tradnl" altLang="es-ES" sz="1200" b="1">
                <a:solidFill>
                  <a:schemeClr val="hlink"/>
                </a:solidFill>
              </a:rPr>
              <a:t>    </a:t>
            </a:r>
            <a:r>
              <a:rPr lang="es-ES_tradnl" altLang="es-ES" sz="1200" i="1"/>
              <a:t>  </a:t>
            </a:r>
            <a:r>
              <a:rPr lang="es-ES_tradnl" altLang="es-ES" sz="1200"/>
              <a:t>  </a:t>
            </a:r>
            <a:r>
              <a:rPr lang="es-ES_tradnl" altLang="es-ES" sz="1200" b="1">
                <a:solidFill>
                  <a:srgbClr val="009900"/>
                </a:solidFill>
              </a:rPr>
              <a:t>  </a:t>
            </a:r>
          </a:p>
          <a:p>
            <a:r>
              <a:rPr lang="es-ES_tradnl" altLang="es-ES" sz="1200" b="1">
                <a:solidFill>
                  <a:srgbClr val="009900"/>
                </a:solidFill>
              </a:rPr>
              <a:t>   2ª LÍNEA: </a:t>
            </a:r>
            <a:r>
              <a:rPr lang="es-ES_tradnl" altLang="es-ES" sz="1200" b="1" i="1">
                <a:solidFill>
                  <a:srgbClr val="009900"/>
                </a:solidFill>
              </a:rPr>
              <a:t>añadir 2º fármaco de otro grupo </a:t>
            </a:r>
          </a:p>
          <a:p>
            <a:r>
              <a:rPr lang="es-ES_tradnl" altLang="es-ES" sz="1200" b="1" i="1">
                <a:solidFill>
                  <a:srgbClr val="009900"/>
                </a:solidFill>
              </a:rPr>
              <a:t>     </a:t>
            </a:r>
            <a:r>
              <a:rPr lang="es-ES_tradnl" altLang="es-ES" sz="1200" i="1"/>
              <a:t>(ej.: </a:t>
            </a:r>
            <a:r>
              <a:rPr lang="es-ES_tradnl" altLang="es-ES" sz="1200" i="1">
                <a:solidFill>
                  <a:schemeClr val="hlink"/>
                </a:solidFill>
              </a:rPr>
              <a:t>amitriptilina</a:t>
            </a:r>
            <a:r>
              <a:rPr lang="es-ES_tradnl" altLang="es-ES" sz="1200" i="1"/>
              <a:t>, </a:t>
            </a:r>
            <a:r>
              <a:rPr lang="es-ES_tradnl" altLang="es-ES" sz="1200" i="1">
                <a:solidFill>
                  <a:schemeClr val="hlink"/>
                </a:solidFill>
              </a:rPr>
              <a:t>imipramina</a:t>
            </a:r>
            <a:r>
              <a:rPr lang="es-ES_tradnl" altLang="es-ES" sz="1200" i="1"/>
              <a:t> o </a:t>
            </a:r>
            <a:r>
              <a:rPr lang="es-ES_tradnl" altLang="es-ES" sz="1200" i="1">
                <a:solidFill>
                  <a:schemeClr val="hlink"/>
                </a:solidFill>
              </a:rPr>
              <a:t>nortriptilina</a:t>
            </a:r>
            <a:r>
              <a:rPr lang="es-ES_tradnl" altLang="es-ES" sz="1200" i="1"/>
              <a:t> se</a:t>
            </a:r>
          </a:p>
          <a:p>
            <a:r>
              <a:rPr lang="es-ES_tradnl" altLang="es-ES" sz="1200" i="1"/>
              <a:t>      añaden a </a:t>
            </a:r>
            <a:r>
              <a:rPr lang="es-ES_tradnl" altLang="es-ES" sz="1200" i="1">
                <a:solidFill>
                  <a:schemeClr val="hlink"/>
                </a:solidFill>
              </a:rPr>
              <a:t>gabapentina</a:t>
            </a:r>
            <a:r>
              <a:rPr lang="es-ES_tradnl" altLang="es-ES" sz="1200" i="1"/>
              <a:t> o </a:t>
            </a:r>
            <a:r>
              <a:rPr lang="es-ES_tradnl" altLang="es-ES" sz="1200" i="1">
                <a:solidFill>
                  <a:schemeClr val="hlink"/>
                </a:solidFill>
              </a:rPr>
              <a:t>pregabalina</a:t>
            </a:r>
            <a:r>
              <a:rPr lang="es-ES_tradnl" altLang="es-ES" sz="1200" i="1"/>
              <a:t>).</a:t>
            </a:r>
            <a:endParaRPr lang="es-ES_tradnl" altLang="es-ES" sz="1200" b="1" i="1">
              <a:solidFill>
                <a:schemeClr val="hlink"/>
              </a:solidFill>
            </a:endParaRPr>
          </a:p>
          <a:p>
            <a:r>
              <a:rPr lang="es-ES_tradnl" altLang="es-ES" sz="1200"/>
              <a:t>                   </a:t>
            </a:r>
          </a:p>
          <a:p>
            <a:r>
              <a:rPr lang="es-ES_tradnl" altLang="es-ES" sz="1200"/>
              <a:t>   </a:t>
            </a:r>
            <a:r>
              <a:rPr lang="es-ES_tradnl" altLang="es-ES" sz="1200" b="1">
                <a:solidFill>
                  <a:srgbClr val="009900"/>
                </a:solidFill>
              </a:rPr>
              <a:t>3ª LÍNEA: </a:t>
            </a:r>
            <a:r>
              <a:rPr lang="es-ES_tradnl" altLang="es-ES" sz="1200" b="1" i="1">
                <a:solidFill>
                  <a:srgbClr val="009900"/>
                </a:solidFill>
              </a:rPr>
              <a:t>cambiar o añadir</a:t>
            </a:r>
            <a:r>
              <a:rPr lang="es-ES_tradnl" altLang="es-ES" sz="1200" b="1">
                <a:solidFill>
                  <a:srgbClr val="009900"/>
                </a:solidFill>
              </a:rPr>
              <a:t>  </a:t>
            </a:r>
          </a:p>
          <a:p>
            <a:r>
              <a:rPr lang="es-ES_tradnl" altLang="es-ES" sz="1200"/>
              <a:t>      </a:t>
            </a:r>
            <a:r>
              <a:rPr lang="es-ES_tradnl" altLang="es-ES" sz="1200" b="1">
                <a:solidFill>
                  <a:schemeClr val="hlink"/>
                </a:solidFill>
              </a:rPr>
              <a:t>tramadol </a:t>
            </a:r>
            <a:r>
              <a:rPr lang="es-ES_tradnl" altLang="es-ES" sz="1200"/>
              <a:t>+/- coadyuvante tópico</a:t>
            </a:r>
          </a:p>
          <a:p>
            <a:r>
              <a:rPr lang="es-ES_tradnl" altLang="es-ES" sz="1200" b="1">
                <a:solidFill>
                  <a:schemeClr val="hlink"/>
                </a:solidFill>
              </a:rPr>
              <a:t>     </a:t>
            </a:r>
            <a:r>
              <a:rPr lang="es-ES_tradnl" altLang="es-ES" sz="1200"/>
              <a:t> (</a:t>
            </a:r>
            <a:r>
              <a:rPr lang="es-ES_tradnl" altLang="es-ES" sz="1200" b="1">
                <a:solidFill>
                  <a:schemeClr val="hlink"/>
                </a:solidFill>
              </a:rPr>
              <a:t>lidocaína, capsaicina</a:t>
            </a:r>
            <a:r>
              <a:rPr lang="es-ES_tradnl" altLang="es-ES" sz="1200"/>
              <a:t>)</a:t>
            </a:r>
            <a:r>
              <a:rPr lang="es-ES_tradnl" altLang="es-ES" sz="1200" b="1">
                <a:solidFill>
                  <a:schemeClr val="hlink"/>
                </a:solidFill>
              </a:rPr>
              <a:t> </a:t>
            </a:r>
          </a:p>
          <a:p>
            <a:endParaRPr lang="es-ES_tradnl" altLang="es-ES" sz="1200"/>
          </a:p>
          <a:p>
            <a:r>
              <a:rPr lang="es-ES_tradnl" altLang="es-ES" sz="1200"/>
              <a:t>   </a:t>
            </a:r>
            <a:r>
              <a:rPr lang="es-ES_tradnl" altLang="es-ES" sz="1200" b="1">
                <a:solidFill>
                  <a:srgbClr val="009900"/>
                </a:solidFill>
              </a:rPr>
              <a:t>4ª LÍNEA</a:t>
            </a:r>
          </a:p>
          <a:p>
            <a:r>
              <a:rPr lang="es-ES_tradnl" altLang="es-ES" sz="1200"/>
              <a:t>      </a:t>
            </a:r>
            <a:r>
              <a:rPr lang="es-ES_tradnl" altLang="es-ES" sz="1200" i="1"/>
              <a:t>Remitir a</a:t>
            </a:r>
            <a:r>
              <a:rPr lang="es-ES_tradnl" altLang="es-ES" sz="1200" b="1" i="1"/>
              <a:t> UTD</a:t>
            </a:r>
          </a:p>
          <a:p>
            <a:endParaRPr lang="es-ES_tradnl" altLang="es-ES"/>
          </a:p>
          <a:p>
            <a:endParaRPr lang="es-ES_tradnl" altLang="es-ES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01FE2D30-DD6B-4E4E-A450-3B3B08565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708275"/>
            <a:ext cx="8651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E6A5FC54-D5C2-497D-AC8F-659820D1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420938"/>
            <a:ext cx="12239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 b="1">
                <a:solidFill>
                  <a:schemeClr val="folHlink"/>
                </a:solidFill>
              </a:rPr>
              <a:t>DOLOR MIXTO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 i="1"/>
              <a:t>Seguir pauta  escalonada  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sz="1200" i="1"/>
              <a:t>de ambos esquemas.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200" i="1"/>
              <a:t>Añadir desde el inicio el tto específico para componente    neuropático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A60BF7B-7DC2-42A1-BC09-4DBDAC1A78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115888"/>
            <a:ext cx="82296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sz="3000" b="1">
                <a:solidFill>
                  <a:srgbClr val="EF3340"/>
                </a:solidFill>
              </a:rPr>
              <a:t>AINE en pacientes de riesgo cardiovascular</a:t>
            </a:r>
          </a:p>
        </p:txBody>
      </p:sp>
      <p:graphicFrame>
        <p:nvGraphicFramePr>
          <p:cNvPr id="23562" name="Group 10">
            <a:extLst>
              <a:ext uri="{FF2B5EF4-FFF2-40B4-BE49-F238E27FC236}">
                <a16:creationId xmlns:a16="http://schemas.microsoft.com/office/drawing/2014/main" id="{816DD547-5DB7-4648-81B4-310BA7D861A9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692150"/>
          <a:ext cx="7488238" cy="5578475"/>
        </p:xfrm>
        <a:graphic>
          <a:graphicData uri="http://schemas.openxmlformats.org/drawingml/2006/table">
            <a:tbl>
              <a:tblPr/>
              <a:tblGrid>
                <a:gridCol w="748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15900" algn="l"/>
                        </a:tabLst>
                      </a:pP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Evaluar el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riesgo cardiovascular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 paciente.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Evitar en caso de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IM reciente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angina inestable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insuficiencia cardiaca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Contraindicados en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dolor perioperatorio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tras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cirugía de </a:t>
                      </a:r>
                      <a:r>
                        <a:rPr kumimoji="0" lang="es-ES" altLang="es-E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bypass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arterial coronaria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Usar la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menor dosis efectiva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durante el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menor tiempo posible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considerando terapias alternativas para pacientes de alto riesgo cardiovascular.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Precaución en pacientes con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hipertensión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se puede empeorar o perder el control de la presión sanguínea.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15900" algn="l"/>
                        </a:tabLst>
                      </a:pP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Todos los AINE, incluyendo ibuprofeno y naproxeno, pueden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interferir el efecto cardioprotector del AAS a dosis baja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15900" algn="l"/>
                        </a:tabLst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Informar a los pacientes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sobre la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necesidad de comunicar inmediatamente al médico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 presenta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síntomas de ataque cardiaco o ictus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tales</a:t>
                      </a: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como: dolor en el pecho, ahogo o dificultad respiratoria, debilidad repentina, entumecimiento o dificultad repentina para hablar.</a:t>
                      </a: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angal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B2BA853-14C2-4992-A9DF-C8DF1937F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2488" y="49213"/>
            <a:ext cx="82296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000" b="1">
                <a:solidFill>
                  <a:srgbClr val="EF3340"/>
                </a:solidFill>
              </a:rPr>
              <a:t>Algoritmo de uso de opioides en DCNO</a:t>
            </a:r>
          </a:p>
        </p:txBody>
      </p:sp>
      <p:grpSp>
        <p:nvGrpSpPr>
          <p:cNvPr id="11267" name="Grupo 1">
            <a:extLst>
              <a:ext uri="{FF2B5EF4-FFF2-40B4-BE49-F238E27FC236}">
                <a16:creationId xmlns:a16="http://schemas.microsoft.com/office/drawing/2014/main" id="{33D7B9B0-3761-40A8-B085-803D1E5EC9B2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908050"/>
            <a:ext cx="7850187" cy="5697538"/>
            <a:chOff x="1042988" y="908050"/>
            <a:chExt cx="7850187" cy="5697657"/>
          </a:xfrm>
        </p:grpSpPr>
        <p:sp>
          <p:nvSpPr>
            <p:cNvPr id="11268" name="Text Box 7">
              <a:extLst>
                <a:ext uri="{FF2B5EF4-FFF2-40B4-BE49-F238E27FC236}">
                  <a16:creationId xmlns:a16="http://schemas.microsoft.com/office/drawing/2014/main" id="{4C2A1AF2-B8E3-4947-8113-336BC3343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908050"/>
              <a:ext cx="7850187" cy="863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Inicialmente:</a:t>
              </a:r>
              <a:r>
                <a:rPr lang="es-ES" altLang="es-ES" sz="900">
                  <a:solidFill>
                    <a:schemeClr val="folHlink"/>
                  </a:solidFill>
                </a:rPr>
                <a:t> </a:t>
              </a:r>
              <a:r>
                <a:rPr lang="es-ES" altLang="es-ES" sz="900" b="1"/>
                <a:t>Evaluación integral</a:t>
              </a:r>
              <a:r>
                <a:rPr lang="es-ES" altLang="es-ES" sz="900"/>
                <a:t> del paciente: condición del dolor; historia médica, psicosocial, funcional; patrón de sueño; antecedentes de uso de </a:t>
              </a:r>
            </a:p>
            <a:p>
              <a:pPr eaLnBrk="1" hangingPunct="1"/>
              <a:r>
                <a:rPr lang="es-ES" altLang="es-ES" sz="900"/>
                <a:t>	tóxicos (tabaco y alcohol) y drogas ilegales (cannabis, cocaína, heroína). </a:t>
              </a:r>
            </a:p>
            <a:p>
              <a:pPr eaLnBrk="1" hangingPunct="1"/>
              <a:r>
                <a:rPr lang="es-ES" altLang="es-ES" sz="900"/>
                <a:t>                      </a:t>
              </a:r>
              <a:r>
                <a:rPr lang="es-ES" altLang="es-ES" sz="900" b="1"/>
                <a:t>Evaluación </a:t>
              </a:r>
              <a:r>
                <a:rPr lang="es-ES" altLang="es-ES" sz="900"/>
                <a:t>del riesgo de</a:t>
              </a:r>
              <a:r>
                <a:rPr lang="es-ES" altLang="es-ES" sz="900" b="1"/>
                <a:t> mal uso de opioides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Diagnóstico:</a:t>
              </a:r>
              <a:r>
                <a:rPr lang="es-ES" altLang="es-ES" sz="900">
                  <a:solidFill>
                    <a:schemeClr val="folHlink"/>
                  </a:solidFill>
                </a:rPr>
                <a:t> </a:t>
              </a:r>
              <a:r>
                <a:rPr lang="es-ES" altLang="es-ES" sz="900"/>
                <a:t>Examen físico, psíquico, pruebas diagnósticas, consulta especialista</a:t>
              </a:r>
              <a:endParaRPr lang="es-ES" altLang="es-ES" sz="900">
                <a:solidFill>
                  <a:schemeClr val="folHlink"/>
                </a:solidFill>
              </a:endParaRP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Objetivos del tratamiento:</a:t>
              </a:r>
              <a:r>
                <a:rPr lang="es-ES" altLang="es-ES" sz="900">
                  <a:solidFill>
                    <a:schemeClr val="folHlink"/>
                  </a:solidFill>
                </a:rPr>
                <a:t> </a:t>
              </a:r>
              <a:r>
                <a:rPr lang="es-ES" altLang="es-ES" sz="900" b="1"/>
                <a:t>Disminuir el dolor un 30%</a:t>
              </a:r>
              <a:r>
                <a:rPr lang="es-ES" altLang="es-ES" sz="900"/>
                <a:t>; </a:t>
              </a:r>
              <a:r>
                <a:rPr lang="es-ES" altLang="es-ES" sz="900" b="1"/>
                <a:t>aumentar funcionalidad un 30%</a:t>
              </a:r>
              <a:r>
                <a:rPr lang="es-ES" altLang="es-ES" sz="900"/>
                <a:t>;</a:t>
              </a:r>
              <a:r>
                <a:rPr lang="es-ES" altLang="es-ES" sz="900" b="1"/>
                <a:t> minimizar efectos adversos</a:t>
              </a:r>
              <a:endParaRPr lang="es-ES" altLang="es-ES" sz="1000"/>
            </a:p>
          </p:txBody>
        </p:sp>
        <p:sp>
          <p:nvSpPr>
            <p:cNvPr id="11269" name="Text Box 8">
              <a:extLst>
                <a:ext uri="{FF2B5EF4-FFF2-40B4-BE49-F238E27FC236}">
                  <a16:creationId xmlns:a16="http://schemas.microsoft.com/office/drawing/2014/main" id="{CD958085-6B16-4DE7-833E-B630F52A1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1989138"/>
              <a:ext cx="7850187" cy="558800"/>
            </a:xfrm>
            <a:prstGeom prst="rect">
              <a:avLst/>
            </a:prstGeom>
            <a:solidFill>
              <a:srgbClr val="C5D8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altLang="es-ES" sz="1000" b="1">
                <a:solidFill>
                  <a:schemeClr val="folHlink"/>
                </a:solidFill>
              </a:endParaRPr>
            </a:p>
            <a:p>
              <a:pPr algn="ctr" eaLnBrk="1" hangingPunct="1"/>
              <a:r>
                <a:rPr lang="es-ES" altLang="es-ES" sz="1000" b="1">
                  <a:solidFill>
                    <a:schemeClr val="folHlink"/>
                  </a:solidFill>
                </a:rPr>
                <a:t>Evaluación de la efectividad de la terapia opioide</a:t>
              </a:r>
            </a:p>
            <a:p>
              <a:pPr algn="ctr" eaLnBrk="1" hangingPunct="1"/>
              <a:endParaRPr lang="es-ES" altLang="es-ES" sz="1000" b="1">
                <a:solidFill>
                  <a:schemeClr val="folHlink"/>
                </a:solidFill>
              </a:endParaRPr>
            </a:p>
          </p:txBody>
        </p:sp>
        <p:sp>
          <p:nvSpPr>
            <p:cNvPr id="11270" name="Text Box 9">
              <a:extLst>
                <a:ext uri="{FF2B5EF4-FFF2-40B4-BE49-F238E27FC236}">
                  <a16:creationId xmlns:a16="http://schemas.microsoft.com/office/drawing/2014/main" id="{BF3E1BD9-C9DE-469E-9F55-8A34EE284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2997200"/>
              <a:ext cx="2736850" cy="1193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Tratamiento inicial (8-12 semanas)</a:t>
              </a:r>
            </a:p>
            <a:p>
              <a:pPr eaLnBrk="1" hangingPunct="1"/>
              <a:endParaRPr lang="es-ES" altLang="es-ES" sz="900" b="1">
                <a:solidFill>
                  <a:schemeClr val="folHlink"/>
                </a:solidFill>
              </a:endParaRPr>
            </a:p>
            <a:p>
              <a:pPr eaLnBrk="1" hangingPunct="1"/>
              <a:r>
                <a:rPr lang="es-ES" altLang="es-ES" sz="900" b="1"/>
                <a:t>Estratificación de riesgo</a:t>
              </a:r>
            </a:p>
            <a:p>
              <a:pPr eaLnBrk="1" hangingPunct="1"/>
              <a:r>
                <a:rPr lang="es-ES" altLang="es-ES" sz="900" b="1"/>
                <a:t>Información al paciente</a:t>
              </a:r>
              <a:r>
                <a:rPr lang="es-ES" altLang="es-ES" sz="900"/>
                <a:t> sobre opioides</a:t>
              </a:r>
            </a:p>
            <a:p>
              <a:pPr eaLnBrk="1" hangingPunct="1"/>
              <a:r>
                <a:rPr lang="es-ES" altLang="es-ES" sz="900" b="1"/>
                <a:t>Titulación</a:t>
              </a:r>
              <a:r>
                <a:rPr lang="es-ES" altLang="es-ES" sz="900"/>
                <a:t>: calcular dosis inicial y realizar ajustes para evitar EA y mejorar cumplimiento</a:t>
              </a:r>
            </a:p>
            <a:p>
              <a:pPr eaLnBrk="1" hangingPunct="1"/>
              <a:r>
                <a:rPr lang="es-ES" altLang="es-ES" sz="900"/>
                <a:t>(iniciar terapia con opioide a dosis baja y acción rápida)</a:t>
              </a:r>
              <a:endParaRPr lang="es-ES" altLang="es-ES" sz="900" b="1"/>
            </a:p>
          </p:txBody>
        </p:sp>
        <p:sp>
          <p:nvSpPr>
            <p:cNvPr id="11271" name="Text Box 10">
              <a:extLst>
                <a:ext uri="{FF2B5EF4-FFF2-40B4-BE49-F238E27FC236}">
                  <a16:creationId xmlns:a16="http://schemas.microsoft.com/office/drawing/2014/main" id="{734E99A8-889D-4BF6-909E-F532EAF42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175" y="2997200"/>
              <a:ext cx="2087563" cy="115252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Monitorización del cumplimiento</a:t>
              </a:r>
            </a:p>
            <a:p>
              <a:pPr eaLnBrk="1" hangingPunct="1"/>
              <a:endParaRPr lang="es-ES" altLang="es-ES" sz="900" b="1">
                <a:solidFill>
                  <a:schemeClr val="folHlink"/>
                </a:solidFill>
              </a:endParaRPr>
            </a:p>
            <a:p>
              <a:pPr eaLnBrk="1" hangingPunct="1"/>
              <a:r>
                <a:rPr lang="es-ES" altLang="es-ES" sz="900"/>
                <a:t>Revisión de </a:t>
              </a:r>
              <a:r>
                <a:rPr lang="es-ES" altLang="es-ES" sz="900" b="1"/>
                <a:t>opioides consumidos</a:t>
              </a:r>
            </a:p>
            <a:p>
              <a:pPr eaLnBrk="1" hangingPunct="1"/>
              <a:r>
                <a:rPr lang="es-ES" altLang="es-ES" sz="900"/>
                <a:t>Evaluación del </a:t>
              </a:r>
              <a:r>
                <a:rPr lang="es-ES" altLang="es-ES" sz="900" b="1"/>
                <a:t>comportamiento</a:t>
              </a:r>
              <a:r>
                <a:rPr lang="es-ES" altLang="es-ES" sz="900"/>
                <a:t> </a:t>
              </a:r>
            </a:p>
            <a:p>
              <a:pPr eaLnBrk="1" hangingPunct="1"/>
              <a:r>
                <a:rPr lang="es-ES" altLang="es-ES" sz="900"/>
                <a:t>(en las visitas)</a:t>
              </a:r>
            </a:p>
          </p:txBody>
        </p:sp>
        <p:sp>
          <p:nvSpPr>
            <p:cNvPr id="11272" name="Text Box 11">
              <a:extLst>
                <a:ext uri="{FF2B5EF4-FFF2-40B4-BE49-F238E27FC236}">
                  <a16:creationId xmlns:a16="http://schemas.microsoft.com/office/drawing/2014/main" id="{726E0299-6AFD-43B6-8D50-B24D1F03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5" y="2997200"/>
              <a:ext cx="2519363" cy="12239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Efectos adversos (EA)</a:t>
              </a:r>
            </a:p>
            <a:p>
              <a:pPr eaLnBrk="1" hangingPunct="1"/>
              <a:endParaRPr lang="es-ES" altLang="es-ES" sz="900" b="1">
                <a:solidFill>
                  <a:schemeClr val="folHlink"/>
                </a:solidFill>
              </a:endParaRPr>
            </a:p>
            <a:p>
              <a:pPr eaLnBrk="1" hangingPunct="1"/>
              <a:r>
                <a:rPr lang="es-ES" altLang="es-ES" sz="900"/>
                <a:t>Efectos sobre la conducción de vehículos</a:t>
              </a:r>
            </a:p>
            <a:p>
              <a:pPr eaLnBrk="1" hangingPunct="1"/>
              <a:r>
                <a:rPr lang="es-ES" altLang="es-ES" sz="900"/>
                <a:t>Sedación</a:t>
              </a:r>
            </a:p>
            <a:p>
              <a:pPr eaLnBrk="1" hangingPunct="1"/>
              <a:r>
                <a:rPr lang="es-ES" altLang="es-ES" sz="900"/>
                <a:t>Estreñimiento</a:t>
              </a:r>
            </a:p>
            <a:p>
              <a:pPr eaLnBrk="1" hangingPunct="1"/>
              <a:r>
                <a:rPr lang="es-ES" altLang="es-ES" sz="900"/>
                <a:t>Respiratorios</a:t>
              </a:r>
            </a:p>
            <a:p>
              <a:pPr eaLnBrk="1" hangingPunct="1"/>
              <a:endParaRPr lang="es-ES" altLang="es-ES" sz="900"/>
            </a:p>
            <a:p>
              <a:pPr eaLnBrk="1" hangingPunct="1"/>
              <a:endParaRPr lang="es-ES" altLang="es-ES" sz="900"/>
            </a:p>
            <a:p>
              <a:pPr eaLnBrk="1" hangingPunct="1"/>
              <a:endParaRPr lang="es-ES" altLang="es-ES" sz="900"/>
            </a:p>
          </p:txBody>
        </p:sp>
        <p:sp>
          <p:nvSpPr>
            <p:cNvPr id="11273" name="Text Box 12">
              <a:extLst>
                <a:ext uri="{FF2B5EF4-FFF2-40B4-BE49-F238E27FC236}">
                  <a16:creationId xmlns:a16="http://schemas.microsoft.com/office/drawing/2014/main" id="{013A6BCD-7059-4424-BCB3-2084D69A9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4581525"/>
              <a:ext cx="2520950" cy="86360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Persistencia o nuevo dolor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Abuso, mal uso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Ausencia de analgesia y/o funcionalidad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Comportamiento aberrante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EA no controlados</a:t>
              </a:r>
            </a:p>
            <a:p>
              <a:pPr eaLnBrk="1" hangingPunct="1"/>
              <a:endParaRPr lang="es-ES" altLang="es-ES" sz="900" b="1">
                <a:solidFill>
                  <a:schemeClr val="folHlink"/>
                </a:solidFill>
              </a:endParaRPr>
            </a:p>
            <a:p>
              <a:pPr eaLnBrk="1" hangingPunct="1"/>
              <a:endParaRPr lang="es-ES" altLang="es-ES" sz="900" b="1">
                <a:solidFill>
                  <a:schemeClr val="hlink"/>
                </a:solidFill>
              </a:endParaRPr>
            </a:p>
            <a:p>
              <a:pPr eaLnBrk="1" hangingPunct="1"/>
              <a:endParaRPr lang="es-ES" altLang="es-ES" sz="800">
                <a:solidFill>
                  <a:schemeClr val="hlink"/>
                </a:solidFill>
              </a:endParaRPr>
            </a:p>
          </p:txBody>
        </p:sp>
        <p:sp>
          <p:nvSpPr>
            <p:cNvPr id="11274" name="Text Box 13">
              <a:extLst>
                <a:ext uri="{FF2B5EF4-FFF2-40B4-BE49-F238E27FC236}">
                  <a16:creationId xmlns:a16="http://schemas.microsoft.com/office/drawing/2014/main" id="{7551B2B7-C8A9-456E-8138-33E0CC398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5734050"/>
              <a:ext cx="2520950" cy="800100"/>
            </a:xfrm>
            <a:prstGeom prst="rect">
              <a:avLst/>
            </a:prstGeom>
            <a:solidFill>
              <a:srgbClr val="FED1CE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000" b="1">
                  <a:solidFill>
                    <a:schemeClr val="folHlink"/>
                  </a:solidFill>
                </a:rPr>
                <a:t>RETIRAR TRATAMIENTO</a:t>
              </a:r>
            </a:p>
            <a:p>
              <a:pPr algn="ctr" eaLnBrk="1" hangingPunct="1"/>
              <a:endParaRPr lang="es-ES" altLang="es-ES" sz="900" b="1"/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Disminución progresiva y retirada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Repetir evaluación integral</a:t>
              </a:r>
            </a:p>
            <a:p>
              <a:pPr eaLnBrk="1" hangingPunct="1"/>
              <a:r>
                <a:rPr lang="es-ES" altLang="es-ES" sz="900" b="1">
                  <a:solidFill>
                    <a:schemeClr val="folHlink"/>
                  </a:solidFill>
                </a:rPr>
                <a:t>Remitir a UTD</a:t>
              </a:r>
            </a:p>
          </p:txBody>
        </p:sp>
        <p:sp>
          <p:nvSpPr>
            <p:cNvPr id="11275" name="Text Box 14">
              <a:extLst>
                <a:ext uri="{FF2B5EF4-FFF2-40B4-BE49-F238E27FC236}">
                  <a16:creationId xmlns:a16="http://schemas.microsoft.com/office/drawing/2014/main" id="{1DD514B9-65E4-4862-B428-15832B138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8125" y="4581525"/>
              <a:ext cx="2301875" cy="92075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900" b="1">
                  <a:solidFill>
                    <a:srgbClr val="003300"/>
                  </a:solidFill>
                </a:rPr>
                <a:t>Alivio del dolor un 30% y/o</a:t>
              </a:r>
            </a:p>
            <a:p>
              <a:pPr eaLnBrk="1" hangingPunct="1"/>
              <a:r>
                <a:rPr lang="es-ES" altLang="es-ES" sz="900" b="1">
                  <a:solidFill>
                    <a:srgbClr val="003300"/>
                  </a:solidFill>
                </a:rPr>
                <a:t>Aumento de la funcionalidad un 30%</a:t>
              </a:r>
            </a:p>
            <a:p>
              <a:pPr eaLnBrk="1" hangingPunct="1"/>
              <a:r>
                <a:rPr lang="es-ES" altLang="es-ES" sz="900" b="1">
                  <a:solidFill>
                    <a:srgbClr val="003300"/>
                  </a:solidFill>
                </a:rPr>
                <a:t>Ausencia de abuso o mal uso</a:t>
              </a:r>
            </a:p>
            <a:p>
              <a:pPr eaLnBrk="1" hangingPunct="1"/>
              <a:r>
                <a:rPr lang="es-ES" altLang="es-ES" sz="900" b="1">
                  <a:solidFill>
                    <a:srgbClr val="003300"/>
                  </a:solidFill>
                </a:rPr>
                <a:t>EA controlados</a:t>
              </a:r>
            </a:p>
            <a:p>
              <a:pPr eaLnBrk="1" hangingPunct="1"/>
              <a:endParaRPr lang="es-ES" altLang="es-ES" sz="900" b="1">
                <a:solidFill>
                  <a:srgbClr val="003300"/>
                </a:solidFill>
              </a:endParaRPr>
            </a:p>
            <a:p>
              <a:pPr eaLnBrk="1" hangingPunct="1"/>
              <a:endParaRPr lang="es-ES" altLang="es-ES" sz="900" b="1">
                <a:solidFill>
                  <a:srgbClr val="003300"/>
                </a:solidFill>
              </a:endParaRPr>
            </a:p>
          </p:txBody>
        </p:sp>
        <p:sp>
          <p:nvSpPr>
            <p:cNvPr id="11276" name="Text Box 15">
              <a:extLst>
                <a:ext uri="{FF2B5EF4-FFF2-40B4-BE49-F238E27FC236}">
                  <a16:creationId xmlns:a16="http://schemas.microsoft.com/office/drawing/2014/main" id="{59110B5C-323C-4CEF-AC39-78C0C8099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8125" y="5805488"/>
              <a:ext cx="2303463" cy="80021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000" b="1">
                  <a:solidFill>
                    <a:srgbClr val="003300"/>
                  </a:solidFill>
                </a:rPr>
                <a:t>CONTINUAR TRATAMIENTO</a:t>
              </a:r>
            </a:p>
            <a:p>
              <a:pPr eaLnBrk="1" hangingPunct="1"/>
              <a:endParaRPr lang="es-ES" altLang="es-ES" sz="900" b="1">
                <a:solidFill>
                  <a:srgbClr val="003300"/>
                </a:solidFill>
              </a:endParaRPr>
            </a:p>
            <a:p>
              <a:pPr eaLnBrk="1" hangingPunct="1"/>
              <a:r>
                <a:rPr lang="es-ES" altLang="es-ES" sz="900" b="1">
                  <a:solidFill>
                    <a:srgbClr val="003300"/>
                  </a:solidFill>
                </a:rPr>
                <a:t>Continuar la monitorización</a:t>
              </a:r>
            </a:p>
            <a:p>
              <a:pPr eaLnBrk="1" hangingPunct="1"/>
              <a:r>
                <a:rPr lang="es-ES" altLang="es-ES" sz="900" b="1">
                  <a:solidFill>
                    <a:srgbClr val="003300"/>
                  </a:solidFill>
                </a:rPr>
                <a:t>Mantener o retirar</a:t>
              </a:r>
            </a:p>
            <a:p>
              <a:pPr eaLnBrk="1" hangingPunct="1"/>
              <a:endParaRPr lang="es-ES" altLang="es-ES" sz="900" b="1"/>
            </a:p>
          </p:txBody>
        </p:sp>
        <p:sp>
          <p:nvSpPr>
            <p:cNvPr id="11277" name="Line 24">
              <a:extLst>
                <a:ext uri="{FF2B5EF4-FFF2-40B4-BE49-F238E27FC236}">
                  <a16:creationId xmlns:a16="http://schemas.microsoft.com/office/drawing/2014/main" id="{5182D1FA-9269-4025-A901-8C6AB8EC5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3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8" name="Line 34">
              <a:extLst>
                <a:ext uri="{FF2B5EF4-FFF2-40B4-BE49-F238E27FC236}">
                  <a16:creationId xmlns:a16="http://schemas.microsoft.com/office/drawing/2014/main" id="{A6BB642A-D3A5-4B22-82DC-B21024B18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2708275"/>
              <a:ext cx="0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9" name="Line 35">
              <a:extLst>
                <a:ext uri="{FF2B5EF4-FFF2-40B4-BE49-F238E27FC236}">
                  <a16:creationId xmlns:a16="http://schemas.microsoft.com/office/drawing/2014/main" id="{1BB27E80-7F0A-45CF-A203-2BFBFA527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3" y="2565400"/>
              <a:ext cx="0" cy="431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0" name="Line 36">
              <a:extLst>
                <a:ext uri="{FF2B5EF4-FFF2-40B4-BE49-F238E27FC236}">
                  <a16:creationId xmlns:a16="http://schemas.microsoft.com/office/drawing/2014/main" id="{F36A35FE-229E-4F85-B353-7284362B3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6188" y="2708275"/>
              <a:ext cx="0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1" name="Line 37">
              <a:extLst>
                <a:ext uri="{FF2B5EF4-FFF2-40B4-BE49-F238E27FC236}">
                  <a16:creationId xmlns:a16="http://schemas.microsoft.com/office/drawing/2014/main" id="{E96AAE57-2763-4865-87D4-6AD75CFAF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2708275"/>
              <a:ext cx="576103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2" name="Line 39">
              <a:extLst>
                <a:ext uri="{FF2B5EF4-FFF2-40B4-BE49-F238E27FC236}">
                  <a16:creationId xmlns:a16="http://schemas.microsoft.com/office/drawing/2014/main" id="{45CC78D6-7351-40E0-A19C-8B1634D99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3713" y="4437063"/>
              <a:ext cx="576103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3" name="Line 40">
              <a:extLst>
                <a:ext uri="{FF2B5EF4-FFF2-40B4-BE49-F238E27FC236}">
                  <a16:creationId xmlns:a16="http://schemas.microsoft.com/office/drawing/2014/main" id="{0A5FEC3E-F133-4E85-85F4-F54741A25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563" y="4149725"/>
              <a:ext cx="0" cy="2873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4" name="Line 41">
              <a:extLst>
                <a:ext uri="{FF2B5EF4-FFF2-40B4-BE49-F238E27FC236}">
                  <a16:creationId xmlns:a16="http://schemas.microsoft.com/office/drawing/2014/main" id="{BE888217-98D9-438C-876F-B706B34EC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713" y="4191000"/>
              <a:ext cx="0" cy="39052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5" name="Line 42">
              <a:extLst>
                <a:ext uri="{FF2B5EF4-FFF2-40B4-BE49-F238E27FC236}">
                  <a16:creationId xmlns:a16="http://schemas.microsoft.com/office/drawing/2014/main" id="{21188AAC-D105-4A52-B672-6EA5E0184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0" y="4221163"/>
              <a:ext cx="0" cy="3603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6" name="Line 43">
              <a:extLst>
                <a:ext uri="{FF2B5EF4-FFF2-40B4-BE49-F238E27FC236}">
                  <a16:creationId xmlns:a16="http://schemas.microsoft.com/office/drawing/2014/main" id="{B8FEAE04-4DE3-44A9-9721-EDA0AE2B5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3713" y="5445125"/>
              <a:ext cx="0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7" name="Line 44">
              <a:extLst>
                <a:ext uri="{FF2B5EF4-FFF2-40B4-BE49-F238E27FC236}">
                  <a16:creationId xmlns:a16="http://schemas.microsoft.com/office/drawing/2014/main" id="{D73B4670-A289-48E2-BD6E-19D5C28E8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0" y="5516563"/>
              <a:ext cx="0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lantilla_BTA2p0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B70DF254-6F6F-4E58-B536-741273A278C1}" vid="{D6803877-C230-47EA-BE49-F38BECFC19E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BTA2p0_Plantilla</Template>
  <TotalTime>1117</TotalTime>
  <Words>1730</Words>
  <Application>Microsoft Office PowerPoint</Application>
  <PresentationFormat>Presentación en pantalla (4:3)</PresentationFormat>
  <Paragraphs>539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Baskerville Old Face</vt:lpstr>
      <vt:lpstr>Helvetica Condensed</vt:lpstr>
      <vt:lpstr>Mangal</vt:lpstr>
      <vt:lpstr>Times New Roman</vt:lpstr>
      <vt:lpstr>Plantilla_BTA2p0</vt:lpstr>
      <vt:lpstr>Dolor crónico no oncológico: Tratamiento farmacológico BTA 2.0   2015; (4)  </vt:lpstr>
      <vt:lpstr>Presentación de PowerPoint</vt:lpstr>
      <vt:lpstr>Dolor crónico no oncológico (DCNO)</vt:lpstr>
      <vt:lpstr>Ciclo del dolor crónico</vt:lpstr>
      <vt:lpstr>Presentación de PowerPoint</vt:lpstr>
      <vt:lpstr>Tratamiento del DCNO: objetivos  </vt:lpstr>
      <vt:lpstr>Presentación de PowerPoint</vt:lpstr>
      <vt:lpstr>AINE en pacientes de riesgo cardiovascular</vt:lpstr>
      <vt:lpstr>Algoritmo de uso de opioides en DCNO</vt:lpstr>
      <vt:lpstr>Evaluación del tratamiento  a medio y largo plazo</vt:lpstr>
      <vt:lpstr>Evaluación del riesgo de abuso de opioides Opioid Risk Tool (ORT)</vt:lpstr>
      <vt:lpstr>Rotación de opioides en DCNO</vt:lpstr>
      <vt:lpstr>Equivalencia aproximada de dosis* de los opioides</vt:lpstr>
      <vt:lpstr>Retirada de opioides</vt:lpstr>
      <vt:lpstr>Dolor irruptivo en DCNO</vt:lpstr>
      <vt:lpstr>Información al paciente</vt:lpstr>
      <vt:lpstr>Puntos clave</vt:lpstr>
      <vt:lpstr>Bibliografía recomendada: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2014; (xx)</dc:title>
  <dc:creator>Maria Victoria Mingorance Balles</dc:creator>
  <cp:lastModifiedBy>F_rancisco Javier Gomez-Pontes Ruiz</cp:lastModifiedBy>
  <cp:revision>87</cp:revision>
  <dcterms:created xsi:type="dcterms:W3CDTF">2015-10-06T11:53:20Z</dcterms:created>
  <dcterms:modified xsi:type="dcterms:W3CDTF">2022-04-07T10:42:41Z</dcterms:modified>
</cp:coreProperties>
</file>