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0" r:id="rId5"/>
    <p:sldId id="271" r:id="rId6"/>
    <p:sldId id="265" r:id="rId7"/>
    <p:sldId id="266" r:id="rId8"/>
    <p:sldId id="261" r:id="rId9"/>
    <p:sldId id="281" r:id="rId10"/>
    <p:sldId id="272" r:id="rId11"/>
    <p:sldId id="269" r:id="rId12"/>
    <p:sldId id="273" r:id="rId13"/>
    <p:sldId id="279" r:id="rId14"/>
    <p:sldId id="275" r:id="rId15"/>
    <p:sldId id="276" r:id="rId16"/>
    <p:sldId id="277" r:id="rId17"/>
    <p:sldId id="278" r:id="rId18"/>
    <p:sldId id="263" r:id="rId19"/>
    <p:sldId id="264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3E1C"/>
    <a:srgbClr val="005426"/>
    <a:srgbClr val="EF3340"/>
    <a:srgbClr val="FEECED"/>
    <a:srgbClr val="FDE3E5"/>
    <a:srgbClr val="FEF0F1"/>
    <a:srgbClr val="FBD1D4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28/08/2020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28/08/2020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2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1752" y="5395396"/>
            <a:ext cx="2141538" cy="535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ime.es/es/boletines_publicados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jamanetwork.com/journals/jama/fullarticle/2667071" TargetMode="External"/><Relationship Id="rId3" Type="http://schemas.openxmlformats.org/officeDocument/2006/relationships/hyperlink" Target="https://www.elsevier.es/es-revista-atencion-primaria-practica-24-articulo-vitamina-d-del-deficit-al-S2605073019300227" TargetMode="External"/><Relationship Id="rId7" Type="http://schemas.openxmlformats.org/officeDocument/2006/relationships/hyperlink" Target="https://jamanetwork.com/journals/jama/fullarticle/2678621" TargetMode="External"/><Relationship Id="rId2" Type="http://schemas.openxmlformats.org/officeDocument/2006/relationships/hyperlink" Target="https://www.aafp.org/afp/2018/0215/p25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2213858717303571?via%3Dihub" TargetMode="External"/><Relationship Id="rId5" Type="http://schemas.openxmlformats.org/officeDocument/2006/relationships/hyperlink" Target="https://www.bmj.com/content/348/bmj.g2035?tab=related#webextra" TargetMode="External"/><Relationship Id="rId10" Type="http://schemas.openxmlformats.org/officeDocument/2006/relationships/hyperlink" Target="https://asbmr.onlinelibrary.wiley.com/doi/abs/10.1002/jbmr.3818" TargetMode="External"/><Relationship Id="rId4" Type="http://schemas.openxmlformats.org/officeDocument/2006/relationships/hyperlink" Target="https://www.elsevier.es/es-revista-atencion-primaria-27-pdf-S021265671930040X" TargetMode="External"/><Relationship Id="rId9" Type="http://schemas.openxmlformats.org/officeDocument/2006/relationships/hyperlink" Target="https://jamanetwork.com/journals/jamanetworkopen/fullarticle/275787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14945" y="1081718"/>
            <a:ext cx="57689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4400" dirty="0">
                <a:solidFill>
                  <a:srgbClr val="CC0000"/>
                </a:solidFill>
              </a:rPr>
              <a:t/>
            </a:r>
            <a:br>
              <a:rPr lang="es-ES" altLang="es-ES" sz="4400" dirty="0">
                <a:solidFill>
                  <a:srgbClr val="CC0000"/>
                </a:solidFill>
              </a:rPr>
            </a:br>
            <a:r>
              <a:rPr lang="es-ES" altLang="es-ES" sz="4400" dirty="0">
                <a:solidFill>
                  <a:srgbClr val="CC0000"/>
                </a:solidFill>
              </a:rPr>
              <a:t> </a:t>
            </a:r>
            <a:r>
              <a:rPr lang="es-ES" altLang="es-ES" sz="4000" dirty="0">
                <a:solidFill>
                  <a:srgbClr val="EF3340"/>
                </a:solidFill>
              </a:rPr>
              <a:t>Suplementos de vitamina </a:t>
            </a:r>
            <a:r>
              <a:rPr lang="es-ES" altLang="es-ES" sz="4000" dirty="0" smtClean="0">
                <a:solidFill>
                  <a:srgbClr val="EF3340"/>
                </a:solidFill>
              </a:rPr>
              <a:t>D: de la </a:t>
            </a:r>
            <a:r>
              <a:rPr lang="es-ES" altLang="es-ES" sz="4000" dirty="0" err="1" smtClean="0">
                <a:solidFill>
                  <a:srgbClr val="EF3340"/>
                </a:solidFill>
              </a:rPr>
              <a:t>sobremedicación</a:t>
            </a:r>
            <a:r>
              <a:rPr lang="es-ES" altLang="es-ES" sz="4000" dirty="0" smtClean="0">
                <a:solidFill>
                  <a:srgbClr val="EF3340"/>
                </a:solidFill>
              </a:rPr>
              <a:t> a la </a:t>
            </a:r>
            <a:r>
              <a:rPr lang="es-ES" altLang="es-ES" sz="4000" dirty="0" err="1" smtClean="0">
                <a:solidFill>
                  <a:srgbClr val="EF3340"/>
                </a:solidFill>
              </a:rPr>
              <a:t>deprescripción</a:t>
            </a:r>
            <a:r>
              <a:rPr lang="es-ES" altLang="es-ES" sz="4000" dirty="0" smtClean="0">
                <a:solidFill>
                  <a:srgbClr val="EF3340"/>
                </a:solidFill>
              </a:rPr>
              <a:t/>
            </a:r>
            <a:br>
              <a:rPr lang="es-ES" altLang="es-ES" sz="4000" dirty="0" smtClean="0">
                <a:solidFill>
                  <a:srgbClr val="EF3340"/>
                </a:solidFill>
              </a:rPr>
            </a:b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2020; (1)</a:t>
            </a:r>
            <a:r>
              <a:rPr lang="es-ES" altLang="es-ES" sz="4400" dirty="0" smtClean="0"/>
              <a:t>  </a:t>
            </a:r>
          </a:p>
        </p:txBody>
      </p:sp>
      <p:pic>
        <p:nvPicPr>
          <p:cNvPr id="2053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300788" y="981075"/>
            <a:ext cx="2233612" cy="26955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41" y="3789023"/>
            <a:ext cx="2452542" cy="195483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097101" y="138223"/>
            <a:ext cx="7666075" cy="747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40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Evidencias sobre efectos óseos</a:t>
            </a:r>
            <a:r>
              <a:rPr lang="es-ES" sz="4000" dirty="0">
                <a:solidFill>
                  <a:srgbClr val="EF33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4000" dirty="0">
                <a:solidFill>
                  <a:srgbClr val="EF33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altLang="es-ES" sz="4000" dirty="0" smtClean="0">
              <a:solidFill>
                <a:srgbClr val="EF334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50174"/>
              </p:ext>
            </p:extLst>
          </p:nvPr>
        </p:nvGraphicFramePr>
        <p:xfrm>
          <a:off x="1097101" y="1258343"/>
          <a:ext cx="7666075" cy="5066013"/>
        </p:xfrm>
        <a:graphic>
          <a:graphicData uri="http://schemas.openxmlformats.org/drawingml/2006/table">
            <a:tbl>
              <a:tblPr firstRow="1" firstCol="1" bandRow="1"/>
              <a:tblGrid>
                <a:gridCol w="1872550">
                  <a:extLst>
                    <a:ext uri="{9D8B030D-6E8A-4147-A177-3AD203B41FA5}">
                      <a16:colId xmlns:a16="http://schemas.microsoft.com/office/drawing/2014/main" val="730346079"/>
                    </a:ext>
                  </a:extLst>
                </a:gridCol>
                <a:gridCol w="5793525">
                  <a:extLst>
                    <a:ext uri="{9D8B030D-6E8A-4147-A177-3AD203B41FA5}">
                      <a16:colId xmlns:a16="http://schemas.microsoft.com/office/drawing/2014/main" val="2109527790"/>
                    </a:ext>
                  </a:extLst>
                </a:gridCol>
              </a:tblGrid>
              <a:tr h="456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OBJETIVO</a:t>
                      </a:r>
                      <a:r>
                        <a:rPr lang="es-ES_tradnl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DE ESTUDIOS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RESULTADOS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26127"/>
                  </a:ext>
                </a:extLst>
              </a:tr>
              <a:tr h="6611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Densidad y </a:t>
                      </a:r>
                      <a:endParaRPr lang="es-ES" sz="1600" b="1" dirty="0" smtClean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fuerza </a:t>
                      </a: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ósea </a:t>
                      </a:r>
                      <a:endParaRPr lang="es-ES" sz="1600" b="1" dirty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ensayos clínicos </a:t>
                      </a:r>
                      <a:r>
                        <a:rPr lang="es-ES" sz="1400" b="1" kern="1200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+mn-cs"/>
                        </a:rPr>
                        <a:t>no han mostrado beneficios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la administración de vitamina D; las dosis altas tampoco produjeron mejoría y es necesario determinar su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seguridad.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8551"/>
                  </a:ext>
                </a:extLst>
              </a:tr>
              <a:tr h="21542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Reducción del </a:t>
                      </a:r>
                      <a:endParaRPr lang="es-ES" sz="1600" b="1" dirty="0" smtClean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riesgo </a:t>
                      </a: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 fracturas </a:t>
                      </a:r>
                      <a:endParaRPr lang="es-ES" sz="1600" b="1" dirty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600" b="0" dirty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Las evidencias </a:t>
                      </a:r>
                      <a:r>
                        <a:rPr lang="es-ES" sz="1400" b="1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han mostrado que la suplementación con vitamina D produzca </a:t>
                      </a:r>
                      <a:r>
                        <a:rPr lang="es-ES" sz="1400" b="1" dirty="0" smtClean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beneficio </a:t>
                      </a:r>
                      <a:r>
                        <a:rPr lang="es-ES" sz="1400" b="1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sobre el riesgo de caídas en población </a:t>
                      </a:r>
                      <a:r>
                        <a:rPr lang="es-ES" sz="1400" b="1" dirty="0" smtClean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general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, en personas mayores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(&gt;65 años) ni en mujeres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posmenopáusicas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que viven en la comunidad y que no presentan deficiencia de vitamina D, osteoporosis o fracturas anteriores; no se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ha observado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mayor eficacia con la administración de dosis altas intermitentes.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Con la </a:t>
                      </a:r>
                      <a:r>
                        <a:rPr lang="es-ES" sz="1400" b="1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combinación </a:t>
                      </a:r>
                      <a:r>
                        <a:rPr lang="es-ES" sz="1400" b="1" dirty="0" smtClean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 vitamina </a:t>
                      </a:r>
                      <a:r>
                        <a:rPr lang="es-ES" sz="1400" b="1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 y calcio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los resultados fueron algo más prometedores al observarse moderada o marginal reducción en la incidencia de fracturas de cadera (16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%)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sólo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en pacientes institucionalizados.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11814"/>
                  </a:ext>
                </a:extLst>
              </a:tr>
              <a:tr h="17629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Reducción del </a:t>
                      </a:r>
                      <a:endParaRPr lang="es-ES" sz="1600" b="1" dirty="0" smtClean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riesgo </a:t>
                      </a:r>
                      <a:r>
                        <a:rPr lang="es-ES" sz="16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 </a:t>
                      </a:r>
                      <a:r>
                        <a:rPr lang="es-ES" sz="1600" b="1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caídas</a:t>
                      </a:r>
                      <a:endParaRPr lang="es-ES" sz="1600" b="1" dirty="0">
                        <a:solidFill>
                          <a:srgbClr val="EF334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En los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estudios,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los suplementos de vitamina D </a:t>
                      </a:r>
                      <a:r>
                        <a:rPr lang="es-ES" sz="1400" b="1" dirty="0">
                          <a:solidFill>
                            <a:srgbClr val="A2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redujeron la frecuencia de caídas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;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con la administración de dosis altas mensuales se observó incluso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un incremento </a:t>
                      </a: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del </a:t>
                      </a:r>
                      <a:r>
                        <a:rPr lang="es-E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riesgo. 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La combinación de vitamina D y calcio produjo moderada reducción en la incidencia de caídas (31,1% vs. 29.9%; NNT =82) en determinados grupos de población 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95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118586" y="191386"/>
            <a:ext cx="7803473" cy="1344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Evidencias sobre posibles </a:t>
            </a:r>
            <a:b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</a:b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e</a:t>
            </a:r>
            <a:r>
              <a:rPr lang="es-ES_tradnl" altLang="es-ES" sz="4000" b="1" dirty="0" err="1" smtClean="0">
                <a:solidFill>
                  <a:srgbClr val="EF3340"/>
                </a:solidFill>
                <a:latin typeface="Arial Narrow" panose="020B0606020202030204" pitchFamily="34" charset="0"/>
              </a:rPr>
              <a:t>fectos</a:t>
            </a:r>
            <a:r>
              <a:rPr lang="es-ES_tradnl" alt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 </a:t>
            </a:r>
            <a:r>
              <a:rPr lang="es-ES_tradnl" altLang="es-ES" sz="4000" b="1" dirty="0" err="1" smtClean="0">
                <a:solidFill>
                  <a:srgbClr val="EF3340"/>
                </a:solidFill>
                <a:latin typeface="Arial Narrow" panose="020B0606020202030204" pitchFamily="34" charset="0"/>
              </a:rPr>
              <a:t>extraóseos</a:t>
            </a:r>
            <a:endParaRPr lang="es-ES" altLang="es-ES" sz="4000" dirty="0" smtClean="0">
              <a:solidFill>
                <a:srgbClr val="EF334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82421"/>
              </p:ext>
            </p:extLst>
          </p:nvPr>
        </p:nvGraphicFramePr>
        <p:xfrm>
          <a:off x="1118587" y="1643901"/>
          <a:ext cx="7803472" cy="4747170"/>
        </p:xfrm>
        <a:graphic>
          <a:graphicData uri="http://schemas.openxmlformats.org/drawingml/2006/table">
            <a:tbl>
              <a:tblPr firstRow="1" firstCol="1" bandRow="1"/>
              <a:tblGrid>
                <a:gridCol w="2361460">
                  <a:extLst>
                    <a:ext uri="{9D8B030D-6E8A-4147-A177-3AD203B41FA5}">
                      <a16:colId xmlns:a16="http://schemas.microsoft.com/office/drawing/2014/main" val="1452194555"/>
                    </a:ext>
                  </a:extLst>
                </a:gridCol>
                <a:gridCol w="5442012">
                  <a:extLst>
                    <a:ext uri="{9D8B030D-6E8A-4147-A177-3AD203B41FA5}">
                      <a16:colId xmlns:a16="http://schemas.microsoft.com/office/drawing/2014/main" val="322878840"/>
                    </a:ext>
                  </a:extLst>
                </a:gridCol>
              </a:tblGrid>
              <a:tr h="29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Problema de salud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Resultados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7485"/>
                  </a:ext>
                </a:extLst>
              </a:tr>
              <a:tr h="330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Asma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mejora el control, no aumenta respuesta a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corticoesteroides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.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59823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EPOC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Beneficios en pacientes con deficiencia de vitamina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38755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Infecciones respiratorias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hay efecto.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01162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Depresión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hay efecto.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36389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Diabetes mellitus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previene ni mejora la intolerancia a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glucosa.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88112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Fatiga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hay efecto.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969882"/>
                  </a:ext>
                </a:extLst>
              </a:tr>
              <a:tr h="59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Insuficiencia cardiaca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Pequeño aumento de la fracción de eyección sin aumentar resistencia a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caminar. 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88032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Hipertensión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previene ni reduce la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hipertensión.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00458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Síntomas menopaúsicos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hay efecto.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90715"/>
                  </a:ext>
                </a:extLst>
              </a:tr>
              <a:tr h="202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Dolor musculoesquelético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disminuye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síntomas.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15254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Osteoartritis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mejora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el dolor </a:t>
                      </a: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ni la pérdida de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cartílago.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99115"/>
                  </a:ext>
                </a:extLst>
              </a:tr>
              <a:tr h="59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Cáncer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reduce la incidencia, se observa ligera reducción en la mortalidad por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cáncer.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712707"/>
                  </a:ext>
                </a:extLst>
              </a:tr>
              <a:tr h="29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Mortalidad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No reduce mortalidad por cualquier </a:t>
                      </a:r>
                      <a:r>
                        <a:rPr lang="es-ES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causa.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19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848" y="124928"/>
            <a:ext cx="78867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40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eguridad de la suplementación con vitamina D</a:t>
            </a:r>
            <a:r>
              <a:rPr lang="es-ES" sz="4000" dirty="0">
                <a:solidFill>
                  <a:srgbClr val="EF33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4000" dirty="0">
                <a:solidFill>
                  <a:srgbClr val="EF33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4000" dirty="0">
              <a:solidFill>
                <a:srgbClr val="EF334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159" y="1718096"/>
            <a:ext cx="7650903" cy="4714645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>
                <a:solidFill>
                  <a:srgbClr val="0099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las dosis adecuadas los suplementos de vitamina D no presentan problemas </a:t>
            </a:r>
            <a:r>
              <a:rPr lang="es-ES" sz="2000" b="1" dirty="0" smtClean="0">
                <a:solidFill>
                  <a:srgbClr val="0099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seguridad</a:t>
            </a:r>
            <a:endParaRPr lang="es-ES" sz="2000" b="1" dirty="0">
              <a:solidFill>
                <a:srgbClr val="0099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dosis altas</a:t>
            </a:r>
            <a:r>
              <a:rPr lang="es-ES" sz="20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 se alcanza un nivel </a:t>
            </a:r>
            <a:r>
              <a:rPr lang="es-ES" sz="20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plasmático </a:t>
            </a:r>
            <a:r>
              <a:rPr lang="es-ES" sz="20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&gt;50 </a:t>
            </a:r>
            <a:r>
              <a:rPr lang="es-ES" sz="2000" dirty="0" err="1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es-ES" sz="20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/ml (125 </a:t>
            </a:r>
            <a:r>
              <a:rPr lang="es-ES" sz="2000" dirty="0" err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nmol</a:t>
            </a:r>
            <a:r>
              <a:rPr lang="es-ES" sz="20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/l) pueden producirse:</a:t>
            </a:r>
          </a:p>
          <a:p>
            <a:pPr>
              <a:spcBef>
                <a:spcPts val="0"/>
              </a:spcBef>
            </a:pP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movilización del calcio 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óseo 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hipercalcemia e  </a:t>
            </a:r>
            <a:r>
              <a:rPr lang="es-ES" sz="1800" dirty="0" err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hipercalciuria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cálculos </a:t>
            </a: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renales, calcificaciones de partes 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blandas y </a:t>
            </a: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daño 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cardiovascular </a:t>
            </a: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renal.</a:t>
            </a:r>
          </a:p>
          <a:p>
            <a:pPr marL="0" indent="0">
              <a:buNone/>
            </a:pPr>
            <a:endParaRPr lang="es-ES_tradnl" sz="2000" dirty="0" smtClean="0">
              <a:solidFill>
                <a:srgbClr val="EF334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000" dirty="0" smtClean="0">
                <a:solidFill>
                  <a:srgbClr val="EF33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Los síntomas de intoxicación con vitamina D son inespecíficos: 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anorexia 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pérdida </a:t>
            </a: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peso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poliuria </a:t>
            </a:r>
          </a:p>
          <a:p>
            <a:pPr>
              <a:spcBef>
                <a:spcPts val="0"/>
              </a:spcBef>
            </a:pPr>
            <a:r>
              <a:rPr lang="es-ES" sz="18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arritmias </a:t>
            </a:r>
            <a:r>
              <a:rPr lang="es-ES" sz="18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cardiacas</a:t>
            </a:r>
            <a:endParaRPr lang="es-ES_tradnl" sz="1800" dirty="0">
              <a:solidFill>
                <a:srgbClr val="EF334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4699684"/>
            <a:ext cx="372957" cy="325964"/>
          </a:xfrm>
          <a:prstGeom prst="rect">
            <a:avLst/>
          </a:prstGeom>
        </p:spPr>
      </p:pic>
      <p:pic>
        <p:nvPicPr>
          <p:cNvPr id="11" name="Imagen 10" descr="Logotipo de cheque en blanco y verde, marca de verificación emoji iconos de computadora emoticon, tick PNG Clipart miniatur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1711" r="9656" b="6169"/>
          <a:stretch/>
        </p:blipFill>
        <p:spPr bwMode="auto">
          <a:xfrm>
            <a:off x="1114675" y="1780981"/>
            <a:ext cx="291465" cy="28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invitado-easp\Downloads\pngocean.com (5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38913" r="55232" b="19877"/>
          <a:stretch/>
        </p:blipFill>
        <p:spPr bwMode="auto">
          <a:xfrm>
            <a:off x="1093259" y="2866795"/>
            <a:ext cx="295486" cy="325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4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845" y="34438"/>
            <a:ext cx="8182338" cy="12932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Iniciativas para el uso adecuado  </a:t>
            </a:r>
            <a:b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vitamina D </a:t>
            </a:r>
            <a:r>
              <a:rPr lang="es-ES" sz="4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sz="4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97856" y="4722181"/>
            <a:ext cx="1874520" cy="411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4344" y="1485885"/>
            <a:ext cx="8178377" cy="147732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EF3340"/>
                </a:solidFill>
                <a:latin typeface="Arial Narrow" panose="020B0606020202030204" pitchFamily="34" charset="0"/>
              </a:rPr>
              <a:t>Andalucía </a:t>
            </a:r>
            <a:r>
              <a:rPr lang="es-ES_tradnl" dirty="0">
                <a:solidFill>
                  <a:srgbClr val="EF3340"/>
                </a:solidFill>
                <a:latin typeface="Arial Narrow" panose="020B0606020202030204" pitchFamily="34" charset="0"/>
              </a:rPr>
              <a:t>(</a:t>
            </a:r>
            <a:r>
              <a:rPr lang="es-ES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Programa de Actividades Preventivas y de Promoción de la Salud (PAPP) 2018)</a:t>
            </a:r>
            <a:endParaRPr lang="es-ES" b="1" dirty="0">
              <a:solidFill>
                <a:srgbClr val="EF334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ES" dirty="0" smtClean="0">
                <a:latin typeface="Arial Narrow" panose="020B0606020202030204" pitchFamily="34" charset="0"/>
              </a:rPr>
              <a:t>No se recomiendan suplementos</a:t>
            </a:r>
          </a:p>
          <a:p>
            <a:pPr lvl="0"/>
            <a:r>
              <a:rPr lang="es-ES" dirty="0" smtClean="0">
                <a:latin typeface="Arial Narrow" panose="020B0606020202030204" pitchFamily="34" charset="0"/>
              </a:rPr>
              <a:t>Se recomienda: Evitar </a:t>
            </a:r>
            <a:r>
              <a:rPr lang="es-ES" dirty="0">
                <a:latin typeface="Arial Narrow" panose="020B0606020202030204" pitchFamily="34" charset="0"/>
              </a:rPr>
              <a:t>el sedentarismo y el tabaquismo, tomar </a:t>
            </a:r>
            <a:r>
              <a:rPr lang="es-ES" dirty="0" smtClean="0">
                <a:latin typeface="Arial Narrow" panose="020B0606020202030204" pitchFamily="34" charset="0"/>
              </a:rPr>
              <a:t>el </a:t>
            </a:r>
            <a:r>
              <a:rPr lang="es-ES" b="1" dirty="0" smtClean="0">
                <a:latin typeface="Arial Narrow" panose="020B0606020202030204" pitchFamily="34" charset="0"/>
              </a:rPr>
              <a:t>sol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al menos 10 minutos al día con una zona de exposición de al menos la cara y las manos, </a:t>
            </a:r>
            <a:r>
              <a:rPr lang="es-ES" b="1" dirty="0">
                <a:latin typeface="Arial Narrow" panose="020B0606020202030204" pitchFamily="34" charset="0"/>
              </a:rPr>
              <a:t>dieta</a:t>
            </a:r>
            <a:r>
              <a:rPr lang="es-ES" dirty="0">
                <a:latin typeface="Arial Narrow" panose="020B0606020202030204" pitchFamily="34" charset="0"/>
              </a:rPr>
              <a:t> rica en calcio (entre 1.000 y 1.500 mg/día) y vitamina D (&gt;800 U/día) y realizar </a:t>
            </a:r>
            <a:r>
              <a:rPr lang="es-ES" b="1" dirty="0" smtClean="0">
                <a:latin typeface="Arial Narrow" panose="020B0606020202030204" pitchFamily="34" charset="0"/>
              </a:rPr>
              <a:t>ejercicio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56807" y="3121385"/>
            <a:ext cx="6546005" cy="923330"/>
          </a:xfrm>
          <a:prstGeom prst="rect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5426"/>
                </a:solidFill>
                <a:latin typeface="Arial Narrow" panose="020B0606020202030204" pitchFamily="34" charset="0"/>
              </a:rPr>
              <a:t>EEUU </a:t>
            </a:r>
            <a:r>
              <a:rPr lang="es-ES" i="1" dirty="0">
                <a:solidFill>
                  <a:srgbClr val="005426"/>
                </a:solidFill>
                <a:latin typeface="Arial Narrow" panose="020B0606020202030204" pitchFamily="34" charset="0"/>
              </a:rPr>
              <a:t>(</a:t>
            </a:r>
            <a:r>
              <a:rPr lang="es-ES" i="1" dirty="0" err="1">
                <a:solidFill>
                  <a:srgbClr val="005426"/>
                </a:solidFill>
                <a:latin typeface="Arial Narrow" panose="020B0606020202030204" pitchFamily="34" charset="0"/>
              </a:rPr>
              <a:t>Choosing</a:t>
            </a:r>
            <a:r>
              <a:rPr lang="es-ES" i="1" dirty="0">
                <a:solidFill>
                  <a:srgbClr val="005426"/>
                </a:solidFill>
                <a:latin typeface="Arial Narrow" panose="020B0606020202030204" pitchFamily="34" charset="0"/>
              </a:rPr>
              <a:t> </a:t>
            </a:r>
            <a:r>
              <a:rPr lang="es-ES" i="1" dirty="0" err="1">
                <a:solidFill>
                  <a:srgbClr val="005426"/>
                </a:solidFill>
                <a:latin typeface="Arial Narrow" panose="020B0606020202030204" pitchFamily="34" charset="0"/>
              </a:rPr>
              <a:t>Wisely</a:t>
            </a:r>
            <a:r>
              <a:rPr lang="es-ES" i="1" dirty="0">
                <a:solidFill>
                  <a:srgbClr val="005426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rgbClr val="005426"/>
                </a:solidFill>
                <a:latin typeface="Arial Narrow" panose="020B0606020202030204" pitchFamily="34" charset="0"/>
              </a:rPr>
              <a:t>2017)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Información a</a:t>
            </a:r>
            <a:r>
              <a:rPr lang="es-E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</a:rPr>
              <a:t>pacientes (folleto) para ayudarles a tomar la mejor decisión con respecto a la solicitud de procedimientos o tratamientos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84344" y="4244794"/>
            <a:ext cx="7758430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Alberta (Canadá)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dirty="0" smtClean="0">
                <a:latin typeface="Arial Narrow" panose="020B0606020202030204" pitchFamily="34" charset="0"/>
              </a:rPr>
              <a:t>Implantación </a:t>
            </a:r>
            <a:r>
              <a:rPr lang="es-ES" dirty="0">
                <a:latin typeface="Arial Narrow" panose="020B0606020202030204" pitchFamily="34" charset="0"/>
              </a:rPr>
              <a:t>de una herramienta en la que el médico </a:t>
            </a:r>
            <a:r>
              <a:rPr lang="es-ES" dirty="0" smtClean="0">
                <a:latin typeface="Arial Narrow" panose="020B0606020202030204" pitchFamily="34" charset="0"/>
              </a:rPr>
              <a:t>hace </a:t>
            </a:r>
            <a:r>
              <a:rPr lang="es-ES" dirty="0">
                <a:latin typeface="Arial Narrow" panose="020B0606020202030204" pitchFamily="34" charset="0"/>
              </a:rPr>
              <a:t>constar la indicación que originaba la petición de una prueba o test de </a:t>
            </a:r>
            <a:r>
              <a:rPr lang="es-ES" dirty="0" smtClean="0">
                <a:latin typeface="Arial Narrow" panose="020B0606020202030204" pitchFamily="34" charset="0"/>
              </a:rPr>
              <a:t>laboratorio (en 12 meses se </a:t>
            </a:r>
            <a:r>
              <a:rPr lang="es-ES" dirty="0">
                <a:latin typeface="Arial Narrow" panose="020B0606020202030204" pitchFamily="34" charset="0"/>
              </a:rPr>
              <a:t>redujeron en un 90% las determinaciones de vitamina </a:t>
            </a:r>
            <a:r>
              <a:rPr lang="es-ES" dirty="0" smtClean="0">
                <a:latin typeface="Arial Narrow" panose="020B0606020202030204" pitchFamily="34" charset="0"/>
              </a:rPr>
              <a:t>D)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56807" y="5576544"/>
            <a:ext cx="6546005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960C44"/>
                </a:solidFill>
                <a:latin typeface="Arial Narrow" panose="020B0606020202030204" pitchFamily="34" charset="0"/>
              </a:rPr>
              <a:t>Tasmania (Australia)</a:t>
            </a:r>
            <a:endParaRPr lang="es-ES" b="1" dirty="0" smtClean="0">
              <a:solidFill>
                <a:srgbClr val="960C44"/>
              </a:solidFill>
              <a:latin typeface="Arial Narrow" panose="020B0606020202030204" pitchFamily="34" charset="0"/>
            </a:endParaRPr>
          </a:p>
          <a:p>
            <a:r>
              <a:rPr lang="es-ES" dirty="0" smtClean="0">
                <a:latin typeface="Arial Narrow" panose="020B0606020202030204" pitchFamily="34" charset="0"/>
              </a:rPr>
              <a:t>Guía </a:t>
            </a:r>
            <a:r>
              <a:rPr lang="es-ES" dirty="0">
                <a:latin typeface="Arial Narrow" panose="020B0606020202030204" pitchFamily="34" charset="0"/>
              </a:rPr>
              <a:t>para la </a:t>
            </a:r>
            <a:r>
              <a:rPr lang="es-ES" dirty="0" err="1">
                <a:latin typeface="Arial Narrow" panose="020B0606020202030204" pitchFamily="34" charset="0"/>
              </a:rPr>
              <a:t>deprescripción</a:t>
            </a:r>
            <a:r>
              <a:rPr lang="es-ES" dirty="0">
                <a:latin typeface="Arial Narrow" panose="020B0606020202030204" pitchFamily="34" charset="0"/>
              </a:rPr>
              <a:t> de suplementos de calcio con vitamina </a:t>
            </a:r>
            <a:r>
              <a:rPr lang="es-ES" dirty="0" smtClean="0">
                <a:latin typeface="Arial Narrow" panose="020B0606020202030204" pitchFamily="34" charset="0"/>
              </a:rPr>
              <a:t>D (Mayo 2019)</a:t>
            </a:r>
            <a:endParaRPr lang="es-ES" b="1" dirty="0">
              <a:solidFill>
                <a:srgbClr val="960C4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87" y="2682211"/>
            <a:ext cx="4099392" cy="24155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378" y="0"/>
            <a:ext cx="7886700" cy="13255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Suplementos de vitamina D </a:t>
            </a:r>
            <a:b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!NO se recomiendan! </a:t>
            </a:r>
            <a:endParaRPr lang="es-ES" sz="4000" dirty="0">
              <a:solidFill>
                <a:srgbClr val="EF334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9771" y="1762465"/>
            <a:ext cx="7834982" cy="30387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s-E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En p</a:t>
            </a:r>
            <a:r>
              <a:rPr lang="es-ES" sz="2400" b="1" dirty="0" smtClean="0"/>
              <a:t>oblación general</a:t>
            </a:r>
            <a:r>
              <a:rPr lang="es-E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/>
          </a:p>
          <a:p>
            <a:pPr marL="0" indent="0">
              <a:buNone/>
            </a:pPr>
            <a:endParaRPr lang="es-ES" sz="16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s-ES" sz="1600" dirty="0" smtClean="0"/>
              <a:t> </a:t>
            </a:r>
            <a:endParaRPr lang="es-ES" sz="1600" dirty="0"/>
          </a:p>
        </p:txBody>
      </p:sp>
      <p:sp>
        <p:nvSpPr>
          <p:cNvPr id="8" name="Triángulo isósceles 7"/>
          <p:cNvSpPr/>
          <p:nvPr/>
        </p:nvSpPr>
        <p:spPr>
          <a:xfrm>
            <a:off x="1205736" y="2215233"/>
            <a:ext cx="260436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riángulo isósceles 8"/>
          <p:cNvSpPr/>
          <p:nvPr/>
        </p:nvSpPr>
        <p:spPr>
          <a:xfrm>
            <a:off x="1187483" y="5418680"/>
            <a:ext cx="271440" cy="26153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197856" y="4722181"/>
            <a:ext cx="1874520" cy="411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335954" y="5397788"/>
            <a:ext cx="735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eaLnBrk="1" hangingPunct="1">
              <a:spcBef>
                <a:spcPts val="0"/>
              </a:spcBef>
            </a:pPr>
            <a:r>
              <a:rPr lang="es-ES" sz="2400" dirty="0" smtClean="0">
                <a:solidFill>
                  <a:srgbClr val="000000"/>
                </a:solidFill>
                <a:latin typeface="Arial"/>
                <a:cs typeface="Arial"/>
              </a:rPr>
              <a:t> P</a:t>
            </a:r>
            <a:r>
              <a:rPr lang="es-ES" sz="2400" dirty="0" smtClean="0"/>
              <a:t>ara </a:t>
            </a:r>
            <a:r>
              <a:rPr lang="es-ES" sz="2400" dirty="0"/>
              <a:t>prevenir o mejorar cuestiones de salud </a:t>
            </a:r>
            <a:endParaRPr lang="es-ES" sz="2400" dirty="0" smtClean="0"/>
          </a:p>
          <a:p>
            <a:pPr marL="176213" lvl="0" indent="-176213" eaLnBrk="1" hangingPunct="1">
              <a:spcBef>
                <a:spcPts val="0"/>
              </a:spcBef>
            </a:pPr>
            <a:r>
              <a:rPr lang="es-ES" sz="2400" b="1" dirty="0">
                <a:solidFill>
                  <a:srgbClr val="EF3340"/>
                </a:solidFill>
              </a:rPr>
              <a:t> </a:t>
            </a:r>
            <a:r>
              <a:rPr lang="es-ES" sz="2400" b="1" dirty="0" smtClean="0">
                <a:solidFill>
                  <a:srgbClr val="EF3340"/>
                </a:solidFill>
              </a:rPr>
              <a:t>no </a:t>
            </a:r>
            <a:r>
              <a:rPr lang="es-ES" sz="2400" b="1" dirty="0">
                <a:solidFill>
                  <a:srgbClr val="EF3340"/>
                </a:solidFill>
              </a:rPr>
              <a:t>relacionadas </a:t>
            </a:r>
            <a:r>
              <a:rPr lang="es-ES" sz="2400" b="1" dirty="0" smtClean="0">
                <a:solidFill>
                  <a:srgbClr val="EF3340"/>
                </a:solidFill>
              </a:rPr>
              <a:t>con </a:t>
            </a:r>
            <a:r>
              <a:rPr lang="es-ES" sz="2400" b="1" dirty="0">
                <a:solidFill>
                  <a:srgbClr val="EF3340"/>
                </a:solidFill>
              </a:rPr>
              <a:t>la salud ósea.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67258" y="4601199"/>
            <a:ext cx="18961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F3340"/>
                </a:solidFill>
                <a:latin typeface="+mn-lt"/>
                <a:cs typeface="+mn-cs"/>
              </a:rPr>
              <a:t>NO CRIBADO </a:t>
            </a:r>
            <a:endParaRPr lang="es-ES" sz="2000" b="1" dirty="0">
              <a:solidFill>
                <a:srgbClr val="EF3340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Vector de stock (libre de regalías) sobre Marca verde iconos OK y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5" t="12729" r="5698" b="18609"/>
          <a:stretch/>
        </p:blipFill>
        <p:spPr bwMode="auto">
          <a:xfrm>
            <a:off x="2158878" y="4422816"/>
            <a:ext cx="87630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146" y="95763"/>
            <a:ext cx="7886700" cy="836394"/>
          </a:xfrm>
        </p:spPr>
        <p:txBody>
          <a:bodyPr/>
          <a:lstStyle/>
          <a:p>
            <a:r>
              <a:rPr lang="es-ES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Suplementos </a:t>
            </a:r>
            <a:r>
              <a:rPr lang="es-ES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vitamina </a:t>
            </a:r>
            <a:r>
              <a:rPr lang="es-ES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4800" b="1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s-ES" b="1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recomiendan en: 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146" y="2202335"/>
            <a:ext cx="7886700" cy="4408503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2400" b="1" dirty="0">
                <a:solidFill>
                  <a:srgbClr val="007A37"/>
                </a:solidFill>
              </a:rPr>
              <a:t>1.</a:t>
            </a:r>
            <a:r>
              <a:rPr lang="es-ES" sz="2000" b="1" dirty="0" smtClean="0">
                <a:solidFill>
                  <a:srgbClr val="005426"/>
                </a:solidFill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</a:rPr>
              <a:t>S</a:t>
            </a:r>
            <a:r>
              <a:rPr lang="es-ES_tradnl" sz="2000" b="1" dirty="0" smtClean="0">
                <a:solidFill>
                  <a:srgbClr val="000000"/>
                </a:solidFill>
              </a:rPr>
              <a:t>in </a:t>
            </a:r>
            <a:r>
              <a:rPr lang="es-ES_tradnl" sz="2000" b="1" dirty="0">
                <a:solidFill>
                  <a:srgbClr val="000000"/>
                </a:solidFill>
              </a:rPr>
              <a:t>necesidad de realizar </a:t>
            </a:r>
            <a:r>
              <a:rPr lang="es-ES_tradnl" sz="2000" b="1" dirty="0" smtClean="0">
                <a:solidFill>
                  <a:srgbClr val="000000"/>
                </a:solidFill>
              </a:rPr>
              <a:t>una </a:t>
            </a:r>
            <a:r>
              <a:rPr lang="es-ES_tradnl" sz="2000" b="1" dirty="0">
                <a:solidFill>
                  <a:srgbClr val="000000"/>
                </a:solidFill>
              </a:rPr>
              <a:t>determinación previa</a:t>
            </a:r>
            <a:r>
              <a:rPr lang="es-ES_tradnl" sz="2000" dirty="0">
                <a:solidFill>
                  <a:srgbClr val="000000"/>
                </a:solidFill>
              </a:rPr>
              <a:t> </a:t>
            </a:r>
            <a:r>
              <a:rPr lang="es-ES_tradnl" sz="2000" b="1" dirty="0">
                <a:solidFill>
                  <a:srgbClr val="000000"/>
                </a:solidFill>
              </a:rPr>
              <a:t>de los niveles </a:t>
            </a:r>
            <a:r>
              <a:rPr lang="es-ES_tradnl" sz="2000" b="1" dirty="0" smtClean="0">
                <a:solidFill>
                  <a:srgbClr val="000000"/>
                </a:solidFill>
              </a:rPr>
              <a:t>plasmáticos</a:t>
            </a:r>
            <a:r>
              <a:rPr lang="es-ES_tradnl" sz="2000" dirty="0" smtClean="0">
                <a:solidFill>
                  <a:srgbClr val="000000"/>
                </a:solidFill>
              </a:rPr>
              <a:t>: p</a:t>
            </a:r>
            <a:r>
              <a:rPr lang="es-ES" sz="2000" dirty="0" err="1" smtClean="0">
                <a:solidFill>
                  <a:srgbClr val="000000"/>
                </a:solidFill>
              </a:rPr>
              <a:t>ersonas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o grupos de población que presentan factores de riesgo de </a:t>
            </a:r>
            <a:r>
              <a:rPr lang="es-ES" sz="2000" dirty="0" smtClean="0">
                <a:solidFill>
                  <a:srgbClr val="000000"/>
                </a:solidFill>
              </a:rPr>
              <a:t>déficit de esta vitamina, entre los que se incluyen:</a:t>
            </a:r>
            <a:endParaRPr lang="es-ES" sz="20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8000"/>
                </a:solidFill>
              </a:rPr>
              <a:t>Mayores de 65 años institucionalizados (baja exposición al sol).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8000"/>
                </a:solidFill>
              </a:rPr>
              <a:t>Mayores de 65 años que viven en la comunidad, sólo en caso de: deficiencia de vitamina D, osteoporosis, </a:t>
            </a:r>
            <a:r>
              <a:rPr lang="es-ES" sz="2000" dirty="0" smtClean="0">
                <a:solidFill>
                  <a:srgbClr val="008000"/>
                </a:solidFill>
              </a:rPr>
              <a:t>antecedentes </a:t>
            </a:r>
            <a:r>
              <a:rPr lang="es-ES" sz="2000" dirty="0">
                <a:solidFill>
                  <a:srgbClr val="008000"/>
                </a:solidFill>
              </a:rPr>
              <a:t>de fracturas </a:t>
            </a:r>
            <a:r>
              <a:rPr lang="es-ES" sz="2000" dirty="0" err="1">
                <a:solidFill>
                  <a:srgbClr val="008000"/>
                </a:solidFill>
              </a:rPr>
              <a:t>osteoporóticas</a:t>
            </a:r>
            <a:r>
              <a:rPr lang="es-ES" sz="2000" dirty="0">
                <a:solidFill>
                  <a:srgbClr val="008000"/>
                </a:solidFill>
              </a:rPr>
              <a:t> y riesgo de caídas.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8000"/>
                </a:solidFill>
              </a:rPr>
              <a:t>Personas con poca o nula exposición solar por motivos culturales, médicos u otros (p. ej.: piel oscura).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8000"/>
                </a:solidFill>
              </a:rPr>
              <a:t>Lactantes de menos de 1 año con lactancia materna exclusiva; y, todos los niños entre 1 y 4 </a:t>
            </a:r>
            <a:r>
              <a:rPr lang="es-ES" sz="2000" dirty="0" smtClean="0">
                <a:solidFill>
                  <a:srgbClr val="008000"/>
                </a:solidFill>
              </a:rPr>
              <a:t>años. </a:t>
            </a:r>
            <a:endParaRPr lang="es-ES" sz="2000" dirty="0">
              <a:solidFill>
                <a:srgbClr val="008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8000"/>
                </a:solidFill>
              </a:rPr>
              <a:t>Niños y adultos con obesidad (</a:t>
            </a:r>
            <a:r>
              <a:rPr lang="es-ES" sz="2000" dirty="0" smtClean="0">
                <a:solidFill>
                  <a:srgbClr val="008000"/>
                </a:solidFill>
              </a:rPr>
              <a:t>IMC&gt;30 Kg/m</a:t>
            </a:r>
            <a:r>
              <a:rPr lang="es-ES" sz="1600" dirty="0" smtClean="0">
                <a:solidFill>
                  <a:srgbClr val="008000"/>
                </a:solidFill>
              </a:rPr>
              <a:t>2</a:t>
            </a:r>
            <a:r>
              <a:rPr lang="es-ES" sz="2000" dirty="0">
                <a:solidFill>
                  <a:srgbClr val="008000"/>
                </a:solidFill>
              </a:rPr>
              <a:t>).</a:t>
            </a:r>
            <a:endParaRPr lang="es-ES" sz="2000" dirty="0" smtClean="0">
              <a:solidFill>
                <a:srgbClr val="008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es-E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294" y="91989"/>
            <a:ext cx="7599329" cy="804656"/>
          </a:xfrm>
        </p:spPr>
        <p:txBody>
          <a:bodyPr/>
          <a:lstStyle/>
          <a:p>
            <a:r>
              <a:rPr lang="es-ES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Suplementos de vitamina </a:t>
            </a:r>
            <a:r>
              <a:rPr lang="es-ES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s-E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4800" b="1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es-ES" b="1" dirty="0" smtClean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s-ES" b="1" dirty="0">
                <a:solidFill>
                  <a:srgbClr val="008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recomiendan en: </a:t>
            </a:r>
            <a:endParaRPr lang="es-ES" dirty="0">
              <a:solidFill>
                <a:srgbClr val="008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295" y="1487910"/>
            <a:ext cx="8115705" cy="4595074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7A37"/>
                </a:solidFill>
              </a:rPr>
              <a:t>2</a:t>
            </a:r>
            <a:r>
              <a:rPr lang="es-ES" sz="2000" b="1" dirty="0" smtClean="0">
                <a:solidFill>
                  <a:srgbClr val="007A37"/>
                </a:solidFill>
              </a:rPr>
              <a:t>.</a:t>
            </a:r>
            <a:r>
              <a:rPr lang="es-ES" sz="2000" b="1" dirty="0" smtClean="0">
                <a:solidFill>
                  <a:srgbClr val="008000"/>
                </a:solidFill>
              </a:rPr>
              <a:t> </a:t>
            </a:r>
            <a:r>
              <a:rPr lang="es-ES" sz="2000" dirty="0" smtClean="0">
                <a:solidFill>
                  <a:srgbClr val="008000"/>
                </a:solidFill>
              </a:rPr>
              <a:t>Personas o grupos en los </a:t>
            </a:r>
            <a:r>
              <a:rPr lang="es-ES" sz="2000" dirty="0">
                <a:solidFill>
                  <a:srgbClr val="008000"/>
                </a:solidFill>
              </a:rPr>
              <a:t>que está </a:t>
            </a:r>
            <a:r>
              <a:rPr lang="es-ES" sz="2000" u="sng" dirty="0">
                <a:solidFill>
                  <a:srgbClr val="008000"/>
                </a:solidFill>
              </a:rPr>
              <a:t>indicada la determinación de los </a:t>
            </a:r>
            <a:r>
              <a:rPr lang="es-ES" sz="2000" u="sng" dirty="0" smtClean="0">
                <a:solidFill>
                  <a:srgbClr val="008000"/>
                </a:solidFill>
              </a:rPr>
              <a:t>niveles </a:t>
            </a:r>
            <a:r>
              <a:rPr lang="es-ES" sz="2000" u="sng" dirty="0">
                <a:solidFill>
                  <a:srgbClr val="008000"/>
                </a:solidFill>
              </a:rPr>
              <a:t>plasmáticos de vitamina </a:t>
            </a:r>
            <a:r>
              <a:rPr lang="es-ES" sz="2000" u="sng" dirty="0" smtClean="0">
                <a:solidFill>
                  <a:srgbClr val="008000"/>
                </a:solidFill>
              </a:rPr>
              <a:t>D</a:t>
            </a:r>
            <a:r>
              <a:rPr lang="es-ES" sz="2000" dirty="0" smtClean="0">
                <a:solidFill>
                  <a:srgbClr val="008000"/>
                </a:solidFill>
              </a:rPr>
              <a:t>, </a:t>
            </a:r>
            <a:r>
              <a:rPr lang="es-ES" sz="2000" b="1" dirty="0" smtClean="0">
                <a:solidFill>
                  <a:srgbClr val="008000"/>
                </a:solidFill>
              </a:rPr>
              <a:t>cuando</a:t>
            </a:r>
            <a:r>
              <a:rPr lang="es-ES" sz="2000" dirty="0" smtClean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8000"/>
                </a:solidFill>
              </a:rPr>
              <a:t>el </a:t>
            </a:r>
            <a:r>
              <a:rPr lang="es-ES" sz="2000" b="1" dirty="0" smtClean="0">
                <a:solidFill>
                  <a:srgbClr val="008000"/>
                </a:solidFill>
              </a:rPr>
              <a:t>resultado demuestre </a:t>
            </a:r>
            <a:r>
              <a:rPr lang="es-ES" sz="2000" b="1" dirty="0">
                <a:solidFill>
                  <a:srgbClr val="008000"/>
                </a:solidFill>
              </a:rPr>
              <a:t>deficiencia</a:t>
            </a:r>
            <a:r>
              <a:rPr lang="es-ES" sz="2000" b="1" dirty="0" smtClean="0">
                <a:solidFill>
                  <a:srgbClr val="008000"/>
                </a:solidFill>
              </a:rPr>
              <a:t>.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4538135" y="2202180"/>
            <a:ext cx="202541" cy="469999"/>
          </a:xfrm>
          <a:prstGeom prst="downArrow">
            <a:avLst>
              <a:gd name="adj1" fmla="val 12963"/>
              <a:gd name="adj2" fmla="val 50000"/>
            </a:avLst>
          </a:prstGeom>
          <a:solidFill>
            <a:srgbClr val="EF3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58330"/>
              </p:ext>
            </p:extLst>
          </p:nvPr>
        </p:nvGraphicFramePr>
        <p:xfrm>
          <a:off x="1216131" y="2747454"/>
          <a:ext cx="7411492" cy="3998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1492">
                  <a:extLst>
                    <a:ext uri="{9D8B030D-6E8A-4147-A177-3AD203B41FA5}">
                      <a16:colId xmlns:a16="http://schemas.microsoft.com/office/drawing/2014/main" val="538853467"/>
                    </a:ext>
                  </a:extLst>
                </a:gridCol>
              </a:tblGrid>
              <a:tr h="2497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ENFERMEDADES QUE AFECTAN EL METABOLISMO ÓSEO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6615"/>
                  </a:ext>
                </a:extLst>
              </a:tr>
              <a:tr h="265937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Osteoporosis, osteopenia, osteomalacia, raquitismo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49694"/>
                  </a:ext>
                </a:extLst>
              </a:tr>
              <a:tr h="465119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Patología paratiroidea (hipo o hiperpatiroidismo). Para determinar si es patología tiroidea primaria o secundaria al déficit de vitamina D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707645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Alteraciones del metabolismo fosfocálcico (hipo o hipercalcemia o hiperfosfatemia)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07887"/>
                  </a:ext>
                </a:extLst>
              </a:tr>
              <a:tr h="374162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Síndromes de malabsorción: enfermedad celiaca, cirugía bariátrica, tratamiento anticonvulsivante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29810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Enfermedad renal o hepática crónicas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34887"/>
                  </a:ext>
                </a:extLst>
              </a:tr>
              <a:tr h="2497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OTRAS INDICACIONES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13161"/>
                  </a:ext>
                </a:extLst>
              </a:tr>
              <a:tr h="23806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Síntomas de deficiencia de vitamina D o alto riesgo de deficiencia (muy baja exposición al sol)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532671"/>
                  </a:ext>
                </a:extLst>
              </a:tr>
              <a:tr h="465119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Pacientes que siguen tratamiento con suplementos de vitamina D durante más de 6 meses o con dosis altas (≥2000 UI/día) 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449688"/>
                  </a:ext>
                </a:extLst>
              </a:tr>
              <a:tr h="251873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Niveles plasmáticos elevados de fosfatasa alcalina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732552"/>
                  </a:ext>
                </a:extLst>
              </a:tr>
              <a:tr h="697678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Pacientes tratados con fármacos que interfieran la absorción y/o metabolismo de la vitamina D: carbamazepina, cimetidina, colestiramina,   colestipol, diuréticos tiazídicos, fenitoina, fenobarbital y valproato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84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-44450"/>
            <a:ext cx="824388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5684" y="865046"/>
            <a:ext cx="824388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>
                <a:latin typeface="Arial Narrow" panose="020B0606020202030204" pitchFamily="34" charset="0"/>
                <a:ea typeface="Batang"/>
              </a:rPr>
              <a:t>En los últimos años se ha observado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interés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creciente por la determinación de los niveles plasmáticos de vitamina D y la prescripción de suplementos.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535" algn="just">
              <a:spcAft>
                <a:spcPts val="0"/>
              </a:spcAft>
            </a:pPr>
            <a:r>
              <a:rPr lang="es-ES" sz="1600" dirty="0">
                <a:latin typeface="Arial Narrow" panose="020B0606020202030204" pitchFamily="34" charset="0"/>
                <a:ea typeface="Batang"/>
              </a:rPr>
              <a:t> 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Como causas de este interés se han señalado: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la controversia en cuanto a los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valores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plasmáticos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adecuados,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la gran variabilidad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de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las determinaciones analíticas, una supuesta pandemia de hipovitaminosis D, la atribución de beneficios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extraóseos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e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importantes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intereses económicos. </a:t>
            </a:r>
            <a:endParaRPr lang="es-ES" sz="1600" dirty="0" smtClean="0">
              <a:latin typeface="Arial Narrow" panose="020B0606020202030204" pitchFamily="34" charset="0"/>
              <a:ea typeface="Batang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216535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La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vitamina D se debería utilizar exclusivamente para mantener la salud ósea.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El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nivel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plasmático de vitamina D considerado adecuado es de 20 </a:t>
            </a:r>
            <a:r>
              <a:rPr lang="es-ES" sz="1600" dirty="0" err="1">
                <a:latin typeface="Arial Narrow" panose="020B0606020202030204" pitchFamily="34" charset="0"/>
                <a:ea typeface="Batang"/>
              </a:rPr>
              <a:t>ng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/ml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(50 </a:t>
            </a:r>
            <a:r>
              <a:rPr lang="es-ES" sz="1600" dirty="0" err="1" smtClean="0">
                <a:latin typeface="Arial Narrow" panose="020B0606020202030204" pitchFamily="34" charset="0"/>
                <a:ea typeface="Batang"/>
              </a:rPr>
              <a:t>nmol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/l) de 25(OH)-D.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El </a:t>
            </a:r>
            <a:r>
              <a:rPr lang="es-ES" sz="1600" i="1" dirty="0">
                <a:latin typeface="Arial Narrow" panose="020B0606020202030204" pitchFamily="34" charset="0"/>
                <a:ea typeface="Batang"/>
              </a:rPr>
              <a:t>NICE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 considera como deficiencia de vitamina D valores plasmáticos </a:t>
            </a:r>
            <a:r>
              <a:rPr lang="es-ES" sz="1600" dirty="0">
                <a:ea typeface="Batang"/>
              </a:rPr>
              <a:t>˂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10 </a:t>
            </a:r>
            <a:r>
              <a:rPr lang="es-ES" sz="1600" dirty="0" err="1">
                <a:latin typeface="Arial Narrow" panose="020B0606020202030204" pitchFamily="34" charset="0"/>
                <a:ea typeface="Batang"/>
              </a:rPr>
              <a:t>ng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/ml (25 </a:t>
            </a:r>
            <a:r>
              <a:rPr lang="es-ES" sz="1600" dirty="0" err="1">
                <a:latin typeface="Arial Narrow" panose="020B0606020202030204" pitchFamily="34" charset="0"/>
                <a:ea typeface="Batang"/>
              </a:rPr>
              <a:t>nmol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/l). 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sz="1600" dirty="0">
                <a:latin typeface="Arial Narrow" panose="020B0606020202030204" pitchFamily="34" charset="0"/>
                <a:ea typeface="Batang"/>
              </a:rPr>
              <a:t> 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No está justificada la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determinación generalizada de los niveles plasmáticos en la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población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general. Tampoco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se han demostrado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los supuestos beneficios óseos ni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extraóseos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en personas sin síntomas de déficit.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sz="1600" dirty="0">
                <a:latin typeface="Arial Narrow" panose="020B0606020202030204" pitchFamily="34" charset="0"/>
                <a:ea typeface="Batang"/>
              </a:rPr>
              <a:t> </a:t>
            </a:r>
            <a:endParaRPr lang="es-E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Existe un importante interés para aplicar criterios de racionalización. Las administraciones sanitarias de varios países recomiendan la determinación de vitamina D sólo a pacientes o grupos de riesgo de deficiencia en los que esté indicado tratar en caso de detectar un déficit.</a:t>
            </a:r>
          </a:p>
          <a:p>
            <a:pPr algn="just">
              <a:spcAft>
                <a:spcPts val="0"/>
              </a:spcAft>
              <a:buSzPts val="1000"/>
              <a:tabLst>
                <a:tab pos="216535" algn="l"/>
              </a:tabLst>
            </a:pPr>
            <a:r>
              <a:rPr lang="es-ES" sz="1600" dirty="0">
                <a:latin typeface="Arial Narrow" panose="020B0606020202030204" pitchFamily="34" charset="0"/>
                <a:ea typeface="Batang"/>
              </a:rPr>
              <a:t>	</a:t>
            </a:r>
            <a:endParaRPr lang="es-ES" sz="1600" dirty="0" smtClean="0">
              <a:latin typeface="Arial Narrow" panose="020B0606020202030204" pitchFamily="34" charset="0"/>
              <a:ea typeface="Batang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Los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suplementos de vitamina D </a:t>
            </a:r>
            <a:r>
              <a:rPr lang="es-ES" sz="1600" b="1" dirty="0">
                <a:latin typeface="Arial Narrow" panose="020B0606020202030204" pitchFamily="34" charset="0"/>
                <a:ea typeface="Batang"/>
              </a:rPr>
              <a:t>no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 se recomiendan en la población general sin factores de riesgo de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deficiencia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. </a:t>
            </a:r>
            <a:r>
              <a:rPr lang="es-ES" sz="1600" b="1" dirty="0">
                <a:latin typeface="Arial Narrow" panose="020B0606020202030204" pitchFamily="34" charset="0"/>
                <a:ea typeface="Batang"/>
              </a:rPr>
              <a:t>Se recomiendan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sólo en personas en las que está indicada la determinación, cuando el resultado demuestre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déficit y también en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situaciones concretas o grupos de población con factores de riesgo de déficit, </a:t>
            </a:r>
            <a:r>
              <a:rPr lang="es-ES" sz="1600" dirty="0" smtClean="0">
                <a:latin typeface="Arial Narrow" panose="020B0606020202030204" pitchFamily="34" charset="0"/>
                <a:ea typeface="Batang"/>
              </a:rPr>
              <a:t>en éste último caso no es necesario determinación </a:t>
            </a:r>
            <a:r>
              <a:rPr lang="es-ES" sz="1600" dirty="0">
                <a:latin typeface="Arial Narrow" panose="020B0606020202030204" pitchFamily="34" charset="0"/>
                <a:ea typeface="Batang"/>
              </a:rPr>
              <a:t>plasmática </a:t>
            </a:r>
            <a:r>
              <a:rPr lang="es-ES" sz="1600" smtClean="0">
                <a:latin typeface="Arial Narrow" panose="020B0606020202030204" pitchFamily="34" charset="0"/>
                <a:ea typeface="Batang"/>
              </a:rPr>
              <a:t>previa. </a:t>
            </a:r>
            <a:endParaRPr lang="es-ES" sz="1600" dirty="0">
              <a:latin typeface="Arial Narrow" panose="020B0606020202030204" pitchFamily="34" charset="0"/>
              <a:ea typeface="Batang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endParaRPr lang="es-ES_tradnl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s-ES" dirty="0">
                <a:latin typeface="Arial Narrow" panose="020B0606020202030204" pitchFamily="34" charset="0"/>
                <a:ea typeface="Batang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35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47344" y="1206379"/>
            <a:ext cx="793089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Le </a:t>
            </a:r>
            <a:r>
              <a:rPr lang="en-US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Fevre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ML et al. Vitamin D screening and supplementation in community-dwelling adults: Common questions and answers. </a:t>
            </a:r>
            <a:r>
              <a:rPr lang="es-E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Am </a:t>
            </a:r>
            <a:r>
              <a:rPr lang="es-ES" sz="14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Fam</a:t>
            </a:r>
            <a:r>
              <a:rPr lang="es-E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es-ES" sz="14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Physician</a:t>
            </a:r>
            <a:r>
              <a:rPr lang="es-E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. 2018 Feb 15;97(4):254-60</a:t>
            </a:r>
            <a:r>
              <a:rPr lang="es-ES" sz="1400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2"/>
              </a:rPr>
              <a:t>.</a:t>
            </a:r>
            <a:endParaRPr lang="es-ES" sz="1400" u="sng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_tradnl" sz="14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Batalla </a:t>
            </a:r>
            <a:r>
              <a:rPr lang="es-E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C. Vitamina D: ¿Del déficit al exceso...? </a:t>
            </a:r>
            <a:r>
              <a:rPr lang="es-E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Aten Primaria </a:t>
            </a:r>
            <a:r>
              <a:rPr lang="es-ES" sz="14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Prac</a:t>
            </a:r>
            <a:r>
              <a:rPr lang="es-E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. 2019;1(2):19-20</a:t>
            </a:r>
            <a:r>
              <a:rPr lang="es-ES" sz="1400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.</a:t>
            </a:r>
            <a:endParaRPr lang="es-ES" sz="1400" u="sng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_tradnl" sz="14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López García-Franco A et al. Vitamina D: el traje nuevo del Rey Sol.</a:t>
            </a:r>
            <a:r>
              <a:rPr lang="es-ES" sz="14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/>
              </a:rPr>
              <a:t>Aten Prim 2019;51(2):</a:t>
            </a:r>
            <a:r>
              <a:rPr lang="en-US" sz="1400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/>
              </a:rPr>
              <a:t>57-8.</a:t>
            </a:r>
            <a:endParaRPr lang="en-US" sz="14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400" u="sng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Theodoratou</a:t>
            </a:r>
            <a:r>
              <a:rPr lang="es-E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E et al. 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Vitamin D and multiple health outcomes: umbrella review of systematic reviews and meta-analyses of observational studies and </a:t>
            </a:r>
            <a:r>
              <a:rPr lang="en-US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trials.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BMJ. 2014 Apr 1;348:g2035.</a:t>
            </a:r>
            <a:endParaRPr lang="es-ES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Autier</a:t>
            </a: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P et al. Effect of vitamin D supplementation on non-skeletal disorders: a systematic review of meta-analyses and </a:t>
            </a:r>
            <a:r>
              <a:rPr lang="en-US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trials.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Lancet Diabetes </a:t>
            </a:r>
            <a:r>
              <a:rPr lang="en-US" sz="14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Endocrinol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. 2017 Dec;5(12):986-1004</a:t>
            </a:r>
            <a:r>
              <a:rPr lang="en-US" sz="1400" u="sng" dirty="0" smtClean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/>
              </a:rPr>
              <a:t>.</a:t>
            </a:r>
            <a:endParaRPr lang="en-US" sz="1400" u="sng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4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Kahwati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LC et al. Vitamin D, calcium, or combined supplementation for the primary prevention of fractures in community-dwelling adults: Evidence report and systematic review for the US Preventive Services Task Force.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7"/>
              </a:rPr>
              <a:t>JAMA. 2018 Apr 17;319(15):1600-12.</a:t>
            </a:r>
            <a:endParaRPr lang="en-US" sz="14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Zhao 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JG et al. Association between calcium or vitamin D supplementation and fracture incidence in community-dwelling older adults: A systematic review and meta-analysis.</a:t>
            </a:r>
            <a:r>
              <a:rPr lang="en-US" sz="1400" dirty="0">
                <a:solidFill>
                  <a:srgbClr val="36363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8"/>
              </a:rPr>
              <a:t>JAMA. 2017;318(24):2466-82.</a:t>
            </a:r>
            <a:r>
              <a:rPr lang="en-US" sz="1400" dirty="0">
                <a:solidFill>
                  <a:srgbClr val="36363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s-ES" sz="14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363636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Yao 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P et al. Vitamin D and calcium for the prevention of fracture: A systematic review and meta-analysis.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/>
              </a:rPr>
              <a:t>JAMA </a:t>
            </a:r>
            <a:r>
              <a:rPr lang="en-US" sz="14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/>
              </a:rPr>
              <a:t>Netw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/>
              </a:rPr>
              <a:t> Open. 2019 Dec 2;2(12):e1917789.</a:t>
            </a:r>
            <a:endParaRPr lang="es-ES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endParaRPr lang="es-ES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Zhu 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K et al. Low vitamin d status is associated with impaired bone quality and increased risk of fracture-related hospitalization in older </a:t>
            </a:r>
            <a:r>
              <a:rPr lang="en-US" sz="14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australian</a:t>
            </a:r>
            <a:r>
              <a:rPr lang="en-US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women. </a:t>
            </a:r>
            <a:r>
              <a:rPr lang="en-US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/>
              </a:rPr>
              <a:t>J Bone Miner Res. 2019 Jun 24.</a:t>
            </a:r>
            <a:endParaRPr lang="es-ES" sz="1400" u="sng" dirty="0" smtClean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2020; 35(1)</a:t>
            </a:r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http://www.cadime.es/</a:t>
            </a:r>
            <a:r>
              <a:rPr lang="es-ES" altLang="es-ES" dirty="0" smtClean="0"/>
              <a:t> 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310062" cy="363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71458" y="168022"/>
            <a:ext cx="8064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000" b="1" i="1" dirty="0">
                <a:solidFill>
                  <a:srgbClr val="EF3340"/>
                </a:solidFill>
              </a:rPr>
              <a:t>Justificación:</a:t>
            </a:r>
            <a:endParaRPr lang="es-ES" altLang="es-ES" sz="4000" dirty="0"/>
          </a:p>
        </p:txBody>
      </p:sp>
      <p:sp>
        <p:nvSpPr>
          <p:cNvPr id="2" name="Rectángulo 1"/>
          <p:cNvSpPr/>
          <p:nvPr/>
        </p:nvSpPr>
        <p:spPr>
          <a:xfrm>
            <a:off x="871458" y="3717032"/>
            <a:ext cx="8165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i="1" dirty="0">
                <a:solidFill>
                  <a:srgbClr val="EF3340"/>
                </a:solidFill>
              </a:rPr>
              <a:t>Objetivo</a:t>
            </a:r>
            <a:r>
              <a:rPr lang="es-ES" sz="4000" b="1" i="1" dirty="0" smtClean="0">
                <a:solidFill>
                  <a:srgbClr val="EF3340"/>
                </a:solidFill>
              </a:rPr>
              <a:t>:</a:t>
            </a:r>
          </a:p>
          <a:p>
            <a:endParaRPr lang="es-ES" sz="4400" b="1" i="1" dirty="0" smtClean="0">
              <a:solidFill>
                <a:srgbClr val="EF334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71458" y="1314634"/>
            <a:ext cx="8165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los últimos </a:t>
            </a:r>
            <a:r>
              <a:rPr lang="es-ES" dirty="0" smtClean="0"/>
              <a:t>años </a:t>
            </a:r>
            <a:r>
              <a:rPr lang="es-ES" dirty="0"/>
              <a:t>han aumentado exponencialmente </a:t>
            </a:r>
            <a:r>
              <a:rPr lang="es-ES" dirty="0" smtClean="0"/>
              <a:t>las determinaciones </a:t>
            </a:r>
            <a:r>
              <a:rPr lang="es-ES" dirty="0"/>
              <a:t>de los niveles plasmáticos de vitamina D y </a:t>
            </a:r>
            <a:r>
              <a:rPr lang="es-ES" dirty="0" smtClean="0"/>
              <a:t>la </a:t>
            </a:r>
            <a:r>
              <a:rPr lang="es-ES" dirty="0"/>
              <a:t>prescripción de </a:t>
            </a:r>
            <a:r>
              <a:rPr lang="es-ES" dirty="0" smtClean="0"/>
              <a:t>suplementos. </a:t>
            </a:r>
            <a:r>
              <a:rPr lang="es-ES" dirty="0"/>
              <a:t>Sin embargo, </a:t>
            </a:r>
            <a:r>
              <a:rPr lang="es-ES" dirty="0" smtClean="0"/>
              <a:t>se </a:t>
            </a:r>
            <a:r>
              <a:rPr lang="es-ES" dirty="0"/>
              <a:t>está produciendo un </a:t>
            </a:r>
            <a:r>
              <a:rPr lang="es-ES" dirty="0" smtClean="0"/>
              <a:t>importante </a:t>
            </a:r>
            <a:r>
              <a:rPr lang="es-ES" dirty="0"/>
              <a:t>debate sobre la necesidad de suplementos en la población general y </a:t>
            </a:r>
            <a:r>
              <a:rPr lang="es-ES" dirty="0" smtClean="0"/>
              <a:t>existen </a:t>
            </a:r>
            <a:r>
              <a:rPr lang="es-ES" dirty="0"/>
              <a:t>recomendaciones </a:t>
            </a:r>
            <a:r>
              <a:rPr lang="es-ES" dirty="0" smtClean="0"/>
              <a:t>de uso adecuado de las determinaciones y los suplementos.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71458" y="4725144"/>
            <a:ext cx="806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Revisar las posibles causas y las consecuencias del excesivo </a:t>
            </a:r>
            <a:r>
              <a:rPr lang="es-ES" dirty="0" smtClean="0"/>
              <a:t>interés </a:t>
            </a:r>
            <a:r>
              <a:rPr lang="es-ES" dirty="0"/>
              <a:t>en la determinación y prescripción de vitamina D y </a:t>
            </a:r>
            <a:r>
              <a:rPr lang="es-ES" dirty="0" smtClean="0"/>
              <a:t>las </a:t>
            </a:r>
            <a:r>
              <a:rPr lang="es-ES" dirty="0"/>
              <a:t>medidas </a:t>
            </a:r>
            <a:r>
              <a:rPr lang="es-ES" dirty="0" smtClean="0"/>
              <a:t>que están </a:t>
            </a:r>
            <a:r>
              <a:rPr lang="es-ES" dirty="0"/>
              <a:t>adoptando instituciones sanitarias de distintos países para limitar </a:t>
            </a:r>
            <a:r>
              <a:rPr lang="es-ES" dirty="0" smtClean="0"/>
              <a:t>las determinaciones e incluso para considerar la </a:t>
            </a:r>
            <a:r>
              <a:rPr lang="es-ES" dirty="0" err="1" smtClean="0"/>
              <a:t>deprescripción</a:t>
            </a:r>
            <a:r>
              <a:rPr lang="es-ES" dirty="0" smtClean="0"/>
              <a:t> de suplementos.</a:t>
            </a:r>
            <a:endParaRPr lang="es-E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265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4000" b="1" dirty="0" smtClean="0">
                <a:solidFill>
                  <a:srgbClr val="EF3340"/>
                </a:solidFill>
              </a:rPr>
              <a:t>Vitamina D: ciclo fisiológico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27" y="1194531"/>
            <a:ext cx="4027369" cy="469956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1760" y="60932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070977" y="1971037"/>
            <a:ext cx="4032448" cy="34163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Tanto la obtenida desde la piel como la ingerida son biológicamente inactivas y necesitan una doble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hidroxilación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es-E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1ª  En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el hígado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la posición 25 transformándose en </a:t>
            </a:r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25 </a:t>
            </a:r>
            <a:r>
              <a:rPr lang="es-ES" dirty="0" err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hidroxicolecalciferol</a:t>
            </a:r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25-(OH)D. </a:t>
            </a:r>
          </a:p>
          <a:p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2ª En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las células tubulares renales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 </a:t>
            </a:r>
            <a:r>
              <a:rPr lang="es-ES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hidroxila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en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la posición 1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generando la </a:t>
            </a:r>
            <a:r>
              <a:rPr lang="es-ES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1,25 </a:t>
            </a:r>
            <a:r>
              <a:rPr lang="es-ES" dirty="0" err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dihidroxicalciferol</a:t>
            </a:r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1,25-(</a:t>
            </a:r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OH)</a:t>
            </a:r>
            <a:r>
              <a:rPr lang="es-ES" sz="12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es-ES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el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metabolito más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activo.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43608" y="5387357"/>
            <a:ext cx="1231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14400" y="5694904"/>
            <a:ext cx="1639389" cy="6001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/>
              <a:t>Parathormona </a:t>
            </a:r>
            <a:r>
              <a:rPr lang="es-ES_tradnl" sz="1100" dirty="0" smtClean="0"/>
              <a:t>estimula</a:t>
            </a:r>
            <a:r>
              <a:rPr lang="es-ES_tradnl" sz="1100" b="1" dirty="0" smtClean="0"/>
              <a:t> segunda </a:t>
            </a:r>
            <a:r>
              <a:rPr lang="es-ES_tradnl" sz="1100" b="1" dirty="0" err="1" smtClean="0"/>
              <a:t>hidroxilación</a:t>
            </a:r>
            <a:endParaRPr lang="es-ES" sz="1100" dirty="0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880596" y="4572000"/>
            <a:ext cx="1336852" cy="112290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108016"/>
            <a:ext cx="8229600" cy="1260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ES" sz="4000" b="1" dirty="0" smtClean="0">
                <a:solidFill>
                  <a:srgbClr val="EF3340"/>
                </a:solidFill>
              </a:rPr>
              <a:t>Papel fisiológico: </a:t>
            </a:r>
            <a:br>
              <a:rPr lang="es-ES_tradnl" altLang="es-ES" sz="4000" b="1" dirty="0" smtClean="0">
                <a:solidFill>
                  <a:srgbClr val="EF3340"/>
                </a:solidFill>
              </a:rPr>
            </a:br>
            <a:r>
              <a:rPr lang="es-ES_tradnl" altLang="es-ES" sz="4000" b="1" dirty="0" smtClean="0">
                <a:solidFill>
                  <a:srgbClr val="EF3340"/>
                </a:solidFill>
              </a:rPr>
              <a:t>homeostasis* del calcio</a:t>
            </a:r>
            <a:endParaRPr lang="es-ES" altLang="es-ES" sz="4000" b="1" dirty="0" smtClean="0">
              <a:solidFill>
                <a:srgbClr val="EF334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68779" y="6266624"/>
            <a:ext cx="620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2"/>
                </a:solidFill>
              </a:rPr>
              <a:t>*Homeostasis: mantenimiento de los valores plasmáticos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5" name="Imagen 14" descr="C:\Users\invitado-easp\Desktop\22665\Borradores\Figura 1-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4399" r="2110" b="6784"/>
          <a:stretch/>
        </p:blipFill>
        <p:spPr bwMode="auto">
          <a:xfrm>
            <a:off x="1092200" y="1981201"/>
            <a:ext cx="7552267" cy="360680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57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6222" y="11857"/>
            <a:ext cx="8661400" cy="764011"/>
          </a:xfrm>
        </p:spPr>
        <p:txBody>
          <a:bodyPr/>
          <a:lstStyle/>
          <a:p>
            <a:pPr algn="l"/>
            <a:r>
              <a:rPr lang="es-ES_tradnl" sz="3600" b="1" dirty="0" err="1" smtClean="0">
                <a:solidFill>
                  <a:srgbClr val="EF3340"/>
                </a:solidFill>
              </a:rPr>
              <a:t>Parathormona</a:t>
            </a:r>
            <a:r>
              <a:rPr lang="es-ES_tradnl" sz="3600" b="1" dirty="0" smtClean="0">
                <a:solidFill>
                  <a:srgbClr val="EF3340"/>
                </a:solidFill>
              </a:rPr>
              <a:t>, vitamina D, calcitonina</a:t>
            </a:r>
            <a:endParaRPr lang="es-ES" sz="3600" b="1" dirty="0">
              <a:solidFill>
                <a:srgbClr val="EF334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838" y="841590"/>
            <a:ext cx="6362702" cy="60350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47169" y="5139267"/>
            <a:ext cx="1205653" cy="353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9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667899" y="141355"/>
            <a:ext cx="8433571" cy="7657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6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Interés por la vitamina D: posibles causas</a:t>
            </a:r>
            <a:endParaRPr lang="es-ES" altLang="es-ES" sz="3600" b="1" dirty="0" smtClean="0">
              <a:solidFill>
                <a:srgbClr val="EF334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15816" y="6669360"/>
            <a:ext cx="695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5618406" y="1094651"/>
            <a:ext cx="2180202" cy="150209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1620670" y="1107059"/>
            <a:ext cx="2095270" cy="15020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785673" y="1344408"/>
            <a:ext cx="1899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EF3340"/>
                </a:solidFill>
                <a:latin typeface="Arial Narrow" panose="020B0606020202030204" pitchFamily="34" charset="0"/>
              </a:rPr>
              <a:t>Sobrestimación</a:t>
            </a:r>
            <a:r>
              <a:rPr lang="es-ES_tradnl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_tradnl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_tradnl" b="1" dirty="0" smtClean="0">
                <a:latin typeface="Arial Narrow" panose="020B0606020202030204" pitchFamily="34" charset="0"/>
              </a:rPr>
              <a:t>de prevalencia </a:t>
            </a:r>
            <a:r>
              <a:rPr lang="es-ES_tradnl" b="1" dirty="0">
                <a:latin typeface="Arial Narrow" panose="020B0606020202030204" pitchFamily="34" charset="0"/>
              </a:rPr>
              <a:t>del </a:t>
            </a:r>
            <a:r>
              <a:rPr lang="es-ES_tradnl" b="1" dirty="0" smtClean="0">
                <a:latin typeface="Arial Narrow" panose="020B0606020202030204" pitchFamily="34" charset="0"/>
              </a:rPr>
              <a:t>déficit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058199" y="3145770"/>
            <a:ext cx="2025416" cy="150209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522183" y="3543049"/>
            <a:ext cx="310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rial Narrow" panose="020B0606020202030204" pitchFamily="34" charset="0"/>
              </a:rPr>
              <a:t>Hipovitaminosis D</a:t>
            </a:r>
          </a:p>
          <a:p>
            <a:pPr algn="ctr"/>
            <a:r>
              <a:rPr lang="es-ES_tradnl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¡Supuesta </a:t>
            </a:r>
            <a:r>
              <a:rPr lang="es-ES_tradnl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pandemia!</a:t>
            </a:r>
            <a:endParaRPr lang="es-ES" b="1" dirty="0">
              <a:solidFill>
                <a:srgbClr val="EF334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696790" y="3114189"/>
            <a:ext cx="2755979" cy="15040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CAUSAS del gran interés por la vitamina 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45579" y="1025656"/>
            <a:ext cx="201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Controversia:</a:t>
            </a:r>
            <a:endParaRPr lang="es-ES" b="1" dirty="0">
              <a:latin typeface="Arial Narrow" panose="020B0606020202030204" pitchFamily="34" charset="0"/>
            </a:endParaRPr>
          </a:p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Nivel plasmático adecuado </a:t>
            </a:r>
            <a:r>
              <a:rPr lang="es-ES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???</a:t>
            </a:r>
            <a:r>
              <a:rPr lang="es-ES" b="1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1" name="Flecha curvada hacia abajo 20"/>
          <p:cNvSpPr/>
          <p:nvPr/>
        </p:nvSpPr>
        <p:spPr>
          <a:xfrm rot="204683">
            <a:off x="3816796" y="1053244"/>
            <a:ext cx="1742303" cy="582329"/>
          </a:xfrm>
          <a:prstGeom prst="curvedDown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056648" y="5281377"/>
            <a:ext cx="2509270" cy="1402139"/>
          </a:xfrm>
          <a:prstGeom prst="ellipse">
            <a:avLst/>
          </a:prstGeom>
          <a:solidFill>
            <a:srgbClr val="C0F2D8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Supuestos efectos </a:t>
            </a:r>
            <a:r>
              <a:rPr lang="es-ES" b="1" dirty="0" smtClean="0">
                <a:solidFill>
                  <a:schemeClr val="tx1"/>
                </a:solidFill>
              </a:rPr>
              <a:t>extraóseos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60210" y="3197794"/>
            <a:ext cx="2244671" cy="15020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Gran</a:t>
            </a:r>
            <a:r>
              <a:rPr lang="es-ES_tradnl" sz="1600" dirty="0">
                <a:solidFill>
                  <a:schemeClr val="tx1"/>
                </a:solidFill>
              </a:rPr>
              <a:t> </a:t>
            </a:r>
            <a:r>
              <a:rPr lang="es-ES_tradnl" sz="1600" b="1" dirty="0">
                <a:solidFill>
                  <a:schemeClr val="tx1"/>
                </a:solidFill>
              </a:rPr>
              <a:t>variabilidad </a:t>
            </a:r>
            <a:r>
              <a:rPr lang="es-ES_tradnl" sz="1600" b="1" dirty="0" smtClean="0">
                <a:solidFill>
                  <a:schemeClr val="tx1"/>
                </a:solidFill>
              </a:rPr>
              <a:t>en los resultados determinación</a:t>
            </a:r>
          </a:p>
        </p:txBody>
      </p:sp>
      <p:sp>
        <p:nvSpPr>
          <p:cNvPr id="19" name="Flecha curvada hacia abajo 18"/>
          <p:cNvSpPr/>
          <p:nvPr/>
        </p:nvSpPr>
        <p:spPr>
          <a:xfrm rot="3114547">
            <a:off x="7735974" y="2247654"/>
            <a:ext cx="1539239" cy="548335"/>
          </a:xfrm>
          <a:prstGeom prst="curvedDown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 rot="1875063">
            <a:off x="5967955" y="2607196"/>
            <a:ext cx="185010" cy="60710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8861865">
            <a:off x="3547537" y="2628498"/>
            <a:ext cx="182302" cy="694434"/>
          </a:xfrm>
          <a:prstGeom prst="downArrow">
            <a:avLst>
              <a:gd name="adj1" fmla="val 49396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1935178" y="5240053"/>
            <a:ext cx="2636822" cy="1502097"/>
          </a:xfrm>
          <a:prstGeom prst="ellipse">
            <a:avLst/>
          </a:prstGeom>
          <a:solidFill>
            <a:srgbClr val="FFECAF"/>
          </a:solidFill>
          <a:ln w="28575">
            <a:solidFill>
              <a:srgbClr val="FFC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EF3340"/>
                </a:solidFill>
              </a:rPr>
              <a:t>Importantes intereses económicos</a:t>
            </a:r>
            <a:endParaRPr lang="es-ES" b="1" dirty="0">
              <a:solidFill>
                <a:srgbClr val="EF3340"/>
              </a:solidFill>
            </a:endParaRPr>
          </a:p>
        </p:txBody>
      </p:sp>
      <p:sp>
        <p:nvSpPr>
          <p:cNvPr id="27" name="Flecha abajo 26"/>
          <p:cNvSpPr/>
          <p:nvPr/>
        </p:nvSpPr>
        <p:spPr>
          <a:xfrm rot="12998678">
            <a:off x="4007495" y="4590150"/>
            <a:ext cx="189757" cy="699799"/>
          </a:xfrm>
          <a:prstGeom prst="downArrow">
            <a:avLst>
              <a:gd name="adj1" fmla="val 49396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abajo 27"/>
          <p:cNvSpPr/>
          <p:nvPr/>
        </p:nvSpPr>
        <p:spPr>
          <a:xfrm rot="8630601">
            <a:off x="6080093" y="4654202"/>
            <a:ext cx="187774" cy="699799"/>
          </a:xfrm>
          <a:prstGeom prst="downArrow">
            <a:avLst>
              <a:gd name="adj1" fmla="val 49396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abajo 28"/>
          <p:cNvSpPr/>
          <p:nvPr/>
        </p:nvSpPr>
        <p:spPr>
          <a:xfrm rot="16200000">
            <a:off x="3346653" y="3628265"/>
            <a:ext cx="158242" cy="542032"/>
          </a:xfrm>
          <a:prstGeom prst="downArrow">
            <a:avLst>
              <a:gd name="adj1" fmla="val 49396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bajo 29"/>
          <p:cNvSpPr/>
          <p:nvPr/>
        </p:nvSpPr>
        <p:spPr>
          <a:xfrm rot="5400000">
            <a:off x="6631161" y="3639495"/>
            <a:ext cx="180836" cy="537620"/>
          </a:xfrm>
          <a:prstGeom prst="downArrow">
            <a:avLst>
              <a:gd name="adj1" fmla="val 49396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539740" y="1110380"/>
            <a:ext cx="3368040" cy="1328023"/>
          </a:xfrm>
          <a:prstGeom prst="roundRect">
            <a:avLst/>
          </a:prstGeom>
          <a:solidFill>
            <a:srgbClr val="E7C4B7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Suplementación en poblaciones sanas con niveles adecuados de vitamina 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669538" y="153371"/>
            <a:ext cx="8474461" cy="928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Interés </a:t>
            </a:r>
            <a:r>
              <a:rPr lang="es-ES" sz="4000" b="1" dirty="0">
                <a:solidFill>
                  <a:srgbClr val="EF3340"/>
                </a:solidFill>
                <a:latin typeface="Arial Narrow" panose="020B0606020202030204" pitchFamily="34" charset="0"/>
              </a:rPr>
              <a:t>por la vitamina </a:t>
            </a: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</a:rPr>
              <a:t>D: consecuencias</a:t>
            </a:r>
            <a:r>
              <a:rPr lang="es-ES" sz="4000" b="1" dirty="0">
                <a:solidFill>
                  <a:srgbClr val="EF3340"/>
                </a:solidFill>
              </a:rPr>
              <a:t/>
            </a:r>
            <a:br>
              <a:rPr lang="es-ES" sz="4000" b="1" dirty="0">
                <a:solidFill>
                  <a:srgbClr val="EF3340"/>
                </a:solidFill>
              </a:rPr>
            </a:br>
            <a:endParaRPr lang="es-ES" altLang="es-ES" sz="4000" b="1" dirty="0">
              <a:solidFill>
                <a:srgbClr val="EF334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813614" y="2745211"/>
            <a:ext cx="3557582" cy="1784050"/>
          </a:xfrm>
          <a:prstGeom prst="ellipse">
            <a:avLst/>
          </a:prstGeom>
          <a:solidFill>
            <a:srgbClr val="F6F2A6"/>
          </a:solidFill>
          <a:ln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0033CC"/>
                </a:solidFill>
              </a:rPr>
              <a:t>Consecuencias</a:t>
            </a:r>
            <a:endParaRPr lang="es-ES" sz="2400" b="1" dirty="0">
              <a:solidFill>
                <a:srgbClr val="0033CC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 rot="19246673">
            <a:off x="3981791" y="2189336"/>
            <a:ext cx="1666282" cy="153318"/>
          </a:xfrm>
          <a:prstGeom prst="rightArrow">
            <a:avLst/>
          </a:prstGeom>
          <a:solidFill>
            <a:srgbClr val="EF3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497493" y="3537582"/>
            <a:ext cx="1503679" cy="168542"/>
          </a:xfrm>
          <a:prstGeom prst="rightArrow">
            <a:avLst/>
          </a:prstGeom>
          <a:solidFill>
            <a:srgbClr val="EF3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2227677">
            <a:off x="3952363" y="4988801"/>
            <a:ext cx="1865036" cy="158003"/>
          </a:xfrm>
          <a:prstGeom prst="rightArrow">
            <a:avLst/>
          </a:prstGeom>
          <a:solidFill>
            <a:srgbClr val="EF3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6158331" y="3107286"/>
            <a:ext cx="2354580" cy="136207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¡</a:t>
            </a:r>
            <a:r>
              <a:rPr lang="en-US" b="1" dirty="0" err="1">
                <a:solidFill>
                  <a:schemeClr val="tx1"/>
                </a:solidFill>
              </a:rPr>
              <a:t>Notificaciones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efectos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adversos</a:t>
            </a:r>
            <a:r>
              <a:rPr lang="en-US" b="1" dirty="0">
                <a:solidFill>
                  <a:schemeClr val="tx1"/>
                </a:solidFill>
              </a:rPr>
              <a:t> e </a:t>
            </a:r>
            <a:r>
              <a:rPr lang="en-US" b="1" dirty="0" err="1">
                <a:solidFill>
                  <a:schemeClr val="tx1"/>
                </a:solidFill>
              </a:rPr>
              <a:t>intoxicaciones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r>
              <a:rPr lang="en-US" b="1" dirty="0" smtClean="0">
                <a:solidFill>
                  <a:srgbClr val="000000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070861" y="5454647"/>
            <a:ext cx="2658009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Importante gasto económico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Rayo 11"/>
          <p:cNvSpPr/>
          <p:nvPr/>
        </p:nvSpPr>
        <p:spPr>
          <a:xfrm rot="19711146" flipH="1">
            <a:off x="6995160" y="2550901"/>
            <a:ext cx="457201" cy="388620"/>
          </a:xfrm>
          <a:prstGeom prst="lightningBol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ayo 13"/>
          <p:cNvSpPr/>
          <p:nvPr/>
        </p:nvSpPr>
        <p:spPr>
          <a:xfrm rot="19711146" flipH="1">
            <a:off x="7022353" y="4779726"/>
            <a:ext cx="457201" cy="388620"/>
          </a:xfrm>
          <a:prstGeom prst="lightningBol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2623" y="83223"/>
            <a:ext cx="8229600" cy="878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Niveles plasmáticos de vitamina </a:t>
            </a:r>
            <a:r>
              <a:rPr lang="es-ES" sz="40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sz="40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s-ES" sz="40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s-ES" sz="40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s-ES" sz="4000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altLang="es-ES" b="1" dirty="0" smtClean="0">
              <a:solidFill>
                <a:srgbClr val="EF334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64817" y="4731798"/>
            <a:ext cx="6809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Un valor de </a:t>
            </a:r>
            <a:r>
              <a:rPr lang="es-ES" sz="24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 </a:t>
            </a:r>
            <a:r>
              <a:rPr lang="es-ES" sz="2400" b="1" dirty="0" err="1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ng</a:t>
            </a:r>
            <a:r>
              <a:rPr lang="es-ES" sz="24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/ml </a:t>
            </a:r>
            <a:r>
              <a:rPr lang="es-ES" sz="24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(≈ </a:t>
            </a:r>
            <a:r>
              <a:rPr lang="es-ES" sz="24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50 </a:t>
            </a:r>
            <a:r>
              <a:rPr lang="es-ES" sz="2400" b="1" dirty="0" err="1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nmol</a:t>
            </a:r>
            <a:r>
              <a:rPr lang="es-ES" sz="24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/l) </a:t>
            </a:r>
            <a:r>
              <a:rPr lang="es-ES" sz="24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se considera adecuado </a:t>
            </a:r>
            <a:r>
              <a:rPr lang="es-ES" sz="2400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para el equilibrio óseo en el 97,5% de la población.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3881"/>
              </p:ext>
            </p:extLst>
          </p:nvPr>
        </p:nvGraphicFramePr>
        <p:xfrm>
          <a:off x="2199640" y="2260124"/>
          <a:ext cx="5156200" cy="1562100"/>
        </p:xfrm>
        <a:graphic>
          <a:graphicData uri="http://schemas.openxmlformats.org/drawingml/2006/table">
            <a:tbl>
              <a:tblPr firstRow="1" firstCol="1" bandRow="1"/>
              <a:tblGrid>
                <a:gridCol w="2019300">
                  <a:extLst>
                    <a:ext uri="{9D8B030D-6E8A-4147-A177-3AD203B41FA5}">
                      <a16:colId xmlns:a16="http://schemas.microsoft.com/office/drawing/2014/main" val="3601023105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1291973840"/>
                    </a:ext>
                  </a:extLst>
                </a:gridCol>
              </a:tblGrid>
              <a:tr h="3905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Niveles plasmáticos de </a:t>
                      </a:r>
                      <a:r>
                        <a:rPr lang="es-ES" sz="2000" b="1" kern="1200" dirty="0" smtClean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25(OH)-D</a:t>
                      </a:r>
                      <a:endParaRPr lang="es-ES" sz="1100" dirty="0">
                        <a:solidFill>
                          <a:srgbClr val="EF33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94687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Adecuados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/ml ≈ 50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2113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Insuficiencia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&lt;12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/ml ≈ &lt;50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1619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Deficiencia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˂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/ml ≈ &lt;25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nmol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614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795866" y="0"/>
            <a:ext cx="8348133" cy="1233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s-ES" sz="4000" b="1" dirty="0" smtClean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Indicaciones de la determinación según las evidencias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altLang="es-ES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85019"/>
              </p:ext>
            </p:extLst>
          </p:nvPr>
        </p:nvGraphicFramePr>
        <p:xfrm>
          <a:off x="966215" y="1869213"/>
          <a:ext cx="7927848" cy="4284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848">
                  <a:extLst>
                    <a:ext uri="{9D8B030D-6E8A-4147-A177-3AD203B41FA5}">
                      <a16:colId xmlns:a16="http://schemas.microsoft.com/office/drawing/2014/main" val="538853467"/>
                    </a:ext>
                  </a:extLst>
                </a:gridCol>
              </a:tblGrid>
              <a:tr h="284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ENFERMEDADES QUE AFECTAN EL METABOLISMO ÓSEO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6615"/>
                  </a:ext>
                </a:extLst>
              </a:tr>
              <a:tr h="303293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Osteoporosis, osteopenia, osteomalacia, raquitismo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49694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Patología paratiroidea (hipo o hiperpatiroidismo). Para determinar si es patología tiroidea primaria o secundaria al déficit de vitamina D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707645"/>
                  </a:ext>
                </a:extLst>
              </a:tr>
              <a:tr h="28487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Alteraciones del metabolismo fosfocálcico (hipo o hipercalcemia o hiperfosfatemia)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07887"/>
                  </a:ext>
                </a:extLst>
              </a:tr>
              <a:tr h="32088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Síndromes de malabsorción: enfermedad celiaca, cirugía bariátrica, tratamiento anticonvulsivante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29810"/>
                  </a:ext>
                </a:extLst>
              </a:tr>
              <a:tr h="28487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Enfermedad renal o hepática crónicas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34887"/>
                  </a:ext>
                </a:extLst>
              </a:tr>
              <a:tr h="2848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OTRAS INDICACIONES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13161"/>
                  </a:ext>
                </a:extLst>
              </a:tr>
              <a:tr h="271500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Síntomas de deficiencia de vitamina D o alto riesgo de deficiencia (muy baja exposición al sol)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532671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Pacientes que siguen tratamiento con suplementos de vitamina D durante más de 6 meses o con dosis altas (≥2000 UI/día) 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449688"/>
                  </a:ext>
                </a:extLst>
              </a:tr>
              <a:tr h="287254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Niveles plasmáticos elevados de fosfatasa alcalina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732552"/>
                  </a:ext>
                </a:extLst>
              </a:tr>
              <a:tr h="795681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</a:rPr>
                        <a:t>Pacientes tratados con fármacos que interfieran la absorción y/o metabolismo de la vitamina D: carbamazepina, cimetidina, colestiramina,   colestipol, diuréticos tiazídicos, fenitoina, fenobarbital y valproato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84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0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TA2p0_plantilla-2.ppt [Modo de compatibilidad]" id="{665162D6-4D3C-43B6-8793-9064FDB1E1CF}" vid="{6B22857F-C25A-4416-B960-9771E2DD42D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2081</Words>
  <Application>Microsoft Office PowerPoint</Application>
  <PresentationFormat>Presentación en pantalla (4:3)</PresentationFormat>
  <Paragraphs>193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Baskerville Old Face</vt:lpstr>
      <vt:lpstr>Batang</vt:lpstr>
      <vt:lpstr>Calibri</vt:lpstr>
      <vt:lpstr>Times New Roman</vt:lpstr>
      <vt:lpstr>Wingdings</vt:lpstr>
      <vt:lpstr>BTA2p0_Plantilla</vt:lpstr>
      <vt:lpstr>  Suplementos de vitamina D: de la sobremedicación a la deprescripción BTA 2.0   2020; (1)  </vt:lpstr>
      <vt:lpstr>Presentación de PowerPoint</vt:lpstr>
      <vt:lpstr>Vitamina D: ciclo fisiológico</vt:lpstr>
      <vt:lpstr>Papel fisiológico:  homeostasis* del calcio</vt:lpstr>
      <vt:lpstr>Parathormona, vitamina D, calcitonina</vt:lpstr>
      <vt:lpstr>Interés por la vitamina D: posibles causas</vt:lpstr>
      <vt:lpstr>Interés por la vitamina D: consecuencias </vt:lpstr>
      <vt:lpstr>Niveles plasmáticos de vitamina D      </vt:lpstr>
      <vt:lpstr>Indicaciones de la determinación según las evidencias </vt:lpstr>
      <vt:lpstr>Evidencias sobre efectos óseos </vt:lpstr>
      <vt:lpstr>Evidencias sobre posibles  efectos extraóseos</vt:lpstr>
      <vt:lpstr>Seguridad de la suplementación con vitamina D </vt:lpstr>
      <vt:lpstr>Iniciativas para el uso adecuado   de vitamina D   </vt:lpstr>
      <vt:lpstr>Suplementos de vitamina D  !NO se recomiendan! </vt:lpstr>
      <vt:lpstr>Suplementos de vitamina D  SI se recomiendan en: </vt:lpstr>
      <vt:lpstr>Suplementos de vitamina D SI se recomiendan en: 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Suplementos de vitamina D: desde la sobremedicación a la deprescripción BTA 2.0   2020; (xx)</dc:title>
  <dc:creator>CADIME</dc:creator>
  <cp:lastModifiedBy>CADIME</cp:lastModifiedBy>
  <cp:revision>187</cp:revision>
  <dcterms:created xsi:type="dcterms:W3CDTF">2020-03-16T09:45:56Z</dcterms:created>
  <dcterms:modified xsi:type="dcterms:W3CDTF">2020-08-28T08:21:53Z</dcterms:modified>
</cp:coreProperties>
</file>