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0" r:id="rId6"/>
    <p:sldId id="267" r:id="rId7"/>
    <p:sldId id="273" r:id="rId8"/>
    <p:sldId id="270" r:id="rId9"/>
    <p:sldId id="272" r:id="rId10"/>
    <p:sldId id="281" r:id="rId11"/>
    <p:sldId id="279" r:id="rId12"/>
    <p:sldId id="277" r:id="rId13"/>
    <p:sldId id="278" r:id="rId14"/>
    <p:sldId id="262" r:id="rId15"/>
    <p:sldId id="263" r:id="rId16"/>
    <p:sldId id="264" r:id="rId17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Jimenez Espinola" initials="VJE" lastIdx="0" clrIdx="0">
    <p:extLst>
      <p:ext uri="{19B8F6BF-5375-455C-9EA6-DF929625EA0E}">
        <p15:presenceInfo xmlns:p15="http://schemas.microsoft.com/office/powerpoint/2012/main" userId="S-1-5-21-3823095767-1652180863-3108626791-1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99337E"/>
    <a:srgbClr val="800080"/>
    <a:srgbClr val="FF33CC"/>
    <a:srgbClr val="DEEBF7"/>
    <a:srgbClr val="FFF6D9"/>
    <a:srgbClr val="800000"/>
    <a:srgbClr val="006666"/>
    <a:srgbClr val="D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3979" autoAdjust="0"/>
  </p:normalViewPr>
  <p:slideViewPr>
    <p:cSldViewPr>
      <p:cViewPr varScale="1">
        <p:scale>
          <a:sx n="77" d="100"/>
          <a:sy n="77" d="100"/>
        </p:scale>
        <p:origin x="27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0999-5437-4144-AAB5-986CBB361E7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29C1D3-7B7B-4A56-87D9-937546F2A10A}">
      <dgm:prSet phldrT="[Texto]" custT="1"/>
      <dgm:spPr>
        <a:solidFill>
          <a:srgbClr val="F4FCB6"/>
        </a:solidFill>
        <a:ln>
          <a:noFill/>
        </a:ln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Características, </a:t>
          </a:r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  <a:latin typeface="+mj-lt"/>
            </a:rPr>
            <a:t>sintomatología,</a:t>
          </a:r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 funcionalidad 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2DC897A2-F07C-43A1-9B69-5D7469DDD439}" type="parTrans" cxnId="{F895FAAE-173D-439B-B535-D409C4296889}">
      <dgm:prSet/>
      <dgm:spPr/>
      <dgm:t>
        <a:bodyPr/>
        <a:lstStyle/>
        <a:p>
          <a:endParaRPr lang="es-ES"/>
        </a:p>
      </dgm:t>
    </dgm:pt>
    <dgm:pt modelId="{EAE54583-9F96-4E3B-AC34-8E2103F1B827}" type="sibTrans" cxnId="{F895FAAE-173D-439B-B535-D409C4296889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F6E7E8A3-68F5-427F-83AA-0E257ACB0661}">
      <dgm:prSet phldrT="[Texto]" custT="1"/>
      <dgm:spPr>
        <a:solidFill>
          <a:srgbClr val="F4FCB6"/>
        </a:solidFill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Comorbilidad, otros tratamientos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4E8CE6A3-0EBF-425B-B4BE-F4BC7071A36B}" type="parTrans" cxnId="{D819DA05-A8A7-433A-9FCF-A7990799CC1F}">
      <dgm:prSet/>
      <dgm:spPr/>
      <dgm:t>
        <a:bodyPr/>
        <a:lstStyle/>
        <a:p>
          <a:endParaRPr lang="es-ES"/>
        </a:p>
      </dgm:t>
    </dgm:pt>
    <dgm:pt modelId="{F3549576-B75F-43C7-A3A5-C041AAF84345}" type="sibTrans" cxnId="{D819DA05-A8A7-433A-9FCF-A7990799CC1F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8BC7B546-1490-4336-9449-B01B59E55657}">
      <dgm:prSet phldrT="[Texto]" custT="1"/>
      <dgm:spPr>
        <a:solidFill>
          <a:srgbClr val="F4FCB6"/>
        </a:solidFill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Contexto </a:t>
          </a:r>
        </a:p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socio-ambiental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F7004EA2-13E4-4F82-A7D4-59DD55B0BC19}" type="parTrans" cxnId="{52B257B2-05DC-402A-A523-5552767D0AC7}">
      <dgm:prSet/>
      <dgm:spPr/>
      <dgm:t>
        <a:bodyPr/>
        <a:lstStyle/>
        <a:p>
          <a:endParaRPr lang="es-ES"/>
        </a:p>
      </dgm:t>
    </dgm:pt>
    <dgm:pt modelId="{7E2FC7DF-B4E7-46A1-A175-7A22D774E684}" type="sibTrans" cxnId="{52B257B2-05DC-402A-A523-5552767D0AC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6D03BEDB-8CC7-4527-A583-7ECC74A37264}">
      <dgm:prSet phldrT="[Texto]" custT="1"/>
      <dgm:spPr>
        <a:solidFill>
          <a:srgbClr val="F4FCB6"/>
        </a:solidFill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Preferencias, actitud, opinión de paciente/familiares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8D4CC47E-810D-4B19-8F9A-8C282E1FD5A7}" type="parTrans" cxnId="{56928E6F-5379-4ED4-AEA0-1CB002445531}">
      <dgm:prSet/>
      <dgm:spPr/>
      <dgm:t>
        <a:bodyPr/>
        <a:lstStyle/>
        <a:p>
          <a:endParaRPr lang="es-ES"/>
        </a:p>
      </dgm:t>
    </dgm:pt>
    <dgm:pt modelId="{BB62B779-F0E2-4F22-B12C-3CAE59E5AE58}" type="sibTrans" cxnId="{56928E6F-5379-4ED4-AEA0-1CB002445531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F7825C93-BC37-461C-8B07-B59D8039BC62}">
      <dgm:prSet phldrT="[Texto]" custT="1"/>
      <dgm:spPr>
        <a:solidFill>
          <a:srgbClr val="F4FCB6"/>
        </a:solidFill>
        <a:ln>
          <a:noFill/>
        </a:ln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Cooperación con ámbito educativo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CD9A1B2A-8100-4889-8C4D-C1C4F73CF298}" type="parTrans" cxnId="{A73F5109-E9C9-4C9F-9EAD-3263FB94370F}">
      <dgm:prSet/>
      <dgm:spPr/>
      <dgm:t>
        <a:bodyPr/>
        <a:lstStyle/>
        <a:p>
          <a:endParaRPr lang="es-ES"/>
        </a:p>
      </dgm:t>
    </dgm:pt>
    <dgm:pt modelId="{C049AC78-CEF0-4EDC-B22C-7792ABF2D047}" type="sibTrans" cxnId="{A73F5109-E9C9-4C9F-9EAD-3263FB94370F}">
      <dgm:prSet/>
      <dgm:spPr>
        <a:ln cap="flat">
          <a:noFill/>
          <a:round/>
        </a:ln>
      </dgm:spPr>
      <dgm:t>
        <a:bodyPr/>
        <a:lstStyle/>
        <a:p>
          <a:endParaRPr lang="es-ES"/>
        </a:p>
      </dgm:t>
    </dgm:pt>
    <dgm:pt modelId="{1ED4C5EC-C013-4682-A874-96215F17265C}">
      <dgm:prSet phldrT="[Texto]" custT="1"/>
      <dgm:spPr>
        <a:solidFill>
          <a:srgbClr val="F4FCB6"/>
        </a:solidFill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Planificación conjunta y coordinada con terapias no farmacológicas 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B6CDE2E5-6A2A-424D-9847-64F5329A55A2}" type="parTrans" cxnId="{A6C14FD3-A548-479A-A29C-D7CED7033936}">
      <dgm:prSet/>
      <dgm:spPr/>
      <dgm:t>
        <a:bodyPr/>
        <a:lstStyle/>
        <a:p>
          <a:endParaRPr lang="es-ES"/>
        </a:p>
      </dgm:t>
    </dgm:pt>
    <dgm:pt modelId="{CD07F7CC-3FD6-46F1-AFAD-ACF3DDAA943E}" type="sibTrans" cxnId="{A6C14FD3-A548-479A-A29C-D7CED7033936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8AD17986-EF99-4676-A06D-B11FFD23C9E1}">
      <dgm:prSet phldrT="[Texto]" custT="1"/>
      <dgm:spPr>
        <a:solidFill>
          <a:srgbClr val="F4FCB6"/>
        </a:solidFill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Cumplimiento potencial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CE555FC1-8CE4-4CD0-A69D-631DD031D2C6}" type="parTrans" cxnId="{B44DEFBB-0E71-476D-AC4C-564A3025986B}">
      <dgm:prSet/>
      <dgm:spPr/>
      <dgm:t>
        <a:bodyPr/>
        <a:lstStyle/>
        <a:p>
          <a:endParaRPr lang="es-ES"/>
        </a:p>
      </dgm:t>
    </dgm:pt>
    <dgm:pt modelId="{ECB180B8-0DF2-46BD-8FEA-85404411BD28}" type="sibTrans" cxnId="{B44DEFBB-0E71-476D-AC4C-564A3025986B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F8D25694-31BE-4318-B113-433201D29B4E}">
      <dgm:prSet phldrT="[Texto]" custT="1"/>
      <dgm:spPr>
        <a:solidFill>
          <a:srgbClr val="F4FCB6"/>
        </a:solidFill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Necesidades específicas: dosis, pauta, administración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2F1F118E-3096-4AB2-BA97-94DCF1565838}" type="parTrans" cxnId="{D6BFF447-08FB-428C-BB52-C5513EF41916}">
      <dgm:prSet/>
      <dgm:spPr/>
      <dgm:t>
        <a:bodyPr/>
        <a:lstStyle/>
        <a:p>
          <a:endParaRPr lang="es-ES"/>
        </a:p>
      </dgm:t>
    </dgm:pt>
    <dgm:pt modelId="{ABB75790-FE3A-487F-AB94-E9B08A09D9D8}" type="sibTrans" cxnId="{D6BFF447-08FB-428C-BB52-C5513EF41916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DAFBF38C-1CA2-4EA6-B7AE-45A19CEAD274}">
      <dgm:prSet phldrT="[Texto]" custT="1"/>
      <dgm:spPr>
        <a:solidFill>
          <a:srgbClr val="F4FCB6"/>
        </a:solidFill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Riesgo de efectos adversos, contraindicaciones, interacciones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DE2168F7-864B-4C3C-95EC-821002414FA7}" type="parTrans" cxnId="{F41C452C-526F-4031-85B3-10A184C1CAA9}">
      <dgm:prSet/>
      <dgm:spPr/>
      <dgm:t>
        <a:bodyPr/>
        <a:lstStyle/>
        <a:p>
          <a:endParaRPr lang="es-ES"/>
        </a:p>
      </dgm:t>
    </dgm:pt>
    <dgm:pt modelId="{9692BCF1-03D5-4FB7-BDD1-6EBF2F4ABD69}" type="sibTrans" cxnId="{F41C452C-526F-4031-85B3-10A184C1CAA9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395970A4-9E86-4A8A-B3B0-048896CF7AB8}">
      <dgm:prSet phldrT="[Texto]" custT="1"/>
      <dgm:spPr>
        <a:solidFill>
          <a:srgbClr val="F4FCB6"/>
        </a:solidFill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Riesgo CV y de abuso/adicción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EE5BD9FB-47C3-48D1-8E3B-A75F7512679E}" type="parTrans" cxnId="{886ABC1F-77DF-4DFF-82F2-25BB73264289}">
      <dgm:prSet/>
      <dgm:spPr/>
      <dgm:t>
        <a:bodyPr/>
        <a:lstStyle/>
        <a:p>
          <a:endParaRPr lang="es-ES"/>
        </a:p>
      </dgm:t>
    </dgm:pt>
    <dgm:pt modelId="{8939BEC4-339A-46AB-820F-8B6A00F80210}" type="sibTrans" cxnId="{886ABC1F-77DF-4DFF-82F2-25BB73264289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6410751A-25F0-49DE-8F31-6DC0AB30CBB6}">
      <dgm:prSet phldrT="[Texto]" custT="1"/>
      <dgm:spPr>
        <a:solidFill>
          <a:srgbClr val="F4FCB6"/>
        </a:solidFill>
      </dgm:spPr>
      <dgm:t>
        <a:bodyPr/>
        <a:lstStyle/>
        <a:p>
          <a:r>
            <a:rPr lang="es-ES" sz="1100" smtClean="0">
              <a:solidFill>
                <a:schemeClr val="tx2">
                  <a:lumMod val="75000"/>
                  <a:lumOff val="25000"/>
                </a:schemeClr>
              </a:solidFill>
            </a:rPr>
            <a:t>Medicamentos y formulaciones disponibles</a:t>
          </a:r>
          <a:endParaRPr lang="es-ES" sz="11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CC3CCF99-9CBF-47EC-8652-9876A4A250BF}" type="parTrans" cxnId="{1EE9920D-1E3A-4D35-B42E-C4768EBA1BA5}">
      <dgm:prSet/>
      <dgm:spPr/>
      <dgm:t>
        <a:bodyPr/>
        <a:lstStyle/>
        <a:p>
          <a:endParaRPr lang="es-ES"/>
        </a:p>
      </dgm:t>
    </dgm:pt>
    <dgm:pt modelId="{3B97FD9E-9B11-4FFA-BFB9-7BCEF915B237}" type="sibTrans" cxnId="{1EE9920D-1E3A-4D35-B42E-C4768EBA1BA5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20E2F138-8F84-4847-8B22-084BD9BDA7C3}" type="pres">
      <dgm:prSet presAssocID="{0D020999-5437-4144-AAB5-986CBB361E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BEB585-28A0-4B0F-99A5-28A9ACD2F882}" type="pres">
      <dgm:prSet presAssocID="{5429C1D3-7B7B-4A56-87D9-937546F2A10A}" presName="node" presStyleLbl="node1" presStyleIdx="0" presStyleCnt="11" custScaleX="149681" custScaleY="152103" custRadScaleRad="100122" custRadScaleInc="77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84AE62-7F5E-49A8-854A-3BC03AC1913A}" type="pres">
      <dgm:prSet presAssocID="{5429C1D3-7B7B-4A56-87D9-937546F2A10A}" presName="spNode" presStyleCnt="0"/>
      <dgm:spPr/>
    </dgm:pt>
    <dgm:pt modelId="{63EADB0E-A24B-4AE8-BFB0-77A3CC9FCBB0}" type="pres">
      <dgm:prSet presAssocID="{EAE54583-9F96-4E3B-AC34-8E2103F1B827}" presName="sibTrans" presStyleLbl="sibTrans1D1" presStyleIdx="0" presStyleCnt="11"/>
      <dgm:spPr/>
      <dgm:t>
        <a:bodyPr/>
        <a:lstStyle/>
        <a:p>
          <a:endParaRPr lang="es-ES"/>
        </a:p>
      </dgm:t>
    </dgm:pt>
    <dgm:pt modelId="{3D5E2F1C-CC1E-4257-8810-5AC5DC4869D1}" type="pres">
      <dgm:prSet presAssocID="{F6E7E8A3-68F5-427F-83AA-0E257ACB0661}" presName="node" presStyleLbl="node1" presStyleIdx="1" presStyleCnt="11" custScaleX="143975" custScaleY="134583" custRadScaleRad="103077" custRadScaleInc="840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427147-5F48-4623-BC24-FA886EBC3CE7}" type="pres">
      <dgm:prSet presAssocID="{F6E7E8A3-68F5-427F-83AA-0E257ACB0661}" presName="spNode" presStyleCnt="0"/>
      <dgm:spPr/>
    </dgm:pt>
    <dgm:pt modelId="{9318B5E6-B93C-4775-B45B-406AA532BE5C}" type="pres">
      <dgm:prSet presAssocID="{F3549576-B75F-43C7-A3A5-C041AAF84345}" presName="sibTrans" presStyleLbl="sibTrans1D1" presStyleIdx="1" presStyleCnt="11"/>
      <dgm:spPr/>
      <dgm:t>
        <a:bodyPr/>
        <a:lstStyle/>
        <a:p>
          <a:endParaRPr lang="es-ES"/>
        </a:p>
      </dgm:t>
    </dgm:pt>
    <dgm:pt modelId="{6F75CF64-E7A7-48DB-969E-62AFD7C2177B}" type="pres">
      <dgm:prSet presAssocID="{8BC7B546-1490-4336-9449-B01B59E55657}" presName="node" presStyleLbl="node1" presStyleIdx="2" presStyleCnt="11" custScaleX="148692" custScaleY="112232" custRadScaleRad="103161" custRadScaleInc="24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488FB5-EAAD-4ED6-8C8E-DD082595D75D}" type="pres">
      <dgm:prSet presAssocID="{8BC7B546-1490-4336-9449-B01B59E55657}" presName="spNode" presStyleCnt="0"/>
      <dgm:spPr/>
    </dgm:pt>
    <dgm:pt modelId="{02BE9F6C-BD5D-45D1-A3D6-309307F18718}" type="pres">
      <dgm:prSet presAssocID="{7E2FC7DF-B4E7-46A1-A175-7A22D774E684}" presName="sibTrans" presStyleLbl="sibTrans1D1" presStyleIdx="2" presStyleCnt="11"/>
      <dgm:spPr/>
      <dgm:t>
        <a:bodyPr/>
        <a:lstStyle/>
        <a:p>
          <a:endParaRPr lang="es-ES"/>
        </a:p>
      </dgm:t>
    </dgm:pt>
    <dgm:pt modelId="{B2989930-24D0-4722-BD6C-E47150971E27}" type="pres">
      <dgm:prSet presAssocID="{6D03BEDB-8CC7-4527-A583-7ECC74A37264}" presName="node" presStyleLbl="node1" presStyleIdx="3" presStyleCnt="11" custScaleX="182178" custScaleY="126797" custRadScaleRad="102121" custRadScaleInc="-25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47B7EB-A1D1-4990-A18D-5A1E3D8914A1}" type="pres">
      <dgm:prSet presAssocID="{6D03BEDB-8CC7-4527-A583-7ECC74A37264}" presName="spNode" presStyleCnt="0"/>
      <dgm:spPr/>
    </dgm:pt>
    <dgm:pt modelId="{6AB86CE7-1506-44A7-998A-482420178657}" type="pres">
      <dgm:prSet presAssocID="{BB62B779-F0E2-4F22-B12C-3CAE59E5AE58}" presName="sibTrans" presStyleLbl="sibTrans1D1" presStyleIdx="3" presStyleCnt="11"/>
      <dgm:spPr/>
      <dgm:t>
        <a:bodyPr/>
        <a:lstStyle/>
        <a:p>
          <a:endParaRPr lang="es-ES"/>
        </a:p>
      </dgm:t>
    </dgm:pt>
    <dgm:pt modelId="{022172A9-D15A-4981-BB03-8945C69BE22B}" type="pres">
      <dgm:prSet presAssocID="{F7825C93-BC37-461C-8B07-B59D8039BC62}" presName="node" presStyleLbl="node1" presStyleIdx="4" presStyleCnt="11" custScaleX="141903" custScaleY="155967" custRadScaleRad="100963" custRadScaleInc="-78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22132-DD08-4D3E-A11F-79F81F6C796E}" type="pres">
      <dgm:prSet presAssocID="{F7825C93-BC37-461C-8B07-B59D8039BC62}" presName="spNode" presStyleCnt="0"/>
      <dgm:spPr/>
    </dgm:pt>
    <dgm:pt modelId="{E35091BD-32F6-4E39-AEF1-873A5CAC359B}" type="pres">
      <dgm:prSet presAssocID="{C049AC78-CEF0-4EDC-B22C-7792ABF2D047}" presName="sibTrans" presStyleLbl="sibTrans1D1" presStyleIdx="4" presStyleCnt="11"/>
      <dgm:spPr/>
      <dgm:t>
        <a:bodyPr/>
        <a:lstStyle/>
        <a:p>
          <a:endParaRPr lang="es-ES"/>
        </a:p>
      </dgm:t>
    </dgm:pt>
    <dgm:pt modelId="{65C7DD2C-2EDF-438A-994E-5A6D583A5DE5}" type="pres">
      <dgm:prSet presAssocID="{8AD17986-EF99-4676-A06D-B11FFD23C9E1}" presName="node" presStyleLbl="node1" presStyleIdx="5" presStyleCnt="11" custScaleX="131035" custScaleY="135403" custRadScaleRad="93692" custRadScaleInc="-575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8E827B-7435-425F-A130-15C8143F3E00}" type="pres">
      <dgm:prSet presAssocID="{8AD17986-EF99-4676-A06D-B11FFD23C9E1}" presName="spNode" presStyleCnt="0"/>
      <dgm:spPr/>
    </dgm:pt>
    <dgm:pt modelId="{3B2BAFA9-8ECE-4A4B-949C-4EA587AAA270}" type="pres">
      <dgm:prSet presAssocID="{ECB180B8-0DF2-46BD-8FEA-85404411BD28}" presName="sibTrans" presStyleLbl="sibTrans1D1" presStyleIdx="5" presStyleCnt="11"/>
      <dgm:spPr/>
      <dgm:t>
        <a:bodyPr/>
        <a:lstStyle/>
        <a:p>
          <a:endParaRPr lang="es-ES"/>
        </a:p>
      </dgm:t>
    </dgm:pt>
    <dgm:pt modelId="{FAB55B15-8637-4B0E-9912-F5D94D228888}" type="pres">
      <dgm:prSet presAssocID="{F8D25694-31BE-4318-B113-433201D29B4E}" presName="node" presStyleLbl="node1" presStyleIdx="6" presStyleCnt="11" custScaleX="168428" custScaleY="135394" custRadScaleRad="90885" custRadScaleInc="143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4AF606-9BDF-412D-9BDA-A1A4943D51AC}" type="pres">
      <dgm:prSet presAssocID="{F8D25694-31BE-4318-B113-433201D29B4E}" presName="spNode" presStyleCnt="0"/>
      <dgm:spPr/>
    </dgm:pt>
    <dgm:pt modelId="{3A0A19CB-8A17-404D-A0A3-0287508D4763}" type="pres">
      <dgm:prSet presAssocID="{ABB75790-FE3A-487F-AB94-E9B08A09D9D8}" presName="sibTrans" presStyleLbl="sibTrans1D1" presStyleIdx="6" presStyleCnt="11"/>
      <dgm:spPr/>
      <dgm:t>
        <a:bodyPr/>
        <a:lstStyle/>
        <a:p>
          <a:endParaRPr lang="es-ES"/>
        </a:p>
      </dgm:t>
    </dgm:pt>
    <dgm:pt modelId="{58101ECE-2402-40A9-A89F-7283CDECA3C4}" type="pres">
      <dgm:prSet presAssocID="{DAFBF38C-1CA2-4EA6-B7AE-45A19CEAD274}" presName="node" presStyleLbl="node1" presStyleIdx="7" presStyleCnt="11" custScaleX="203395" custScaleY="156892" custRadScaleRad="103359" custRadScaleInc="1193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782973-05D1-4CDF-AB05-436F12044352}" type="pres">
      <dgm:prSet presAssocID="{DAFBF38C-1CA2-4EA6-B7AE-45A19CEAD274}" presName="spNode" presStyleCnt="0"/>
      <dgm:spPr/>
    </dgm:pt>
    <dgm:pt modelId="{41A92F1A-27EB-4F8D-A49A-E2B66B239FA3}" type="pres">
      <dgm:prSet presAssocID="{9692BCF1-03D5-4FB7-BDD1-6EBF2F4ABD69}" presName="sibTrans" presStyleLbl="sibTrans1D1" presStyleIdx="7" presStyleCnt="11"/>
      <dgm:spPr/>
      <dgm:t>
        <a:bodyPr/>
        <a:lstStyle/>
        <a:p>
          <a:endParaRPr lang="es-ES"/>
        </a:p>
      </dgm:t>
    </dgm:pt>
    <dgm:pt modelId="{8051F602-D3F6-4764-BD9E-C7FAEE0663D4}" type="pres">
      <dgm:prSet presAssocID="{395970A4-9E86-4A8A-B3B0-048896CF7AB8}" presName="node" presStyleLbl="node1" presStyleIdx="8" presStyleCnt="11" custScaleX="160730" custScaleY="139097" custRadScaleRad="95063" custRadScaleInc="286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A98AB1-10AC-47D0-BB97-7BF16C9A2126}" type="pres">
      <dgm:prSet presAssocID="{395970A4-9E86-4A8A-B3B0-048896CF7AB8}" presName="spNode" presStyleCnt="0"/>
      <dgm:spPr/>
    </dgm:pt>
    <dgm:pt modelId="{6173A3AF-8036-45F1-854D-AE3B4745901A}" type="pres">
      <dgm:prSet presAssocID="{8939BEC4-339A-46AB-820F-8B6A00F80210}" presName="sibTrans" presStyleLbl="sibTrans1D1" presStyleIdx="8" presStyleCnt="11"/>
      <dgm:spPr/>
      <dgm:t>
        <a:bodyPr/>
        <a:lstStyle/>
        <a:p>
          <a:endParaRPr lang="es-ES"/>
        </a:p>
      </dgm:t>
    </dgm:pt>
    <dgm:pt modelId="{DB722FBE-A847-4024-A7DD-A229E6A5DA55}" type="pres">
      <dgm:prSet presAssocID="{6410751A-25F0-49DE-8F31-6DC0AB30CBB6}" presName="node" presStyleLbl="node1" presStyleIdx="9" presStyleCnt="11" custScaleX="164073" custScaleY="148873" custRadScaleRad="99919" custRadScaleInc="-452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6AF18F-8784-49A1-97CF-C8F9FD3DACA3}" type="pres">
      <dgm:prSet presAssocID="{6410751A-25F0-49DE-8F31-6DC0AB30CBB6}" presName="spNode" presStyleCnt="0"/>
      <dgm:spPr/>
    </dgm:pt>
    <dgm:pt modelId="{96599B45-CB27-4B31-9133-B1A10CD13BFF}" type="pres">
      <dgm:prSet presAssocID="{3B97FD9E-9B11-4FFA-BFB9-7BCEF915B237}" presName="sibTrans" presStyleLbl="sibTrans1D1" presStyleIdx="9" presStyleCnt="11"/>
      <dgm:spPr/>
      <dgm:t>
        <a:bodyPr/>
        <a:lstStyle/>
        <a:p>
          <a:endParaRPr lang="es-ES"/>
        </a:p>
      </dgm:t>
    </dgm:pt>
    <dgm:pt modelId="{6D6EA87E-FB49-484A-A700-FBD822CC3627}" type="pres">
      <dgm:prSet presAssocID="{1ED4C5EC-C013-4682-A874-96215F17265C}" presName="node" presStyleLbl="node1" presStyleIdx="10" presStyleCnt="11" custScaleX="195162" custScaleY="163637" custRadScaleRad="102483" custRadScaleInc="-72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F5818-A722-4082-9B40-2A984D539EC6}" type="pres">
      <dgm:prSet presAssocID="{1ED4C5EC-C013-4682-A874-96215F17265C}" presName="spNode" presStyleCnt="0"/>
      <dgm:spPr/>
    </dgm:pt>
    <dgm:pt modelId="{F2A640C9-8583-46F4-A990-CF777E00E51C}" type="pres">
      <dgm:prSet presAssocID="{CD07F7CC-3FD6-46F1-AFAD-ACF3DDAA943E}" presName="sibTrans" presStyleLbl="sibTrans1D1" presStyleIdx="10" presStyleCnt="11"/>
      <dgm:spPr/>
      <dgm:t>
        <a:bodyPr/>
        <a:lstStyle/>
        <a:p>
          <a:endParaRPr lang="es-ES"/>
        </a:p>
      </dgm:t>
    </dgm:pt>
  </dgm:ptLst>
  <dgm:cxnLst>
    <dgm:cxn modelId="{1EE9920D-1E3A-4D35-B42E-C4768EBA1BA5}" srcId="{0D020999-5437-4144-AAB5-986CBB361E7F}" destId="{6410751A-25F0-49DE-8F31-6DC0AB30CBB6}" srcOrd="9" destOrd="0" parTransId="{CC3CCF99-9CBF-47EC-8652-9876A4A250BF}" sibTransId="{3B97FD9E-9B11-4FFA-BFB9-7BCEF915B237}"/>
    <dgm:cxn modelId="{B44DEFBB-0E71-476D-AC4C-564A3025986B}" srcId="{0D020999-5437-4144-AAB5-986CBB361E7F}" destId="{8AD17986-EF99-4676-A06D-B11FFD23C9E1}" srcOrd="5" destOrd="0" parTransId="{CE555FC1-8CE4-4CD0-A69D-631DD031D2C6}" sibTransId="{ECB180B8-0DF2-46BD-8FEA-85404411BD28}"/>
    <dgm:cxn modelId="{D0DF6889-BB41-4959-9D8F-2AF4BD0C7912}" type="presOf" srcId="{7E2FC7DF-B4E7-46A1-A175-7A22D774E684}" destId="{02BE9F6C-BD5D-45D1-A3D6-309307F18718}" srcOrd="0" destOrd="0" presId="urn:microsoft.com/office/officeart/2005/8/layout/cycle6"/>
    <dgm:cxn modelId="{60AF42AA-52CB-4E89-ABA6-9A2D2301BB0E}" type="presOf" srcId="{F7825C93-BC37-461C-8B07-B59D8039BC62}" destId="{022172A9-D15A-4981-BB03-8945C69BE22B}" srcOrd="0" destOrd="0" presId="urn:microsoft.com/office/officeart/2005/8/layout/cycle6"/>
    <dgm:cxn modelId="{52B257B2-05DC-402A-A523-5552767D0AC7}" srcId="{0D020999-5437-4144-AAB5-986CBB361E7F}" destId="{8BC7B546-1490-4336-9449-B01B59E55657}" srcOrd="2" destOrd="0" parTransId="{F7004EA2-13E4-4F82-A7D4-59DD55B0BC19}" sibTransId="{7E2FC7DF-B4E7-46A1-A175-7A22D774E684}"/>
    <dgm:cxn modelId="{A6C14FD3-A548-479A-A29C-D7CED7033936}" srcId="{0D020999-5437-4144-AAB5-986CBB361E7F}" destId="{1ED4C5EC-C013-4682-A874-96215F17265C}" srcOrd="10" destOrd="0" parTransId="{B6CDE2E5-6A2A-424D-9847-64F5329A55A2}" sibTransId="{CD07F7CC-3FD6-46F1-AFAD-ACF3DDAA943E}"/>
    <dgm:cxn modelId="{977D240B-AF62-4484-B903-046D97D0E831}" type="presOf" srcId="{EAE54583-9F96-4E3B-AC34-8E2103F1B827}" destId="{63EADB0E-A24B-4AE8-BFB0-77A3CC9FCBB0}" srcOrd="0" destOrd="0" presId="urn:microsoft.com/office/officeart/2005/8/layout/cycle6"/>
    <dgm:cxn modelId="{56928E6F-5379-4ED4-AEA0-1CB002445531}" srcId="{0D020999-5437-4144-AAB5-986CBB361E7F}" destId="{6D03BEDB-8CC7-4527-A583-7ECC74A37264}" srcOrd="3" destOrd="0" parTransId="{8D4CC47E-810D-4B19-8F9A-8C282E1FD5A7}" sibTransId="{BB62B779-F0E2-4F22-B12C-3CAE59E5AE58}"/>
    <dgm:cxn modelId="{F895FAAE-173D-439B-B535-D409C4296889}" srcId="{0D020999-5437-4144-AAB5-986CBB361E7F}" destId="{5429C1D3-7B7B-4A56-87D9-937546F2A10A}" srcOrd="0" destOrd="0" parTransId="{2DC897A2-F07C-43A1-9B69-5D7469DDD439}" sibTransId="{EAE54583-9F96-4E3B-AC34-8E2103F1B827}"/>
    <dgm:cxn modelId="{ED661922-307A-42FB-A526-76BCA4DC1D04}" type="presOf" srcId="{395970A4-9E86-4A8A-B3B0-048896CF7AB8}" destId="{8051F602-D3F6-4764-BD9E-C7FAEE0663D4}" srcOrd="0" destOrd="0" presId="urn:microsoft.com/office/officeart/2005/8/layout/cycle6"/>
    <dgm:cxn modelId="{A73F5109-E9C9-4C9F-9EAD-3263FB94370F}" srcId="{0D020999-5437-4144-AAB5-986CBB361E7F}" destId="{F7825C93-BC37-461C-8B07-B59D8039BC62}" srcOrd="4" destOrd="0" parTransId="{CD9A1B2A-8100-4889-8C4D-C1C4F73CF298}" sibTransId="{C049AC78-CEF0-4EDC-B22C-7792ABF2D047}"/>
    <dgm:cxn modelId="{F0AA349C-FDAF-48AD-8387-A11FB29FE4A9}" type="presOf" srcId="{C049AC78-CEF0-4EDC-B22C-7792ABF2D047}" destId="{E35091BD-32F6-4E39-AEF1-873A5CAC359B}" srcOrd="0" destOrd="0" presId="urn:microsoft.com/office/officeart/2005/8/layout/cycle6"/>
    <dgm:cxn modelId="{D6BFF447-08FB-428C-BB52-C5513EF41916}" srcId="{0D020999-5437-4144-AAB5-986CBB361E7F}" destId="{F8D25694-31BE-4318-B113-433201D29B4E}" srcOrd="6" destOrd="0" parTransId="{2F1F118E-3096-4AB2-BA97-94DCF1565838}" sibTransId="{ABB75790-FE3A-487F-AB94-E9B08A09D9D8}"/>
    <dgm:cxn modelId="{1EF80B76-7888-4BB4-BC5A-9C51E0A9F329}" type="presOf" srcId="{F8D25694-31BE-4318-B113-433201D29B4E}" destId="{FAB55B15-8637-4B0E-9912-F5D94D228888}" srcOrd="0" destOrd="0" presId="urn:microsoft.com/office/officeart/2005/8/layout/cycle6"/>
    <dgm:cxn modelId="{AE40E704-4B54-4166-AC4A-B9859D82E526}" type="presOf" srcId="{F3549576-B75F-43C7-A3A5-C041AAF84345}" destId="{9318B5E6-B93C-4775-B45B-406AA532BE5C}" srcOrd="0" destOrd="0" presId="urn:microsoft.com/office/officeart/2005/8/layout/cycle6"/>
    <dgm:cxn modelId="{5175FDD1-7B02-4C2B-8FCC-4D5076EB08DE}" type="presOf" srcId="{BB62B779-F0E2-4F22-B12C-3CAE59E5AE58}" destId="{6AB86CE7-1506-44A7-998A-482420178657}" srcOrd="0" destOrd="0" presId="urn:microsoft.com/office/officeart/2005/8/layout/cycle6"/>
    <dgm:cxn modelId="{F41C452C-526F-4031-85B3-10A184C1CAA9}" srcId="{0D020999-5437-4144-AAB5-986CBB361E7F}" destId="{DAFBF38C-1CA2-4EA6-B7AE-45A19CEAD274}" srcOrd="7" destOrd="0" parTransId="{DE2168F7-864B-4C3C-95EC-821002414FA7}" sibTransId="{9692BCF1-03D5-4FB7-BDD1-6EBF2F4ABD69}"/>
    <dgm:cxn modelId="{886ABC1F-77DF-4DFF-82F2-25BB73264289}" srcId="{0D020999-5437-4144-AAB5-986CBB361E7F}" destId="{395970A4-9E86-4A8A-B3B0-048896CF7AB8}" srcOrd="8" destOrd="0" parTransId="{EE5BD9FB-47C3-48D1-8E3B-A75F7512679E}" sibTransId="{8939BEC4-339A-46AB-820F-8B6A00F80210}"/>
    <dgm:cxn modelId="{D667D55F-DD53-461B-956D-E79ADFA86B80}" type="presOf" srcId="{DAFBF38C-1CA2-4EA6-B7AE-45A19CEAD274}" destId="{58101ECE-2402-40A9-A89F-7283CDECA3C4}" srcOrd="0" destOrd="0" presId="urn:microsoft.com/office/officeart/2005/8/layout/cycle6"/>
    <dgm:cxn modelId="{ABBD8150-B983-45F1-A7B7-ED8B758DFF86}" type="presOf" srcId="{6410751A-25F0-49DE-8F31-6DC0AB30CBB6}" destId="{DB722FBE-A847-4024-A7DD-A229E6A5DA55}" srcOrd="0" destOrd="0" presId="urn:microsoft.com/office/officeart/2005/8/layout/cycle6"/>
    <dgm:cxn modelId="{D819DA05-A8A7-433A-9FCF-A7990799CC1F}" srcId="{0D020999-5437-4144-AAB5-986CBB361E7F}" destId="{F6E7E8A3-68F5-427F-83AA-0E257ACB0661}" srcOrd="1" destOrd="0" parTransId="{4E8CE6A3-0EBF-425B-B4BE-F4BC7071A36B}" sibTransId="{F3549576-B75F-43C7-A3A5-C041AAF84345}"/>
    <dgm:cxn modelId="{B8089390-8563-44C1-A991-EBA22C58CAF3}" type="presOf" srcId="{ECB180B8-0DF2-46BD-8FEA-85404411BD28}" destId="{3B2BAFA9-8ECE-4A4B-949C-4EA587AAA270}" srcOrd="0" destOrd="0" presId="urn:microsoft.com/office/officeart/2005/8/layout/cycle6"/>
    <dgm:cxn modelId="{2947708D-2E18-4813-B669-B76F53069733}" type="presOf" srcId="{8939BEC4-339A-46AB-820F-8B6A00F80210}" destId="{6173A3AF-8036-45F1-854D-AE3B4745901A}" srcOrd="0" destOrd="0" presId="urn:microsoft.com/office/officeart/2005/8/layout/cycle6"/>
    <dgm:cxn modelId="{34DCD3A3-A774-4E49-9C2B-E4CCF78DBFBC}" type="presOf" srcId="{CD07F7CC-3FD6-46F1-AFAD-ACF3DDAA943E}" destId="{F2A640C9-8583-46F4-A990-CF777E00E51C}" srcOrd="0" destOrd="0" presId="urn:microsoft.com/office/officeart/2005/8/layout/cycle6"/>
    <dgm:cxn modelId="{B4A3F3DA-C677-45D6-89A6-2E4D865B8E97}" type="presOf" srcId="{6D03BEDB-8CC7-4527-A583-7ECC74A37264}" destId="{B2989930-24D0-4722-BD6C-E47150971E27}" srcOrd="0" destOrd="0" presId="urn:microsoft.com/office/officeart/2005/8/layout/cycle6"/>
    <dgm:cxn modelId="{C2B2843C-D273-4C0C-9932-B5850B27E999}" type="presOf" srcId="{ABB75790-FE3A-487F-AB94-E9B08A09D9D8}" destId="{3A0A19CB-8A17-404D-A0A3-0287508D4763}" srcOrd="0" destOrd="0" presId="urn:microsoft.com/office/officeart/2005/8/layout/cycle6"/>
    <dgm:cxn modelId="{4B7E5161-DAC2-4869-B308-B02A99EB4219}" type="presOf" srcId="{8AD17986-EF99-4676-A06D-B11FFD23C9E1}" destId="{65C7DD2C-2EDF-438A-994E-5A6D583A5DE5}" srcOrd="0" destOrd="0" presId="urn:microsoft.com/office/officeart/2005/8/layout/cycle6"/>
    <dgm:cxn modelId="{5C18E6D7-DD86-42FC-99C5-095F3684286D}" type="presOf" srcId="{8BC7B546-1490-4336-9449-B01B59E55657}" destId="{6F75CF64-E7A7-48DB-969E-62AFD7C2177B}" srcOrd="0" destOrd="0" presId="urn:microsoft.com/office/officeart/2005/8/layout/cycle6"/>
    <dgm:cxn modelId="{139FB3A0-E0A3-4AF3-9C5C-96197DCD2755}" type="presOf" srcId="{F6E7E8A3-68F5-427F-83AA-0E257ACB0661}" destId="{3D5E2F1C-CC1E-4257-8810-5AC5DC4869D1}" srcOrd="0" destOrd="0" presId="urn:microsoft.com/office/officeart/2005/8/layout/cycle6"/>
    <dgm:cxn modelId="{733C09CC-40F0-4D95-8331-9F0104734D75}" type="presOf" srcId="{9692BCF1-03D5-4FB7-BDD1-6EBF2F4ABD69}" destId="{41A92F1A-27EB-4F8D-A49A-E2B66B239FA3}" srcOrd="0" destOrd="0" presId="urn:microsoft.com/office/officeart/2005/8/layout/cycle6"/>
    <dgm:cxn modelId="{EA4DB0EB-9797-452D-A3D1-39D95E694C84}" type="presOf" srcId="{5429C1D3-7B7B-4A56-87D9-937546F2A10A}" destId="{62BEB585-28A0-4B0F-99A5-28A9ACD2F882}" srcOrd="0" destOrd="0" presId="urn:microsoft.com/office/officeart/2005/8/layout/cycle6"/>
    <dgm:cxn modelId="{C46DA394-7405-4B3F-B787-B78FE38D7814}" type="presOf" srcId="{0D020999-5437-4144-AAB5-986CBB361E7F}" destId="{20E2F138-8F84-4847-8B22-084BD9BDA7C3}" srcOrd="0" destOrd="0" presId="urn:microsoft.com/office/officeart/2005/8/layout/cycle6"/>
    <dgm:cxn modelId="{9AA629C7-EB9D-40F6-AC2A-354DC6F71616}" type="presOf" srcId="{1ED4C5EC-C013-4682-A874-96215F17265C}" destId="{6D6EA87E-FB49-484A-A700-FBD822CC3627}" srcOrd="0" destOrd="0" presId="urn:microsoft.com/office/officeart/2005/8/layout/cycle6"/>
    <dgm:cxn modelId="{6BA85569-F98D-4130-B137-1A06540170D3}" type="presOf" srcId="{3B97FD9E-9B11-4FFA-BFB9-7BCEF915B237}" destId="{96599B45-CB27-4B31-9133-B1A10CD13BFF}" srcOrd="0" destOrd="0" presId="urn:microsoft.com/office/officeart/2005/8/layout/cycle6"/>
    <dgm:cxn modelId="{6FA1688E-C75B-40C3-BFBF-55229CD7B990}" type="presParOf" srcId="{20E2F138-8F84-4847-8B22-084BD9BDA7C3}" destId="{62BEB585-28A0-4B0F-99A5-28A9ACD2F882}" srcOrd="0" destOrd="0" presId="urn:microsoft.com/office/officeart/2005/8/layout/cycle6"/>
    <dgm:cxn modelId="{B59C4DA2-8DBE-4C41-B8FB-532CC6B19CC6}" type="presParOf" srcId="{20E2F138-8F84-4847-8B22-084BD9BDA7C3}" destId="{3284AE62-7F5E-49A8-854A-3BC03AC1913A}" srcOrd="1" destOrd="0" presId="urn:microsoft.com/office/officeart/2005/8/layout/cycle6"/>
    <dgm:cxn modelId="{96AA4266-C395-4A5C-979F-B7F208D94691}" type="presParOf" srcId="{20E2F138-8F84-4847-8B22-084BD9BDA7C3}" destId="{63EADB0E-A24B-4AE8-BFB0-77A3CC9FCBB0}" srcOrd="2" destOrd="0" presId="urn:microsoft.com/office/officeart/2005/8/layout/cycle6"/>
    <dgm:cxn modelId="{A4920D5D-FBF2-4D08-BC3C-B96172950F8C}" type="presParOf" srcId="{20E2F138-8F84-4847-8B22-084BD9BDA7C3}" destId="{3D5E2F1C-CC1E-4257-8810-5AC5DC4869D1}" srcOrd="3" destOrd="0" presId="urn:microsoft.com/office/officeart/2005/8/layout/cycle6"/>
    <dgm:cxn modelId="{7209630E-8DFC-4CC2-8B6C-E117E40385BD}" type="presParOf" srcId="{20E2F138-8F84-4847-8B22-084BD9BDA7C3}" destId="{CA427147-5F48-4623-BC24-FA886EBC3CE7}" srcOrd="4" destOrd="0" presId="urn:microsoft.com/office/officeart/2005/8/layout/cycle6"/>
    <dgm:cxn modelId="{B6C03F69-E658-47E3-A3C4-1723B5B3E1B1}" type="presParOf" srcId="{20E2F138-8F84-4847-8B22-084BD9BDA7C3}" destId="{9318B5E6-B93C-4775-B45B-406AA532BE5C}" srcOrd="5" destOrd="0" presId="urn:microsoft.com/office/officeart/2005/8/layout/cycle6"/>
    <dgm:cxn modelId="{8E0D40FD-C708-476E-AE3C-D290D6FB1110}" type="presParOf" srcId="{20E2F138-8F84-4847-8B22-084BD9BDA7C3}" destId="{6F75CF64-E7A7-48DB-969E-62AFD7C2177B}" srcOrd="6" destOrd="0" presId="urn:microsoft.com/office/officeart/2005/8/layout/cycle6"/>
    <dgm:cxn modelId="{A7E2DA0B-1DE1-4121-89BF-E547302BDD85}" type="presParOf" srcId="{20E2F138-8F84-4847-8B22-084BD9BDA7C3}" destId="{9C488FB5-EAAD-4ED6-8C8E-DD082595D75D}" srcOrd="7" destOrd="0" presId="urn:microsoft.com/office/officeart/2005/8/layout/cycle6"/>
    <dgm:cxn modelId="{DD310C31-8267-4C95-9518-D124DE908118}" type="presParOf" srcId="{20E2F138-8F84-4847-8B22-084BD9BDA7C3}" destId="{02BE9F6C-BD5D-45D1-A3D6-309307F18718}" srcOrd="8" destOrd="0" presId="urn:microsoft.com/office/officeart/2005/8/layout/cycle6"/>
    <dgm:cxn modelId="{E7A9784C-BD82-4599-B8F4-DF950D81FF14}" type="presParOf" srcId="{20E2F138-8F84-4847-8B22-084BD9BDA7C3}" destId="{B2989930-24D0-4722-BD6C-E47150971E27}" srcOrd="9" destOrd="0" presId="urn:microsoft.com/office/officeart/2005/8/layout/cycle6"/>
    <dgm:cxn modelId="{981AB8A5-BE10-4942-818B-91B143E5A3AD}" type="presParOf" srcId="{20E2F138-8F84-4847-8B22-084BD9BDA7C3}" destId="{6A47B7EB-A1D1-4990-A18D-5A1E3D8914A1}" srcOrd="10" destOrd="0" presId="urn:microsoft.com/office/officeart/2005/8/layout/cycle6"/>
    <dgm:cxn modelId="{9DD95EEE-FB9A-455D-88D5-72A4EE000723}" type="presParOf" srcId="{20E2F138-8F84-4847-8B22-084BD9BDA7C3}" destId="{6AB86CE7-1506-44A7-998A-482420178657}" srcOrd="11" destOrd="0" presId="urn:microsoft.com/office/officeart/2005/8/layout/cycle6"/>
    <dgm:cxn modelId="{35794C1B-42F6-431C-9D67-B41159697B83}" type="presParOf" srcId="{20E2F138-8F84-4847-8B22-084BD9BDA7C3}" destId="{022172A9-D15A-4981-BB03-8945C69BE22B}" srcOrd="12" destOrd="0" presId="urn:microsoft.com/office/officeart/2005/8/layout/cycle6"/>
    <dgm:cxn modelId="{B74C1C86-DA55-418C-8A77-EAFECDE30F9B}" type="presParOf" srcId="{20E2F138-8F84-4847-8B22-084BD9BDA7C3}" destId="{E7222132-DD08-4D3E-A11F-79F81F6C796E}" srcOrd="13" destOrd="0" presId="urn:microsoft.com/office/officeart/2005/8/layout/cycle6"/>
    <dgm:cxn modelId="{DC3498D9-29A7-4120-8F6A-41245DF472EC}" type="presParOf" srcId="{20E2F138-8F84-4847-8B22-084BD9BDA7C3}" destId="{E35091BD-32F6-4E39-AEF1-873A5CAC359B}" srcOrd="14" destOrd="0" presId="urn:microsoft.com/office/officeart/2005/8/layout/cycle6"/>
    <dgm:cxn modelId="{B1C6F164-FBE0-4CAC-8FD0-B7DB77C35130}" type="presParOf" srcId="{20E2F138-8F84-4847-8B22-084BD9BDA7C3}" destId="{65C7DD2C-2EDF-438A-994E-5A6D583A5DE5}" srcOrd="15" destOrd="0" presId="urn:microsoft.com/office/officeart/2005/8/layout/cycle6"/>
    <dgm:cxn modelId="{59E6F7A7-7CF5-4CE0-9A37-90EAC4A661FF}" type="presParOf" srcId="{20E2F138-8F84-4847-8B22-084BD9BDA7C3}" destId="{088E827B-7435-425F-A130-15C8143F3E00}" srcOrd="16" destOrd="0" presId="urn:microsoft.com/office/officeart/2005/8/layout/cycle6"/>
    <dgm:cxn modelId="{79F4AE92-6A1C-41B5-BF4A-1250E3C7D3B7}" type="presParOf" srcId="{20E2F138-8F84-4847-8B22-084BD9BDA7C3}" destId="{3B2BAFA9-8ECE-4A4B-949C-4EA587AAA270}" srcOrd="17" destOrd="0" presId="urn:microsoft.com/office/officeart/2005/8/layout/cycle6"/>
    <dgm:cxn modelId="{12F41684-FB23-40AA-A847-3F96543DC54B}" type="presParOf" srcId="{20E2F138-8F84-4847-8B22-084BD9BDA7C3}" destId="{FAB55B15-8637-4B0E-9912-F5D94D228888}" srcOrd="18" destOrd="0" presId="urn:microsoft.com/office/officeart/2005/8/layout/cycle6"/>
    <dgm:cxn modelId="{E6CF3FC1-31DF-491A-8E0F-B11CCF7D9531}" type="presParOf" srcId="{20E2F138-8F84-4847-8B22-084BD9BDA7C3}" destId="{1D4AF606-9BDF-412D-9BDA-A1A4943D51AC}" srcOrd="19" destOrd="0" presId="urn:microsoft.com/office/officeart/2005/8/layout/cycle6"/>
    <dgm:cxn modelId="{30B4C9ED-65B7-4B10-AA9E-A4ADBC7A2BF4}" type="presParOf" srcId="{20E2F138-8F84-4847-8B22-084BD9BDA7C3}" destId="{3A0A19CB-8A17-404D-A0A3-0287508D4763}" srcOrd="20" destOrd="0" presId="urn:microsoft.com/office/officeart/2005/8/layout/cycle6"/>
    <dgm:cxn modelId="{1C2670FF-67F6-4896-B5E0-B51AF52213A6}" type="presParOf" srcId="{20E2F138-8F84-4847-8B22-084BD9BDA7C3}" destId="{58101ECE-2402-40A9-A89F-7283CDECA3C4}" srcOrd="21" destOrd="0" presId="urn:microsoft.com/office/officeart/2005/8/layout/cycle6"/>
    <dgm:cxn modelId="{821FD209-CA31-4844-B1E3-26EBEE85C32D}" type="presParOf" srcId="{20E2F138-8F84-4847-8B22-084BD9BDA7C3}" destId="{BB782973-05D1-4CDF-AB05-436F12044352}" srcOrd="22" destOrd="0" presId="urn:microsoft.com/office/officeart/2005/8/layout/cycle6"/>
    <dgm:cxn modelId="{8084DA29-089D-480A-BB21-011AC78F7EAD}" type="presParOf" srcId="{20E2F138-8F84-4847-8B22-084BD9BDA7C3}" destId="{41A92F1A-27EB-4F8D-A49A-E2B66B239FA3}" srcOrd="23" destOrd="0" presId="urn:microsoft.com/office/officeart/2005/8/layout/cycle6"/>
    <dgm:cxn modelId="{FA717845-874B-4F91-84B4-346E7A6E38E9}" type="presParOf" srcId="{20E2F138-8F84-4847-8B22-084BD9BDA7C3}" destId="{8051F602-D3F6-4764-BD9E-C7FAEE0663D4}" srcOrd="24" destOrd="0" presId="urn:microsoft.com/office/officeart/2005/8/layout/cycle6"/>
    <dgm:cxn modelId="{92337330-11BD-4CAB-9CBA-5A9EDDD0C5DA}" type="presParOf" srcId="{20E2F138-8F84-4847-8B22-084BD9BDA7C3}" destId="{E4A98AB1-10AC-47D0-BB97-7BF16C9A2126}" srcOrd="25" destOrd="0" presId="urn:microsoft.com/office/officeart/2005/8/layout/cycle6"/>
    <dgm:cxn modelId="{70BA5222-CE2E-4EDC-8EFE-E1CA72B4C428}" type="presParOf" srcId="{20E2F138-8F84-4847-8B22-084BD9BDA7C3}" destId="{6173A3AF-8036-45F1-854D-AE3B4745901A}" srcOrd="26" destOrd="0" presId="urn:microsoft.com/office/officeart/2005/8/layout/cycle6"/>
    <dgm:cxn modelId="{B7A61DEA-A191-4D5C-AA40-B7D6A76CD578}" type="presParOf" srcId="{20E2F138-8F84-4847-8B22-084BD9BDA7C3}" destId="{DB722FBE-A847-4024-A7DD-A229E6A5DA55}" srcOrd="27" destOrd="0" presId="urn:microsoft.com/office/officeart/2005/8/layout/cycle6"/>
    <dgm:cxn modelId="{D7467DF0-D239-43E5-B2E4-372532446A81}" type="presParOf" srcId="{20E2F138-8F84-4847-8B22-084BD9BDA7C3}" destId="{9A6AF18F-8784-49A1-97CF-C8F9FD3DACA3}" srcOrd="28" destOrd="0" presId="urn:microsoft.com/office/officeart/2005/8/layout/cycle6"/>
    <dgm:cxn modelId="{FB706C65-6F88-4DCB-9946-8D204D616B15}" type="presParOf" srcId="{20E2F138-8F84-4847-8B22-084BD9BDA7C3}" destId="{96599B45-CB27-4B31-9133-B1A10CD13BFF}" srcOrd="29" destOrd="0" presId="urn:microsoft.com/office/officeart/2005/8/layout/cycle6"/>
    <dgm:cxn modelId="{60D663E8-3123-4008-A988-008D2438669A}" type="presParOf" srcId="{20E2F138-8F84-4847-8B22-084BD9BDA7C3}" destId="{6D6EA87E-FB49-484A-A700-FBD822CC3627}" srcOrd="30" destOrd="0" presId="urn:microsoft.com/office/officeart/2005/8/layout/cycle6"/>
    <dgm:cxn modelId="{531E0790-5646-48ED-9389-C288FAF72199}" type="presParOf" srcId="{20E2F138-8F84-4847-8B22-084BD9BDA7C3}" destId="{4D5F5818-A722-4082-9B40-2A984D539EC6}" srcOrd="31" destOrd="0" presId="urn:microsoft.com/office/officeart/2005/8/layout/cycle6"/>
    <dgm:cxn modelId="{B625F523-F9B2-4314-86C9-8C8E633C9E57}" type="presParOf" srcId="{20E2F138-8F84-4847-8B22-084BD9BDA7C3}" destId="{F2A640C9-8583-46F4-A990-CF777E00E51C}" srcOrd="32" destOrd="0" presId="urn:microsoft.com/office/officeart/2005/8/layout/cycle6"/>
  </dgm:cxnLst>
  <dgm:bg/>
  <dgm:whole>
    <a:ln w="63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EB585-28A0-4B0F-99A5-28A9ACD2F882}">
      <dsp:nvSpPr>
        <dsp:cNvPr id="0" name=""/>
        <dsp:cNvSpPr/>
      </dsp:nvSpPr>
      <dsp:spPr>
        <a:xfrm>
          <a:off x="3153448" y="-109409"/>
          <a:ext cx="1165817" cy="770042"/>
        </a:xfrm>
        <a:prstGeom prst="roundRect">
          <a:avLst/>
        </a:prstGeom>
        <a:solidFill>
          <a:srgbClr val="F4FCB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Características, </a:t>
          </a: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  <a:latin typeface="+mj-lt"/>
            </a:rPr>
            <a:t>sintomatología,</a:t>
          </a: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 funcionalidad 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3191038" y="-71819"/>
        <a:ext cx="1090637" cy="694862"/>
      </dsp:txXfrm>
    </dsp:sp>
    <dsp:sp modelId="{63EADB0E-A24B-4AE8-BFB0-77A3CC9FCBB0}">
      <dsp:nvSpPr>
        <dsp:cNvPr id="0" name=""/>
        <dsp:cNvSpPr/>
      </dsp:nvSpPr>
      <dsp:spPr>
        <a:xfrm>
          <a:off x="1761129" y="343250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2562794" y="17659"/>
              </a:moveTo>
              <a:arcTo wR="2279594" hR="2279594" stAng="16628187" swAng="69506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E2F1C-CC1E-4257-8810-5AC5DC4869D1}">
      <dsp:nvSpPr>
        <dsp:cNvPr id="0" name=""/>
        <dsp:cNvSpPr/>
      </dsp:nvSpPr>
      <dsp:spPr>
        <a:xfrm>
          <a:off x="4710939" y="465365"/>
          <a:ext cx="1121374" cy="681345"/>
        </a:xfrm>
        <a:prstGeom prst="roundRect">
          <a:avLst/>
        </a:prstGeom>
        <a:solidFill>
          <a:srgbClr val="F4FC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Comorbilidad, otros tratamientos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4744200" y="498626"/>
        <a:ext cx="1054852" cy="614823"/>
      </dsp:txXfrm>
    </dsp:sp>
    <dsp:sp modelId="{9318B5E6-B93C-4775-B45B-406AA532BE5C}">
      <dsp:nvSpPr>
        <dsp:cNvPr id="0" name=""/>
        <dsp:cNvSpPr/>
      </dsp:nvSpPr>
      <dsp:spPr>
        <a:xfrm>
          <a:off x="1490708" y="248796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4094557" y="900297"/>
              </a:moveTo>
              <a:arcTo wR="2279594" hR="2279594" stAng="19366001" swAng="442924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5CF64-E7A7-48DB-969E-62AFD7C2177B}">
      <dsp:nvSpPr>
        <dsp:cNvPr id="0" name=""/>
        <dsp:cNvSpPr/>
      </dsp:nvSpPr>
      <dsp:spPr>
        <a:xfrm>
          <a:off x="5306486" y="1396321"/>
          <a:ext cx="1158114" cy="568190"/>
        </a:xfrm>
        <a:prstGeom prst="roundRect">
          <a:avLst/>
        </a:prstGeom>
        <a:solidFill>
          <a:srgbClr val="F4FC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Contexto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socio-ambiental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5334223" y="1424058"/>
        <a:ext cx="1102640" cy="512716"/>
      </dsp:txXfrm>
    </dsp:sp>
    <dsp:sp modelId="{02BE9F6C-BD5D-45D1-A3D6-309307F18718}">
      <dsp:nvSpPr>
        <dsp:cNvPr id="0" name=""/>
        <dsp:cNvSpPr/>
      </dsp:nvSpPr>
      <dsp:spPr>
        <a:xfrm>
          <a:off x="1469344" y="157967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4510585" y="1811373"/>
              </a:moveTo>
              <a:arcTo wR="2279594" hR="2279594" stAng="20888837" swAng="730809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89930-24D0-4722-BD6C-E47150971E27}">
      <dsp:nvSpPr>
        <dsp:cNvPr id="0" name=""/>
        <dsp:cNvSpPr/>
      </dsp:nvSpPr>
      <dsp:spPr>
        <a:xfrm>
          <a:off x="5310594" y="2455523"/>
          <a:ext cx="1418925" cy="641927"/>
        </a:xfrm>
        <a:prstGeom prst="roundRect">
          <a:avLst/>
        </a:prstGeom>
        <a:solidFill>
          <a:srgbClr val="F4FC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Preferencias, actitud, opinión de paciente/familiares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5341930" y="2486859"/>
        <a:ext cx="1356253" cy="579255"/>
      </dsp:txXfrm>
    </dsp:sp>
    <dsp:sp modelId="{6AB86CE7-1506-44A7-998A-482420178657}">
      <dsp:nvSpPr>
        <dsp:cNvPr id="0" name=""/>
        <dsp:cNvSpPr/>
      </dsp:nvSpPr>
      <dsp:spPr>
        <a:xfrm>
          <a:off x="1520819" y="107688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4444754" y="2992779"/>
              </a:moveTo>
              <a:arcTo wR="2279594" hR="2279594" stAng="1093886" swAng="46978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172A9-D15A-4981-BB03-8945C69BE22B}">
      <dsp:nvSpPr>
        <dsp:cNvPr id="0" name=""/>
        <dsp:cNvSpPr/>
      </dsp:nvSpPr>
      <dsp:spPr>
        <a:xfrm>
          <a:off x="5094566" y="3391628"/>
          <a:ext cx="1105236" cy="789604"/>
        </a:xfrm>
        <a:prstGeom prst="roundRect">
          <a:avLst/>
        </a:prstGeom>
        <a:solidFill>
          <a:srgbClr val="F4FCB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Cooperación con ámbito educativo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5133111" y="3430173"/>
        <a:ext cx="1028146" cy="712514"/>
      </dsp:txXfrm>
    </dsp:sp>
    <dsp:sp modelId="{E35091BD-32F6-4E39-AEF1-873A5CAC359B}">
      <dsp:nvSpPr>
        <dsp:cNvPr id="0" name=""/>
        <dsp:cNvSpPr/>
      </dsp:nvSpPr>
      <dsp:spPr>
        <a:xfrm>
          <a:off x="2575492" y="-327616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2753081" y="4509473"/>
              </a:moveTo>
              <a:arcTo wR="2279594" hR="2279594" stAng="4680721" swAng="443116"/>
            </a:path>
          </a:pathLst>
        </a:custGeom>
        <a:noFill/>
        <a:ln w="6350" cap="flat" cmpd="sng" algn="ctr">
          <a:noFill/>
          <a:prstDash val="solid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7DD2C-2EDF-438A-994E-5A6D583A5DE5}">
      <dsp:nvSpPr>
        <dsp:cNvPr id="0" name=""/>
        <dsp:cNvSpPr/>
      </dsp:nvSpPr>
      <dsp:spPr>
        <a:xfrm>
          <a:off x="4014439" y="4183704"/>
          <a:ext cx="1020589" cy="685496"/>
        </a:xfrm>
        <a:prstGeom prst="roundRect">
          <a:avLst/>
        </a:prstGeom>
        <a:solidFill>
          <a:srgbClr val="F4FC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Cumplimiento potencial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4047902" y="4217167"/>
        <a:ext cx="953663" cy="618570"/>
      </dsp:txXfrm>
    </dsp:sp>
    <dsp:sp modelId="{3B2BAFA9-8ECE-4A4B-949C-4EA587AAA270}">
      <dsp:nvSpPr>
        <dsp:cNvPr id="0" name=""/>
        <dsp:cNvSpPr/>
      </dsp:nvSpPr>
      <dsp:spPr>
        <a:xfrm>
          <a:off x="1904161" y="115231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2107321" y="4552669"/>
              </a:moveTo>
              <a:arcTo wR="2279594" hR="2279594" stAng="5660044" swAng="43839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55B15-8637-4B0E-9912-F5D94D228888}">
      <dsp:nvSpPr>
        <dsp:cNvPr id="0" name=""/>
        <dsp:cNvSpPr/>
      </dsp:nvSpPr>
      <dsp:spPr>
        <a:xfrm>
          <a:off x="2409064" y="4183715"/>
          <a:ext cx="1311831" cy="685451"/>
        </a:xfrm>
        <a:prstGeom prst="roundRect">
          <a:avLst/>
        </a:prstGeom>
        <a:solidFill>
          <a:srgbClr val="F4FC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Necesidades específicas: dosis, pauta, administración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2442525" y="4217176"/>
        <a:ext cx="1244909" cy="618529"/>
      </dsp:txXfrm>
    </dsp:sp>
    <dsp:sp modelId="{3A0A19CB-8A17-404D-A0A3-0287508D4763}">
      <dsp:nvSpPr>
        <dsp:cNvPr id="0" name=""/>
        <dsp:cNvSpPr/>
      </dsp:nvSpPr>
      <dsp:spPr>
        <a:xfrm>
          <a:off x="403332" y="-360478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2013074" y="4543555"/>
              </a:moveTo>
              <a:arcTo wR="2279594" hR="2279594" stAng="5802847" swAng="818032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01ECE-2402-40A9-A89F-7283CDECA3C4}">
      <dsp:nvSpPr>
        <dsp:cNvPr id="0" name=""/>
        <dsp:cNvSpPr/>
      </dsp:nvSpPr>
      <dsp:spPr>
        <a:xfrm>
          <a:off x="828087" y="3260245"/>
          <a:ext cx="1584178" cy="794287"/>
        </a:xfrm>
        <a:prstGeom prst="roundRect">
          <a:avLst/>
        </a:prstGeom>
        <a:solidFill>
          <a:srgbClr val="F4FC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Riesgo de efectos adversos, contraindicaciones, interacciones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866861" y="3299019"/>
        <a:ext cx="1506630" cy="716739"/>
      </dsp:txXfrm>
    </dsp:sp>
    <dsp:sp modelId="{41A92F1A-27EB-4F8D-A49A-E2B66B239FA3}">
      <dsp:nvSpPr>
        <dsp:cNvPr id="0" name=""/>
        <dsp:cNvSpPr/>
      </dsp:nvSpPr>
      <dsp:spPr>
        <a:xfrm>
          <a:off x="918897" y="2448593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536971" y="809962"/>
              </a:moveTo>
              <a:arcTo wR="2279594" hR="2279594" stAng="13208546" swAng="326683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1F602-D3F6-4764-BD9E-C7FAEE0663D4}">
      <dsp:nvSpPr>
        <dsp:cNvPr id="0" name=""/>
        <dsp:cNvSpPr/>
      </dsp:nvSpPr>
      <dsp:spPr>
        <a:xfrm>
          <a:off x="918097" y="2394093"/>
          <a:ext cx="1251874" cy="704198"/>
        </a:xfrm>
        <a:prstGeom prst="roundRect">
          <a:avLst/>
        </a:prstGeom>
        <a:solidFill>
          <a:srgbClr val="F4FC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Riesgo CV y de abuso/adicción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952473" y="2428469"/>
        <a:ext cx="1183122" cy="635446"/>
      </dsp:txXfrm>
    </dsp:sp>
    <dsp:sp modelId="{6173A3AF-8036-45F1-854D-AE3B4745901A}">
      <dsp:nvSpPr>
        <dsp:cNvPr id="0" name=""/>
        <dsp:cNvSpPr/>
      </dsp:nvSpPr>
      <dsp:spPr>
        <a:xfrm>
          <a:off x="1356415" y="-785498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184231" y="3177373"/>
              </a:moveTo>
              <a:arcTo wR="2279594" hR="2279594" stAng="9408408" swAng="357055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22FBE-A847-4024-A7DD-A229E6A5DA55}">
      <dsp:nvSpPr>
        <dsp:cNvPr id="0" name=""/>
        <dsp:cNvSpPr/>
      </dsp:nvSpPr>
      <dsp:spPr>
        <a:xfrm>
          <a:off x="918101" y="1413799"/>
          <a:ext cx="1277911" cy="753690"/>
        </a:xfrm>
        <a:prstGeom prst="roundRect">
          <a:avLst/>
        </a:prstGeom>
        <a:solidFill>
          <a:srgbClr val="F4FC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Medicamentos y formulaciones disponibles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954893" y="1450591"/>
        <a:ext cx="1204327" cy="680106"/>
      </dsp:txXfrm>
    </dsp:sp>
    <dsp:sp modelId="{96599B45-CB27-4B31-9133-B1A10CD13BFF}">
      <dsp:nvSpPr>
        <dsp:cNvPr id="0" name=""/>
        <dsp:cNvSpPr/>
      </dsp:nvSpPr>
      <dsp:spPr>
        <a:xfrm>
          <a:off x="1651761" y="-268033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80371" y="1679619"/>
              </a:moveTo>
              <a:arcTo wR="2279594" hR="2279594" stAng="11715578" swAng="339179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EA87E-FB49-484A-A700-FBD822CC3627}">
      <dsp:nvSpPr>
        <dsp:cNvPr id="0" name=""/>
        <dsp:cNvSpPr/>
      </dsp:nvSpPr>
      <dsp:spPr>
        <a:xfrm>
          <a:off x="1422156" y="367295"/>
          <a:ext cx="1520053" cy="828435"/>
        </a:xfrm>
        <a:prstGeom prst="roundRect">
          <a:avLst/>
        </a:prstGeom>
        <a:solidFill>
          <a:srgbClr val="F4FC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chemeClr val="tx2">
                  <a:lumMod val="75000"/>
                  <a:lumOff val="25000"/>
                </a:schemeClr>
              </a:solidFill>
            </a:rPr>
            <a:t>Planificación conjunta y coordinada con terapias no farmacológicas </a:t>
          </a:r>
          <a:endParaRPr lang="es-ES" sz="1100" kern="120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1462597" y="407736"/>
        <a:ext cx="1439171" cy="747553"/>
      </dsp:txXfrm>
    </dsp:sp>
    <dsp:sp modelId="{F2A640C9-8583-46F4-A990-CF777E00E51C}">
      <dsp:nvSpPr>
        <dsp:cNvPr id="0" name=""/>
        <dsp:cNvSpPr/>
      </dsp:nvSpPr>
      <dsp:spPr>
        <a:xfrm>
          <a:off x="947119" y="341324"/>
          <a:ext cx="4559188" cy="4559188"/>
        </a:xfrm>
        <a:custGeom>
          <a:avLst/>
          <a:gdLst/>
          <a:ahLst/>
          <a:cxnLst/>
          <a:rect l="0" t="0" r="0" b="0"/>
          <a:pathLst>
            <a:path>
              <a:moveTo>
                <a:pt x="1939152" y="25564"/>
              </a:moveTo>
              <a:arcTo wR="2279594" hR="2279594" stAng="15684668" swAng="400738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1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58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94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22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356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78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16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19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39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8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40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" cy="6858000"/>
            <a:chOff x="0" y="0"/>
            <a:chExt cx="576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-5400000">
              <a:off x="-642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5400" i="1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1027" name="Imagen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16450"/>
            <a:ext cx="55403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cadime.es/docs/algoritmos/CADIME_ALGORITMO_TDAH_2018.pdf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james.ie/GPsHealthcareProfessionals/Newsletters/NMICBulletins/NMICBulletins2016/NMIC%20Bulletin%20November%202016%20-%20Update%20on%20ADHD%20final%2017.pdf" TargetMode="External"/><Relationship Id="rId2" Type="http://schemas.openxmlformats.org/officeDocument/2006/relationships/hyperlink" Target="http://www.guiasalud.es/GPC/GPC_574_TDAH_IACS_comp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e.org.uk/guidance/ng87/chapter/recommendations" TargetMode="External"/><Relationship Id="rId5" Type="http://schemas.openxmlformats.org/officeDocument/2006/relationships/hyperlink" Target="https://ws027.juntadeandalucia.es/contenidos/servicios/SaludMental/pdf/Prot_TDAH_17022017.pdf" TargetMode="External"/><Relationship Id="rId4" Type="http://schemas.openxmlformats.org/officeDocument/2006/relationships/hyperlink" Target="https://adhd-institute.com/canadian-adhd-practice-guidelines-4th-edition-update-2018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900113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1484313"/>
            <a:ext cx="4824412" cy="288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4400" b="1" dirty="0" smtClean="0">
                <a:solidFill>
                  <a:srgbClr val="EF3340"/>
                </a:solidFill>
              </a:rPr>
              <a:t>Tratamiento del TDAH: actualización</a:t>
            </a:r>
            <a:r>
              <a:rPr lang="es-ES" altLang="es-ES" sz="4400" dirty="0" smtClean="0">
                <a:solidFill>
                  <a:srgbClr val="CC0000"/>
                </a:solidFill>
              </a:rPr>
              <a:t/>
            </a:r>
            <a:br>
              <a:rPr lang="es-ES" altLang="es-ES" sz="4400" dirty="0" smtClean="0">
                <a:solidFill>
                  <a:srgbClr val="CC0000"/>
                </a:solidFill>
              </a:rPr>
            </a:br>
            <a:r>
              <a:rPr lang="es-ES" altLang="es-ES" sz="4400" dirty="0" smtClean="0">
                <a:solidFill>
                  <a:srgbClr val="CC0000"/>
                </a:solidFill>
              </a:rPr>
              <a:t> </a:t>
            </a:r>
            <a:r>
              <a:rPr lang="es-ES" altLang="es-ES" sz="3200" i="1" dirty="0" smtClean="0">
                <a:solidFill>
                  <a:schemeClr val="tx1"/>
                </a:solidFill>
              </a:rPr>
              <a:t>BTA 2.0   </a:t>
            </a:r>
            <a:r>
              <a:rPr lang="es-ES" altLang="es-ES" sz="3200" dirty="0" smtClean="0">
                <a:solidFill>
                  <a:schemeClr val="tx1"/>
                </a:solidFill>
              </a:rPr>
              <a:t>2018; 33(4)</a:t>
            </a:r>
            <a:r>
              <a:rPr lang="es-ES" altLang="es-ES" sz="4400" dirty="0" smtClean="0"/>
              <a:t>  </a:t>
            </a:r>
          </a:p>
        </p:txBody>
      </p:sp>
      <p:pic>
        <p:nvPicPr>
          <p:cNvPr id="2053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300788" y="981075"/>
            <a:ext cx="2233612" cy="2695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5015" t="21483" r="65478" b="8821"/>
          <a:stretch/>
        </p:blipFill>
        <p:spPr>
          <a:xfrm>
            <a:off x="6516216" y="3519260"/>
            <a:ext cx="2216792" cy="267319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cto de flecha 39"/>
          <p:cNvCxnSpPr/>
          <p:nvPr/>
        </p:nvCxnSpPr>
        <p:spPr>
          <a:xfrm>
            <a:off x="7492164" y="3956873"/>
            <a:ext cx="0" cy="75761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/>
          <p:cNvCxnSpPr/>
          <p:nvPr/>
        </p:nvCxnSpPr>
        <p:spPr>
          <a:xfrm>
            <a:off x="7492164" y="1900519"/>
            <a:ext cx="0" cy="67038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83954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500" b="1" smtClean="0">
                <a:solidFill>
                  <a:srgbClr val="EF3340"/>
                </a:solidFill>
              </a:rPr>
              <a:t>TDAH: Tratamiento farmacológico </a:t>
            </a:r>
            <a:r>
              <a:rPr lang="es-ES" altLang="es-ES" sz="3300" b="1" smtClean="0">
                <a:solidFill>
                  <a:srgbClr val="EF3340"/>
                </a:solidFill>
              </a:rPr>
              <a:t>(IV)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03848" y="658050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008000"/>
                </a:solidFill>
              </a:rPr>
              <a:t>Fármacos: selección </a:t>
            </a:r>
            <a:endParaRPr lang="es-ES" sz="2800" b="1">
              <a:solidFill>
                <a:srgbClr val="008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41454" y="1575070"/>
            <a:ext cx="5705109" cy="1306388"/>
          </a:xfrm>
          <a:prstGeom prst="rect">
            <a:avLst/>
          </a:prstGeom>
          <a:solidFill>
            <a:srgbClr val="E1FFE1"/>
          </a:solidFill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solidFill>
                  <a:schemeClr val="tx1"/>
                </a:solidFill>
              </a:rPr>
              <a:t>Mayor </a:t>
            </a:r>
            <a:r>
              <a:rPr lang="es-ES" sz="1300" b="1" smtClean="0">
                <a:solidFill>
                  <a:schemeClr val="tx1"/>
                </a:solidFill>
              </a:rPr>
              <a:t>eficacia</a:t>
            </a:r>
            <a:r>
              <a:rPr lang="es-ES" sz="1300" smtClean="0">
                <a:solidFill>
                  <a:schemeClr val="tx1"/>
                </a:solidFill>
              </a:rPr>
              <a:t> que no psicoestimulantes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solidFill>
                  <a:schemeClr val="tx1"/>
                </a:solidFill>
              </a:rPr>
              <a:t>Responden 90-95% de pacientes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solidFill>
                  <a:schemeClr val="tx1"/>
                </a:solidFill>
              </a:rPr>
              <a:t>Efecto</a:t>
            </a:r>
            <a:r>
              <a:rPr lang="es-ES" sz="1300" b="1" smtClean="0">
                <a:solidFill>
                  <a:schemeClr val="tx1"/>
                </a:solidFill>
              </a:rPr>
              <a:t> más rápido</a:t>
            </a:r>
            <a:endParaRPr lang="es-ES" sz="130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solidFill>
                  <a:schemeClr val="tx1"/>
                </a:solidFill>
              </a:rPr>
              <a:t>Riesgo de </a:t>
            </a:r>
            <a:r>
              <a:rPr lang="es-ES" sz="1300" b="1" smtClean="0">
                <a:solidFill>
                  <a:schemeClr val="tx1"/>
                </a:solidFill>
              </a:rPr>
              <a:t>abuso/adicción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smtClean="0">
                <a:solidFill>
                  <a:schemeClr val="tx1"/>
                </a:solidFill>
              </a:rPr>
              <a:t>No indicados en </a:t>
            </a:r>
            <a:r>
              <a:rPr lang="es-ES" sz="1300" b="1" smtClean="0">
                <a:solidFill>
                  <a:schemeClr val="tx1"/>
                </a:solidFill>
              </a:rPr>
              <a:t>adultos</a:t>
            </a:r>
            <a:r>
              <a:rPr lang="es-ES" sz="1300" smtClean="0">
                <a:solidFill>
                  <a:schemeClr val="tx1"/>
                </a:solidFill>
              </a:rPr>
              <a:t>: no iniciar en &gt;18 años, pero continuar si es preciso en pacientes tratados desde la infancia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39810" y="1234741"/>
            <a:ext cx="7767389" cy="3385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chemeClr val="bg1"/>
                </a:solidFill>
              </a:rPr>
              <a:t>1ª elección: PSICOESTIMULANTES</a:t>
            </a: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56410" y="2577902"/>
            <a:ext cx="2050789" cy="307328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8000"/>
              </a:buClr>
            </a:pPr>
            <a:r>
              <a:rPr lang="es-ES" sz="1400" b="1" smtClean="0">
                <a:solidFill>
                  <a:srgbClr val="008000"/>
                </a:solidFill>
              </a:rPr>
              <a:t>Lisdexanfetamina</a:t>
            </a:r>
            <a:endParaRPr lang="es-ES" sz="1400" smtClean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39811" y="6463233"/>
            <a:ext cx="225361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smtClean="0"/>
              <a:t>(*) </a:t>
            </a:r>
            <a:r>
              <a:rPr lang="es-ES" sz="1000" smtClean="0">
                <a:solidFill>
                  <a:srgbClr val="0000FF"/>
                </a:solidFill>
              </a:rPr>
              <a:t> </a:t>
            </a:r>
            <a:r>
              <a:rPr lang="es-ES" sz="1000" smtClean="0"/>
              <a:t>Dosis </a:t>
            </a:r>
            <a:r>
              <a:rPr lang="es-ES" sz="1000"/>
              <a:t>adecuadas ≥4-6 </a:t>
            </a:r>
            <a:r>
              <a:rPr lang="es-ES" sz="1000" smtClean="0"/>
              <a:t>semanas</a:t>
            </a:r>
            <a:endParaRPr lang="es-ES" sz="1000">
              <a:solidFill>
                <a:srgbClr val="0000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477158" y="2150286"/>
            <a:ext cx="945599" cy="252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smtClean="0">
                <a:solidFill>
                  <a:srgbClr val="0000FF"/>
                </a:solidFill>
              </a:rPr>
              <a:t>Ineficacia (*) </a:t>
            </a:r>
            <a:endParaRPr lang="es-ES" sz="1000">
              <a:solidFill>
                <a:srgbClr val="0000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44261" y="3590298"/>
            <a:ext cx="5687298" cy="1479526"/>
          </a:xfrm>
          <a:prstGeom prst="rect">
            <a:avLst/>
          </a:prstGeom>
          <a:solidFill>
            <a:srgbClr val="E1FFE1"/>
          </a:solidFill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>
                <a:solidFill>
                  <a:schemeClr val="tx1"/>
                </a:solidFill>
              </a:rPr>
              <a:t>Menor </a:t>
            </a:r>
            <a:r>
              <a:rPr lang="es-ES" sz="1300" b="1">
                <a:solidFill>
                  <a:schemeClr val="tx1"/>
                </a:solidFill>
              </a:rPr>
              <a:t>eficacia</a:t>
            </a:r>
            <a:r>
              <a:rPr lang="es-ES" sz="1300">
                <a:solidFill>
                  <a:schemeClr val="tx1"/>
                </a:solidFill>
              </a:rPr>
              <a:t> que psicoestimulantes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b="1" smtClean="0">
                <a:solidFill>
                  <a:schemeClr val="tx1"/>
                </a:solidFill>
              </a:rPr>
              <a:t>Varias </a:t>
            </a:r>
            <a:r>
              <a:rPr lang="es-ES" sz="1300" b="1">
                <a:solidFill>
                  <a:schemeClr val="tx1"/>
                </a:solidFill>
              </a:rPr>
              <a:t>semanas </a:t>
            </a:r>
            <a:r>
              <a:rPr lang="es-ES" sz="1300">
                <a:solidFill>
                  <a:schemeClr val="tx1"/>
                </a:solidFill>
              </a:rPr>
              <a:t>para mostrar su efecto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b="1">
                <a:solidFill>
                  <a:schemeClr val="tx1"/>
                </a:solidFill>
              </a:rPr>
              <a:t>No </a:t>
            </a:r>
            <a:r>
              <a:rPr lang="es-ES" sz="1300">
                <a:solidFill>
                  <a:schemeClr val="tx1"/>
                </a:solidFill>
              </a:rPr>
              <a:t>presentan riesgo de </a:t>
            </a:r>
            <a:r>
              <a:rPr lang="es-ES" sz="1300" b="1">
                <a:solidFill>
                  <a:schemeClr val="tx1"/>
                </a:solidFill>
              </a:rPr>
              <a:t>abuso/adicción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b="1">
                <a:solidFill>
                  <a:schemeClr val="tx1"/>
                </a:solidFill>
              </a:rPr>
              <a:t>Efectos adversos </a:t>
            </a:r>
            <a:r>
              <a:rPr lang="es-ES" sz="1300">
                <a:solidFill>
                  <a:schemeClr val="tx1"/>
                </a:solidFill>
              </a:rPr>
              <a:t>potencialmente </a:t>
            </a:r>
            <a:r>
              <a:rPr lang="es-ES" sz="1300" smtClean="0">
                <a:solidFill>
                  <a:schemeClr val="tx1"/>
                </a:solidFill>
              </a:rPr>
              <a:t>graves, riesgo </a:t>
            </a:r>
            <a:r>
              <a:rPr lang="es-ES" sz="1300">
                <a:solidFill>
                  <a:schemeClr val="tx1"/>
                </a:solidFill>
              </a:rPr>
              <a:t>importante de </a:t>
            </a:r>
            <a:r>
              <a:rPr lang="es-ES" sz="1300" b="1" smtClean="0">
                <a:solidFill>
                  <a:schemeClr val="tx1"/>
                </a:solidFill>
              </a:rPr>
              <a:t>interacciones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b="1" smtClean="0">
                <a:solidFill>
                  <a:srgbClr val="008000"/>
                </a:solidFill>
              </a:rPr>
              <a:t>Atomoxetina</a:t>
            </a:r>
            <a:r>
              <a:rPr lang="es-ES" sz="1300" b="1" smtClean="0">
                <a:solidFill>
                  <a:schemeClr val="tx1"/>
                </a:solidFill>
              </a:rPr>
              <a:t>: </a:t>
            </a:r>
            <a:r>
              <a:rPr lang="es-ES" sz="1300" smtClean="0">
                <a:solidFill>
                  <a:schemeClr val="tx1"/>
                </a:solidFill>
              </a:rPr>
              <a:t>único indicado en </a:t>
            </a:r>
            <a:r>
              <a:rPr lang="es-ES" sz="1300" b="1" smtClean="0">
                <a:solidFill>
                  <a:schemeClr val="tx1"/>
                </a:solidFill>
              </a:rPr>
              <a:t>adultos</a:t>
            </a:r>
            <a:r>
              <a:rPr lang="es-ES" sz="1300" smtClean="0">
                <a:solidFill>
                  <a:schemeClr val="tx1"/>
                </a:solidFill>
              </a:rPr>
              <a:t>,</a:t>
            </a:r>
            <a:r>
              <a:rPr lang="es-ES" sz="1300" b="1" smtClean="0">
                <a:solidFill>
                  <a:schemeClr val="tx1"/>
                </a:solidFill>
              </a:rPr>
              <a:t> </a:t>
            </a:r>
            <a:r>
              <a:rPr lang="es-ES" sz="1300" smtClean="0">
                <a:solidFill>
                  <a:schemeClr val="tx1"/>
                </a:solidFill>
              </a:rPr>
              <a:t>puede iniciarse en &gt;18 años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b="1" smtClean="0">
                <a:solidFill>
                  <a:srgbClr val="008000"/>
                </a:solidFill>
              </a:rPr>
              <a:t>Guanfacina</a:t>
            </a:r>
            <a:r>
              <a:rPr lang="es-ES" sz="1300" smtClean="0">
                <a:solidFill>
                  <a:schemeClr val="tx1"/>
                </a:solidFill>
              </a:rPr>
              <a:t>: no utilizar en </a:t>
            </a:r>
            <a:r>
              <a:rPr lang="es-ES" sz="1300" b="1" smtClean="0">
                <a:solidFill>
                  <a:schemeClr val="tx1"/>
                </a:solidFill>
              </a:rPr>
              <a:t>adultos</a:t>
            </a:r>
            <a:r>
              <a:rPr lang="es-ES" sz="1300" smtClean="0">
                <a:solidFill>
                  <a:schemeClr val="tx1"/>
                </a:solidFill>
              </a:rPr>
              <a:t> </a:t>
            </a:r>
            <a:endParaRPr lang="es-ES" sz="1300" b="1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39810" y="3246234"/>
            <a:ext cx="7742536" cy="3385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chemeClr val="bg1"/>
                </a:solidFill>
              </a:rPr>
              <a:t>2ª elección: NO PSICOESTIMULANTES </a:t>
            </a: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631559" y="3597300"/>
            <a:ext cx="2050787" cy="347209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8000"/>
              </a:buClr>
            </a:pPr>
            <a:r>
              <a:rPr lang="es-ES" sz="1400" b="1" smtClean="0">
                <a:solidFill>
                  <a:srgbClr val="008000"/>
                </a:solidFill>
              </a:rPr>
              <a:t>Atomoxetina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631559" y="4714492"/>
            <a:ext cx="2065792" cy="352857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8000"/>
              </a:buClr>
            </a:pPr>
            <a:r>
              <a:rPr lang="es-ES" sz="1400" b="1" smtClean="0">
                <a:solidFill>
                  <a:srgbClr val="008000"/>
                </a:solidFill>
              </a:rPr>
              <a:t>Guanfacina</a:t>
            </a:r>
            <a:endParaRPr lang="es-ES" sz="1400" smtClean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46562" y="1570949"/>
            <a:ext cx="2050789" cy="329570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8000"/>
              </a:buClr>
            </a:pPr>
            <a:r>
              <a:rPr lang="es-ES" sz="1400" b="1" smtClean="0">
                <a:solidFill>
                  <a:srgbClr val="008000"/>
                </a:solidFill>
              </a:rPr>
              <a:t>Metilfenidato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521120" y="4025716"/>
            <a:ext cx="118619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smtClean="0">
                <a:solidFill>
                  <a:srgbClr val="0000FF"/>
                </a:solidFill>
              </a:rPr>
              <a:t>Ineficacia (*)</a:t>
            </a:r>
          </a:p>
          <a:p>
            <a:r>
              <a:rPr lang="es-ES" sz="1000" smtClean="0">
                <a:solidFill>
                  <a:srgbClr val="0000FF"/>
                </a:solidFill>
              </a:rPr>
              <a:t>Contraindicación </a:t>
            </a:r>
          </a:p>
          <a:p>
            <a:r>
              <a:rPr lang="es-ES" sz="1000" smtClean="0">
                <a:solidFill>
                  <a:srgbClr val="0000FF"/>
                </a:solidFill>
              </a:rPr>
              <a:t>Intolerancia</a:t>
            </a:r>
            <a:endParaRPr lang="es-ES" sz="1000">
              <a:solidFill>
                <a:srgbClr val="0000FF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949777" y="5769826"/>
            <a:ext cx="5681782" cy="501373"/>
          </a:xfrm>
          <a:prstGeom prst="rect">
            <a:avLst/>
          </a:prstGeom>
          <a:solidFill>
            <a:srgbClr val="E1FFE1"/>
          </a:solidFill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b="1">
                <a:solidFill>
                  <a:schemeClr val="tx1"/>
                </a:solidFill>
              </a:rPr>
              <a:t>Ninguno autorizado </a:t>
            </a:r>
            <a:r>
              <a:rPr lang="es-ES" sz="1300">
                <a:solidFill>
                  <a:schemeClr val="tx1"/>
                </a:solidFill>
              </a:rPr>
              <a:t>para TDAH en </a:t>
            </a:r>
            <a:r>
              <a:rPr lang="es-ES" sz="1300" smtClean="0">
                <a:solidFill>
                  <a:schemeClr val="tx1"/>
                </a:solidFill>
              </a:rPr>
              <a:t>España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s-ES" sz="1300" b="1">
                <a:solidFill>
                  <a:schemeClr val="tx1"/>
                </a:solidFill>
              </a:rPr>
              <a:t>Eficacia</a:t>
            </a:r>
            <a:r>
              <a:rPr lang="es-ES" sz="1300">
                <a:solidFill>
                  <a:schemeClr val="tx1"/>
                </a:solidFill>
              </a:rPr>
              <a:t> </a:t>
            </a:r>
            <a:r>
              <a:rPr lang="es-ES" sz="1300" smtClean="0">
                <a:solidFill>
                  <a:schemeClr val="tx1"/>
                </a:solidFill>
              </a:rPr>
              <a:t>limitada </a:t>
            </a:r>
            <a:r>
              <a:rPr lang="es-ES" sz="1300">
                <a:solidFill>
                  <a:schemeClr val="tx1"/>
                </a:solidFill>
              </a:rPr>
              <a:t>y perfil de </a:t>
            </a:r>
            <a:r>
              <a:rPr lang="es-ES" sz="1300" b="1">
                <a:solidFill>
                  <a:schemeClr val="tx1"/>
                </a:solidFill>
              </a:rPr>
              <a:t>seguridad </a:t>
            </a:r>
            <a:r>
              <a:rPr lang="es-ES" sz="1300" smtClean="0">
                <a:solidFill>
                  <a:schemeClr val="tx1"/>
                </a:solidFill>
              </a:rPr>
              <a:t>complicado</a:t>
            </a:r>
            <a:endParaRPr lang="es-ES" sz="1300">
              <a:solidFill>
                <a:schemeClr val="tx1"/>
              </a:solidFill>
            </a:endParaRP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939810" y="5440447"/>
            <a:ext cx="7767389" cy="3385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chemeClr val="bg1"/>
                </a:solidFill>
              </a:rPr>
              <a:t>3ª elección: OTROS</a:t>
            </a: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631559" y="5783008"/>
            <a:ext cx="2065792" cy="487635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>
              <a:buClr>
                <a:srgbClr val="008000"/>
              </a:buClr>
            </a:pPr>
            <a:r>
              <a:rPr lang="es-ES" sz="1400">
                <a:solidFill>
                  <a:srgbClr val="008000"/>
                </a:solidFill>
              </a:rPr>
              <a:t>Bupropión, </a:t>
            </a:r>
            <a:r>
              <a:rPr lang="es-ES" sz="1400" smtClean="0">
                <a:solidFill>
                  <a:srgbClr val="008000"/>
                </a:solidFill>
              </a:rPr>
              <a:t>clonidina</a:t>
            </a:r>
            <a:r>
              <a:rPr lang="es-ES" sz="1400">
                <a:solidFill>
                  <a:srgbClr val="008000"/>
                </a:solidFill>
              </a:rPr>
              <a:t>, </a:t>
            </a:r>
            <a:r>
              <a:rPr lang="es-ES" sz="1400" smtClean="0">
                <a:solidFill>
                  <a:srgbClr val="008000"/>
                </a:solidFill>
              </a:rPr>
              <a:t>modafinilo, imipramina</a:t>
            </a:r>
            <a:endParaRPr lang="es-ES" sz="1400">
              <a:solidFill>
                <a:srgbClr val="008000"/>
              </a:solidFill>
            </a:endParaRPr>
          </a:p>
          <a:p>
            <a:pPr algn="ctr">
              <a:buClr>
                <a:srgbClr val="008000"/>
              </a:buClr>
            </a:pPr>
            <a:endParaRPr lang="es-ES" sz="1400" b="1" smtClean="0">
              <a:solidFill>
                <a:schemeClr val="tx1"/>
              </a:solidFill>
            </a:endParaRPr>
          </a:p>
        </p:txBody>
      </p:sp>
      <p:sp>
        <p:nvSpPr>
          <p:cNvPr id="44" name="Flecha a la derecha con bandas 43"/>
          <p:cNvSpPr/>
          <p:nvPr/>
        </p:nvSpPr>
        <p:spPr>
          <a:xfrm rot="5400000">
            <a:off x="3892523" y="2866692"/>
            <a:ext cx="346063" cy="433174"/>
          </a:xfrm>
          <a:prstGeom prst="stripedRightArrow">
            <a:avLst>
              <a:gd name="adj1" fmla="val 50000"/>
              <a:gd name="adj2" fmla="val 63903"/>
            </a:avLst>
          </a:pr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 a la derecha con bandas 44"/>
          <p:cNvSpPr/>
          <p:nvPr/>
        </p:nvSpPr>
        <p:spPr>
          <a:xfrm rot="5400000">
            <a:off x="3902281" y="5052535"/>
            <a:ext cx="363233" cy="415747"/>
          </a:xfrm>
          <a:prstGeom prst="stripedRightArrow">
            <a:avLst>
              <a:gd name="adj1" fmla="val 50000"/>
              <a:gd name="adj2" fmla="val 63903"/>
            </a:avLst>
          </a:pr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CuadroTexto 45"/>
          <p:cNvSpPr txBox="1"/>
          <p:nvPr/>
        </p:nvSpPr>
        <p:spPr>
          <a:xfrm>
            <a:off x="4273878" y="5163689"/>
            <a:ext cx="28904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smtClean="0">
                <a:solidFill>
                  <a:srgbClr val="0000FF"/>
                </a:solidFill>
              </a:rPr>
              <a:t>Ineficacia (*) / Contraindicación / Intolerancia</a:t>
            </a:r>
            <a:endParaRPr lang="es-ES" sz="1000">
              <a:solidFill>
                <a:srgbClr val="0000FF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4256230" y="2972041"/>
            <a:ext cx="363552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smtClean="0">
                <a:solidFill>
                  <a:srgbClr val="0000FF"/>
                </a:solidFill>
              </a:rPr>
              <a:t>Ineficacia (*) / Rechazo / Contraindicación / Intolerancia</a:t>
            </a:r>
            <a:endParaRPr lang="es-ES" sz="1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3013" y="188640"/>
            <a:ext cx="8348557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500" b="1" smtClean="0">
                <a:solidFill>
                  <a:srgbClr val="EF3340"/>
                </a:solidFill>
              </a:rPr>
              <a:t>TDAH: Tratamiento farmacológico </a:t>
            </a:r>
            <a:r>
              <a:rPr lang="es-ES" altLang="es-ES" sz="3300" b="1" smtClean="0">
                <a:solidFill>
                  <a:srgbClr val="EF3340"/>
                </a:solidFill>
              </a:rPr>
              <a:t>(V)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36140"/>
              </p:ext>
            </p:extLst>
          </p:nvPr>
        </p:nvGraphicFramePr>
        <p:xfrm>
          <a:off x="950847" y="1268760"/>
          <a:ext cx="7992888" cy="530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4072145082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69330952"/>
                    </a:ext>
                  </a:extLst>
                </a:gridCol>
              </a:tblGrid>
              <a:tr h="36110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smtClean="0">
                          <a:latin typeface="+mj-lt"/>
                        </a:rPr>
                        <a:t>Fármacos para el</a:t>
                      </a:r>
                      <a:r>
                        <a:rPr lang="es-ES" sz="1600" baseline="0" smtClean="0">
                          <a:latin typeface="+mj-lt"/>
                        </a:rPr>
                        <a:t> TDAH</a:t>
                      </a:r>
                      <a:r>
                        <a:rPr lang="es-ES" sz="1600" smtClean="0">
                          <a:latin typeface="+mj-lt"/>
                        </a:rPr>
                        <a:t>:</a:t>
                      </a:r>
                      <a:r>
                        <a:rPr lang="es-ES" sz="1600" baseline="0" smtClean="0">
                          <a:latin typeface="+mj-lt"/>
                        </a:rPr>
                        <a:t> p</a:t>
                      </a:r>
                      <a:r>
                        <a:rPr lang="es-ES" sz="1600" smtClean="0">
                          <a:latin typeface="+mj-lt"/>
                        </a:rPr>
                        <a:t>incipales efectos adversos</a:t>
                      </a:r>
                      <a:endParaRPr lang="es-ES" sz="16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17495"/>
                  </a:ext>
                </a:extLst>
              </a:tr>
              <a:tr h="32647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smtClean="0">
                          <a:solidFill>
                            <a:srgbClr val="FF0000"/>
                          </a:solidFill>
                          <a:latin typeface="+mj-lt"/>
                        </a:rPr>
                        <a:t>PSICOESTIMULANTES</a:t>
                      </a:r>
                      <a:endParaRPr lang="es-ES" sz="1600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57785"/>
                  </a:ext>
                </a:extLst>
              </a:tr>
              <a:tr h="361105">
                <a:tc>
                  <a:txBody>
                    <a:bodyPr/>
                    <a:lstStyle/>
                    <a:p>
                      <a:pPr algn="ctr"/>
                      <a:r>
                        <a:rPr lang="es-ES" sz="1500" b="1" smtClean="0">
                          <a:solidFill>
                            <a:srgbClr val="FF0000"/>
                          </a:solidFill>
                          <a:latin typeface="+mj-lt"/>
                        </a:rPr>
                        <a:t>Metilfenidato</a:t>
                      </a:r>
                      <a:endParaRPr lang="es-ES" sz="1500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30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Anorexia, pérdida de peso, retraso del crecimiento (uso prolongado), trastornos del sueño (insomnio de conciliación), cefalea, mareo, trastornos gastrointestinales (dolor abdominal, náuseas, sequedad de boca), ↑ pulsaciones, FC y PA,  tics o movimientos involuntarios, ansiedad, irritabilidad, agitación, inestabilidad emocional, depresión, convulsiones, reacciones cutáneas, vasculopatía periférica</a:t>
                      </a:r>
                      <a:endParaRPr lang="es-ES" sz="13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337498"/>
                  </a:ext>
                </a:extLst>
              </a:tr>
              <a:tr h="885449">
                <a:tc>
                  <a:txBody>
                    <a:bodyPr/>
                    <a:lstStyle/>
                    <a:p>
                      <a:pPr algn="ctr"/>
                      <a:r>
                        <a:rPr lang="es-ES" sz="1500" b="1" smtClean="0">
                          <a:solidFill>
                            <a:srgbClr val="FF0000"/>
                          </a:solidFill>
                          <a:latin typeface="+mj-lt"/>
                        </a:rPr>
                        <a:t>Lisdexanfetamina</a:t>
                      </a:r>
                    </a:p>
                    <a:p>
                      <a:pPr algn="ctr"/>
                      <a:r>
                        <a:rPr lang="es-ES" sz="1500" b="1" smtClean="0">
                          <a:solidFill>
                            <a:schemeClr val="tx1"/>
                          </a:solidFill>
                          <a:latin typeface="+mj-lt"/>
                        </a:rPr>
                        <a:t>(▼)</a:t>
                      </a:r>
                      <a:endParaRPr lang="es-ES" sz="15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55825"/>
                  </a:ext>
                </a:extLst>
              </a:tr>
              <a:tr h="31163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b="1" smtClean="0">
                          <a:solidFill>
                            <a:srgbClr val="FF0000"/>
                          </a:solidFill>
                          <a:latin typeface="+mj-lt"/>
                        </a:rPr>
                        <a:t>NO PSICOESTIMULANTES</a:t>
                      </a:r>
                      <a:endParaRPr lang="es-ES" sz="1500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911898"/>
                  </a:ext>
                </a:extLst>
              </a:tr>
              <a:tr h="1331141">
                <a:tc>
                  <a:txBody>
                    <a:bodyPr/>
                    <a:lstStyle/>
                    <a:p>
                      <a:pPr algn="ctr"/>
                      <a:r>
                        <a:rPr lang="es-ES" sz="1500" b="1" smtClean="0">
                          <a:solidFill>
                            <a:srgbClr val="FF0000"/>
                          </a:solidFill>
                          <a:latin typeface="+mj-lt"/>
                        </a:rPr>
                        <a:t>Atomoxetina</a:t>
                      </a:r>
                      <a:endParaRPr lang="es-ES" sz="1500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Anorexia, pérdida de peso, retraso del crecimiento (uso prolongado), cefalea, trastornos gastrointestinales (dolor abdominal, náuseas, sequedad de boca), ↑ pulsaciones, FC y PA,  prolongación intervalo QT, hepatotoxicidad, ictericia, priapismo, somnolencia, convulsiones, depresión, autolesión, ideación suicida, disforia, agitación, cambios de humor, irritabilidad, inestabilidad emocional, fatiga, reacciones cutáneas</a:t>
                      </a:r>
                      <a:endParaRPr lang="es-ES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272942"/>
                  </a:ext>
                </a:extLst>
              </a:tr>
              <a:tr h="1246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smtClean="0">
                          <a:solidFill>
                            <a:srgbClr val="FF0000"/>
                          </a:solidFill>
                          <a:latin typeface="+mj-lt"/>
                        </a:rPr>
                        <a:t>Guanfacina</a:t>
                      </a:r>
                      <a:r>
                        <a:rPr lang="es-ES" sz="1500" smtClean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smtClean="0">
                          <a:solidFill>
                            <a:schemeClr val="tx1"/>
                          </a:solidFill>
                          <a:latin typeface="+mj-lt"/>
                        </a:rPr>
                        <a:t>(▼)</a:t>
                      </a:r>
                    </a:p>
                    <a:p>
                      <a:pPr algn="ctr"/>
                      <a:endParaRPr lang="es-ES" sz="150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Hipotensión, bradicardia, prolongación intervalo QT, dolor torácico, síncope, ↑ índice de masa corporal, somnolencia, sedación, pérdida de apetito, trastornos del sueño, fatiga, cefalea, convulsiones, depresión, mareo, trastornos gastrointestinales (dolor abdominal, náuseas, sequedad de boca, estreñimiento), reacciones alérgicas.</a:t>
                      </a:r>
                    </a:p>
                    <a:p>
                      <a:r>
                        <a:rPr lang="es-ES" sz="130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Supresión brusca: HTA y taquicardia de rebote</a:t>
                      </a:r>
                      <a:endParaRPr lang="es-ES" sz="13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0954"/>
                  </a:ext>
                </a:extLst>
              </a:tr>
              <a:tr h="361105">
                <a:tc gridSpan="2">
                  <a:txBody>
                    <a:bodyPr/>
                    <a:lstStyle/>
                    <a:p>
                      <a:r>
                        <a:rPr lang="es-ES" sz="1100" b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▼</a:t>
                      </a:r>
                      <a:r>
                        <a:rPr lang="es-ES" sz="11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Medicamento sujeto a seguimiento adicional; FC: frecuencia cardíaca, PA: presión arterial; HTA: hipertensión arterial</a:t>
                      </a:r>
                      <a:endParaRPr lang="es-ES" sz="11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43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"/>
          <p:cNvCxnSpPr/>
          <p:nvPr/>
        </p:nvCxnSpPr>
        <p:spPr>
          <a:xfrm>
            <a:off x="4931204" y="3185605"/>
            <a:ext cx="0" cy="2624810"/>
          </a:xfrm>
          <a:prstGeom prst="straightConnector1">
            <a:avLst/>
          </a:prstGeom>
          <a:ln w="76200">
            <a:solidFill>
              <a:schemeClr val="tx2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324222"/>
            <a:ext cx="8492574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500" b="1" smtClean="0">
                <a:solidFill>
                  <a:srgbClr val="EF3340"/>
                </a:solidFill>
              </a:rPr>
              <a:t>TDAH: Tratamiento farmacológico </a:t>
            </a:r>
            <a:r>
              <a:rPr lang="es-ES" altLang="es-ES" sz="3300" b="1" smtClean="0">
                <a:solidFill>
                  <a:srgbClr val="EF3340"/>
                </a:solidFill>
              </a:rPr>
              <a:t>(VI)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67944" y="1044947"/>
            <a:ext cx="138371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FFC000"/>
                </a:solidFill>
              </a:rPr>
              <a:t>Ajuste </a:t>
            </a:r>
            <a:endParaRPr lang="es-ES" sz="2800" b="1">
              <a:solidFill>
                <a:srgbClr val="FFC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43608" y="1800610"/>
            <a:ext cx="7786380" cy="1631216"/>
          </a:xfrm>
          <a:prstGeom prst="rect">
            <a:avLst/>
          </a:prstGeom>
          <a:solidFill>
            <a:srgbClr val="FFF6D9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s-ES" b="1" smtClean="0">
                <a:solidFill>
                  <a:srgbClr val="FFC000"/>
                </a:solidFill>
              </a:rPr>
              <a:t>Ajuste individualizado: </a:t>
            </a:r>
            <a:r>
              <a:rPr lang="es-ES" sz="1600" smtClean="0"/>
              <a:t>aumento gradual (intervalos semanales) en función de respuesta y tolerabilidad, hasta </a:t>
            </a:r>
            <a:r>
              <a:rPr lang="es-ES" sz="1600" b="1" smtClean="0"/>
              <a:t>efecto óptimo</a:t>
            </a:r>
            <a:r>
              <a:rPr lang="es-ES" sz="1600" smtClean="0"/>
              <a:t> (reducción </a:t>
            </a:r>
            <a:r>
              <a:rPr lang="es-ES" sz="1600"/>
              <a:t>o remisión de </a:t>
            </a:r>
            <a:r>
              <a:rPr lang="es-ES" sz="1600" smtClean="0"/>
              <a:t>síntomas</a:t>
            </a:r>
            <a:r>
              <a:rPr lang="es-ES" sz="1600"/>
              <a:t>, </a:t>
            </a:r>
            <a:r>
              <a:rPr lang="es-ES" sz="1600" smtClean="0"/>
              <a:t>mejora/normalización </a:t>
            </a:r>
            <a:r>
              <a:rPr lang="es-ES" sz="1600"/>
              <a:t>de </a:t>
            </a:r>
            <a:r>
              <a:rPr lang="es-ES" sz="1600" smtClean="0"/>
              <a:t>funcionalidad </a:t>
            </a:r>
            <a:r>
              <a:rPr lang="es-ES" sz="1600"/>
              <a:t>y </a:t>
            </a:r>
            <a:r>
              <a:rPr lang="es-ES" sz="1600" smtClean="0"/>
              <a:t>calidad </a:t>
            </a:r>
            <a:r>
              <a:rPr lang="es-ES" sz="1600"/>
              <a:t>de vida del </a:t>
            </a:r>
            <a:r>
              <a:rPr lang="es-ES" sz="1600" smtClean="0"/>
              <a:t>paciente) o hasta </a:t>
            </a:r>
            <a:r>
              <a:rPr lang="es-ES" sz="1600" b="1" smtClean="0"/>
              <a:t>dosis máxima tolerada</a:t>
            </a:r>
          </a:p>
          <a:p>
            <a:pPr>
              <a:buClr>
                <a:srgbClr val="FFC000"/>
              </a:buClr>
            </a:pPr>
            <a:endParaRPr lang="es-ES" sz="1600" b="1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s-ES" b="1" smtClean="0">
                <a:solidFill>
                  <a:srgbClr val="FFC000"/>
                </a:solidFill>
              </a:rPr>
              <a:t>Período de prueba: </a:t>
            </a:r>
            <a:r>
              <a:rPr lang="es-ES" sz="1600" smtClean="0"/>
              <a:t>4-6 semanas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99793" y="5810415"/>
            <a:ext cx="4348760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>
                <a:solidFill>
                  <a:srgbClr val="FFC000"/>
                </a:solidFill>
              </a:rPr>
              <a:t>1.</a:t>
            </a:r>
            <a:r>
              <a:rPr lang="es-ES" sz="1600">
                <a:solidFill>
                  <a:srgbClr val="FFC000"/>
                </a:solidFill>
              </a:rPr>
              <a:t> </a:t>
            </a:r>
            <a:r>
              <a:rPr lang="es-ES" sz="1600" b="1"/>
              <a:t>Modificar:</a:t>
            </a:r>
            <a:r>
              <a:rPr lang="es-ES" sz="1600"/>
              <a:t> dosis, pauta y/o formulación</a:t>
            </a:r>
          </a:p>
          <a:p>
            <a:r>
              <a:rPr lang="es-ES" sz="1600" b="1">
                <a:solidFill>
                  <a:srgbClr val="FFC000"/>
                </a:solidFill>
              </a:rPr>
              <a:t>2.</a:t>
            </a:r>
            <a:r>
              <a:rPr lang="es-ES" sz="1600">
                <a:solidFill>
                  <a:srgbClr val="FFC000"/>
                </a:solidFill>
              </a:rPr>
              <a:t> </a:t>
            </a:r>
            <a:r>
              <a:rPr lang="es-ES" sz="1600"/>
              <a:t>Tratamiento</a:t>
            </a:r>
            <a:r>
              <a:rPr lang="es-ES" sz="1600" b="1"/>
              <a:t> alternativo</a:t>
            </a:r>
            <a:r>
              <a:rPr lang="es-ES" sz="1600"/>
              <a:t>: </a:t>
            </a:r>
            <a:r>
              <a:rPr lang="es-ES" sz="1600" smtClean="0"/>
              <a:t>cambiar fármaco</a:t>
            </a:r>
          </a:p>
          <a:p>
            <a:r>
              <a:rPr lang="es-ES" sz="1600" b="1" smtClean="0">
                <a:solidFill>
                  <a:srgbClr val="FFC000"/>
                </a:solidFill>
              </a:rPr>
              <a:t>3. </a:t>
            </a:r>
            <a:r>
              <a:rPr lang="es-ES" sz="1600" smtClean="0"/>
              <a:t>Valorar: </a:t>
            </a:r>
            <a:r>
              <a:rPr lang="es-ES" sz="1600" b="1" smtClean="0"/>
              <a:t>suspender</a:t>
            </a:r>
            <a:r>
              <a:rPr lang="es-ES" sz="1600" smtClean="0"/>
              <a:t> tratamiento</a:t>
            </a:r>
            <a:endParaRPr lang="es-ES" sz="1600"/>
          </a:p>
        </p:txBody>
      </p:sp>
      <p:sp>
        <p:nvSpPr>
          <p:cNvPr id="12" name="CuadroTexto 11"/>
          <p:cNvSpPr txBox="1"/>
          <p:nvPr/>
        </p:nvSpPr>
        <p:spPr>
          <a:xfrm>
            <a:off x="1038014" y="3650175"/>
            <a:ext cx="778638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s-ES" sz="1600" b="1" smtClean="0"/>
              <a:t>Respuesta inadecuada/insuficiente</a:t>
            </a:r>
            <a:endParaRPr lang="es-ES" sz="1600" b="1" smtClean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</a:pPr>
            <a:r>
              <a:rPr lang="es-ES" sz="1600" smtClean="0">
                <a:solidFill>
                  <a:srgbClr val="FFC000"/>
                </a:solidFill>
              </a:rPr>
              <a:t>. Ineficacia: </a:t>
            </a:r>
            <a:r>
              <a:rPr lang="es-ES" sz="1600" smtClean="0"/>
              <a:t>r</a:t>
            </a:r>
            <a:r>
              <a:rPr lang="es-ES" sz="16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evisar diagnóstico</a:t>
            </a:r>
            <a:r>
              <a:rPr lang="es-ES"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objetivos, cumplimiento, comorbilidad, dosificación, pauta y formulación, uso indebido, terapias no farmacológicas, aceptación/rechazo del tratamiento, motivación del </a:t>
            </a:r>
            <a:r>
              <a:rPr lang="es-ES" sz="16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paciente, familia y cuidadores, </a:t>
            </a:r>
            <a:r>
              <a:rPr lang="es-ES"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otros factores externos que pudiesen influir </a:t>
            </a:r>
            <a:r>
              <a:rPr lang="es-ES" sz="16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negativamente</a:t>
            </a:r>
          </a:p>
          <a:p>
            <a:pPr>
              <a:buClr>
                <a:srgbClr val="FFC000"/>
              </a:buClr>
            </a:pPr>
            <a:r>
              <a:rPr lang="es-ES" sz="16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s-ES" sz="1600" smtClean="0">
                <a:solidFill>
                  <a:srgbClr val="FFC000"/>
                </a:solidFill>
                <a:cs typeface="Times New Roman" panose="02020603050405020304" pitchFamily="18" charset="0"/>
              </a:rPr>
              <a:t>Efectos adversos: </a:t>
            </a:r>
            <a:r>
              <a:rPr lang="es-ES" sz="1600" smtClean="0">
                <a:cs typeface="Times New Roman" panose="02020603050405020304" pitchFamily="18" charset="0"/>
              </a:rPr>
              <a:t>tratar </a:t>
            </a:r>
            <a:r>
              <a:rPr lang="es-ES" sz="1600">
                <a:cs typeface="Times New Roman" panose="02020603050405020304" pitchFamily="18" charset="0"/>
              </a:rPr>
              <a:t>y </a:t>
            </a:r>
            <a:r>
              <a:rPr lang="es-ES" sz="1600" smtClean="0">
                <a:cs typeface="Times New Roman" panose="02020603050405020304" pitchFamily="18" charset="0"/>
              </a:rPr>
              <a:t>gestionar</a:t>
            </a:r>
            <a:endParaRPr lang="es-ES" sz="16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16632"/>
            <a:ext cx="831589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500" b="1" smtClean="0">
                <a:solidFill>
                  <a:srgbClr val="EF3340"/>
                </a:solidFill>
              </a:rPr>
              <a:t>TDAH: Tratamiento farmacológico </a:t>
            </a:r>
            <a:r>
              <a:rPr lang="es-ES" altLang="es-ES" sz="3300" b="1" smtClean="0">
                <a:solidFill>
                  <a:srgbClr val="EF3340"/>
                </a:solidFill>
              </a:rPr>
              <a:t>(VII)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63888" y="837357"/>
            <a:ext cx="24400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0000FF"/>
                </a:solidFill>
              </a:rPr>
              <a:t>Seguimiento</a:t>
            </a:r>
            <a:r>
              <a:rPr lang="es-ES" sz="2800" b="1" smtClean="0">
                <a:solidFill>
                  <a:srgbClr val="FFC000"/>
                </a:solidFill>
              </a:rPr>
              <a:t> </a:t>
            </a:r>
            <a:endParaRPr lang="es-ES" sz="2800" b="1">
              <a:solidFill>
                <a:srgbClr val="FFC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9632" y="1772816"/>
            <a:ext cx="7344816" cy="4441462"/>
          </a:xfrm>
          <a:prstGeom prst="rect">
            <a:avLst/>
          </a:prstGeom>
          <a:solidFill>
            <a:srgbClr val="DEEBF7"/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0000FF"/>
              </a:buClr>
            </a:pPr>
            <a:endParaRPr lang="es-ES" sz="160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1600" b="1" smtClean="0">
                <a:solidFill>
                  <a:srgbClr val="0000FF"/>
                </a:solidFill>
              </a:rPr>
              <a:t>Objetivos: 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r>
              <a:rPr lang="es-ES" sz="1600" smtClean="0">
                <a:solidFill>
                  <a:schemeClr val="tx1"/>
                </a:solidFill>
              </a:rPr>
              <a:t>Controlar evolución de </a:t>
            </a:r>
            <a:r>
              <a:rPr lang="es-ES" sz="1600" b="1" smtClean="0">
                <a:solidFill>
                  <a:schemeClr val="tx1"/>
                </a:solidFill>
              </a:rPr>
              <a:t>síntomas</a:t>
            </a:r>
            <a:r>
              <a:rPr lang="es-ES" sz="1600" smtClean="0">
                <a:solidFill>
                  <a:schemeClr val="tx1"/>
                </a:solidFill>
              </a:rPr>
              <a:t> y </a:t>
            </a:r>
            <a:r>
              <a:rPr lang="es-ES" sz="1600" b="1" smtClean="0">
                <a:solidFill>
                  <a:schemeClr val="tx1"/>
                </a:solidFill>
              </a:rPr>
              <a:t>funcionalidad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r>
              <a:rPr lang="es-ES" sz="1600" smtClean="0">
                <a:solidFill>
                  <a:schemeClr val="tx1"/>
                </a:solidFill>
              </a:rPr>
              <a:t>Detectar y gestionar </a:t>
            </a:r>
            <a:r>
              <a:rPr lang="es-ES" sz="1600" b="1" smtClean="0">
                <a:solidFill>
                  <a:schemeClr val="tx1"/>
                </a:solidFill>
              </a:rPr>
              <a:t>efectos adversos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r>
              <a:rPr lang="es-ES" sz="1600" smtClean="0">
                <a:solidFill>
                  <a:schemeClr val="tx1"/>
                </a:solidFill>
              </a:rPr>
              <a:t>Revisar </a:t>
            </a:r>
            <a:r>
              <a:rPr lang="es-ES" sz="1600" b="1" smtClean="0">
                <a:solidFill>
                  <a:schemeClr val="tx1"/>
                </a:solidFill>
              </a:rPr>
              <a:t>parámetros</a:t>
            </a:r>
            <a:r>
              <a:rPr lang="es-ES" sz="1600" smtClean="0">
                <a:solidFill>
                  <a:schemeClr val="tx1"/>
                </a:solidFill>
              </a:rPr>
              <a:t>: peso, talla, frecuencia cardíaca, presión arterial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r>
              <a:rPr lang="es-ES" sz="1600" smtClean="0">
                <a:solidFill>
                  <a:schemeClr val="tx1"/>
                </a:solidFill>
              </a:rPr>
              <a:t>Evaluar </a:t>
            </a:r>
            <a:r>
              <a:rPr lang="es-ES" sz="1600" b="1" smtClean="0">
                <a:solidFill>
                  <a:schemeClr val="tx1"/>
                </a:solidFill>
              </a:rPr>
              <a:t>cumplimiento</a:t>
            </a:r>
            <a:r>
              <a:rPr lang="es-ES" sz="1600" smtClean="0">
                <a:solidFill>
                  <a:schemeClr val="tx1"/>
                </a:solidFill>
              </a:rPr>
              <a:t> y </a:t>
            </a:r>
            <a:r>
              <a:rPr lang="es-ES" sz="1600" b="1" smtClean="0">
                <a:solidFill>
                  <a:schemeClr val="tx1"/>
                </a:solidFill>
              </a:rPr>
              <a:t>satisfacción</a:t>
            </a:r>
            <a:r>
              <a:rPr lang="es-ES" sz="1600" smtClean="0">
                <a:solidFill>
                  <a:schemeClr val="tx1"/>
                </a:solidFill>
              </a:rPr>
              <a:t> de pacientes con tratamiento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r>
              <a:rPr lang="es-ES" sz="1600" smtClean="0">
                <a:solidFill>
                  <a:schemeClr val="tx1"/>
                </a:solidFill>
              </a:rPr>
              <a:t>Evaluar </a:t>
            </a:r>
            <a:r>
              <a:rPr lang="es-ES" sz="1600" b="1" smtClean="0">
                <a:solidFill>
                  <a:schemeClr val="tx1"/>
                </a:solidFill>
              </a:rPr>
              <a:t>calidad de vida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r>
              <a:rPr lang="es-ES" sz="1600" b="1" smtClean="0">
                <a:solidFill>
                  <a:schemeClr val="tx1"/>
                </a:solidFill>
              </a:rPr>
              <a:t>Valorar</a:t>
            </a:r>
            <a:r>
              <a:rPr lang="es-ES" sz="1600" smtClean="0">
                <a:solidFill>
                  <a:schemeClr val="tx1"/>
                </a:solidFill>
              </a:rPr>
              <a:t>: continuar, modificar, suspender tratamiento</a:t>
            </a:r>
            <a:endParaRPr lang="es-ES" sz="1600" smtClean="0">
              <a:solidFill>
                <a:srgbClr val="FF33CC"/>
              </a:solidFill>
            </a:endParaRP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r>
              <a:rPr lang="es-ES" sz="1600" b="1" smtClean="0">
                <a:solidFill>
                  <a:schemeClr val="tx1"/>
                </a:solidFill>
              </a:rPr>
              <a:t>Valorar: </a:t>
            </a:r>
            <a:r>
              <a:rPr lang="es-ES" sz="1600" smtClean="0">
                <a:solidFill>
                  <a:schemeClr val="tx1"/>
                </a:solidFill>
              </a:rPr>
              <a:t>necesidad de consulta especializada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endParaRPr lang="es-ES" sz="1600">
              <a:solidFill>
                <a:schemeClr val="tx1"/>
              </a:solidFill>
            </a:endParaRPr>
          </a:p>
          <a:p>
            <a:pPr marL="285750" lvl="1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1600" b="1" smtClean="0">
                <a:solidFill>
                  <a:srgbClr val="0000FF"/>
                </a:solidFill>
              </a:rPr>
              <a:t>Regular, estructurado</a:t>
            </a:r>
          </a:p>
          <a:p>
            <a:pPr marL="0" lvl="1">
              <a:buClr>
                <a:srgbClr val="0000FF"/>
              </a:buClr>
            </a:pPr>
            <a:endParaRPr lang="es-ES" sz="1600" smtClean="0">
              <a:solidFill>
                <a:schemeClr val="tx1"/>
              </a:solidFill>
            </a:endParaRPr>
          </a:p>
          <a:p>
            <a:pPr marL="285750" lvl="1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1600" smtClean="0">
                <a:solidFill>
                  <a:schemeClr val="tx1"/>
                </a:solidFill>
              </a:rPr>
              <a:t>Planificar </a:t>
            </a:r>
            <a:r>
              <a:rPr lang="es-ES" sz="1600" b="1" smtClean="0">
                <a:solidFill>
                  <a:srgbClr val="0000FF"/>
                </a:solidFill>
              </a:rPr>
              <a:t>individualizadamente</a:t>
            </a:r>
          </a:p>
          <a:p>
            <a:pPr marL="0" lvl="1">
              <a:buClr>
                <a:srgbClr val="0000FF"/>
              </a:buClr>
            </a:pPr>
            <a:endParaRPr lang="es-ES" sz="1600" smtClean="0">
              <a:solidFill>
                <a:schemeClr val="tx1"/>
              </a:solidFill>
            </a:endParaRPr>
          </a:p>
          <a:p>
            <a:pPr marL="285750" lvl="1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1600" b="1" smtClean="0">
                <a:solidFill>
                  <a:srgbClr val="0000FF"/>
                </a:solidFill>
              </a:rPr>
              <a:t>Revisiones periódicas: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r>
              <a:rPr lang="es-ES" sz="1600" smtClean="0">
                <a:solidFill>
                  <a:schemeClr val="tx1"/>
                </a:solidFill>
              </a:rPr>
              <a:t>Período prueba: ≈ cada 2-4 semanas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r>
              <a:rPr lang="es-ES" sz="1600" smtClean="0">
                <a:solidFill>
                  <a:schemeClr val="tx1"/>
                </a:solidFill>
              </a:rPr>
              <a:t>Tratamiento estable: ≈ cada 3-6 meses + 1/año</a:t>
            </a:r>
          </a:p>
          <a:p>
            <a:pPr marL="742950" lvl="1" indent="-285750">
              <a:buClr>
                <a:srgbClr val="0000FF"/>
              </a:buClr>
              <a:buFontTx/>
              <a:buChar char="-"/>
            </a:pPr>
            <a:endParaRPr lang="es-ES" sz="1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473" y="83469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4000" b="1" smtClean="0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55473" y="836712"/>
            <a:ext cx="82909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400" b="1" smtClean="0"/>
              <a:t>Diagnóstico</a:t>
            </a:r>
            <a:r>
              <a:rPr lang="es-ES" sz="1400" smtClean="0"/>
              <a:t>: síntomas (DSM-5/CIE-10), diagnóstico diferencial, evaluación clínica, psicosocial y pedagógica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40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400" b="1" smtClean="0"/>
              <a:t>Tratamiento no farmacológico </a:t>
            </a:r>
            <a:r>
              <a:rPr lang="es-ES" sz="1400" smtClean="0"/>
              <a:t>en todos los pacientes:</a:t>
            </a:r>
            <a:r>
              <a:rPr lang="es-ES" sz="1400" b="1" smtClean="0"/>
              <a:t> </a:t>
            </a:r>
            <a:r>
              <a:rPr lang="es-ES" sz="1400" smtClean="0"/>
              <a:t>terapia psicopedagógica, psicosocial, cognitivo-conductual, dieta equilibrada, ejercicio regular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40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400" b="1" smtClean="0"/>
              <a:t>Tratamiento farmacológico + terapia no farmacológica:</a:t>
            </a:r>
            <a:r>
              <a:rPr lang="es-ES" sz="1400" smtClean="0"/>
              <a:t> en función de la edad, grado de afectación y rechazo/ineficacia de terapia no farmacológica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40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400" b="1" smtClean="0"/>
              <a:t>Antes de iniciar tratamiento farmacológico: </a:t>
            </a:r>
            <a:r>
              <a:rPr lang="es-ES" sz="1400" smtClean="0"/>
              <a:t>valoración del paciente para seleccionar fármaco, dosis, pauta y formulación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40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400" b="1" smtClean="0"/>
              <a:t>Psicoestimulantes: </a:t>
            </a:r>
            <a:r>
              <a:rPr lang="es-ES" sz="1400" smtClean="0"/>
              <a:t>primera elección en niños/adolescentes: primera opción </a:t>
            </a:r>
            <a:r>
              <a:rPr lang="es-ES" sz="1400" u="sng" smtClean="0"/>
              <a:t>metilfenidato</a:t>
            </a:r>
            <a:r>
              <a:rPr lang="es-ES" sz="1400" smtClean="0"/>
              <a:t> y si la respuesta es inadecuada/insuficiente, </a:t>
            </a:r>
            <a:r>
              <a:rPr lang="es-ES" sz="1400" u="sng" smtClean="0"/>
              <a:t>lisdexanfetamina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40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400" b="1" smtClean="0"/>
              <a:t>No psicoestimulantes: </a:t>
            </a:r>
            <a:r>
              <a:rPr lang="es-ES" sz="1400" smtClean="0"/>
              <a:t>alternativa a psicoestimulantes en niños/adolescentes en caso de ineficacia, contraindicación o intolerancia: primero </a:t>
            </a:r>
            <a:r>
              <a:rPr lang="es-ES" sz="1400" u="sng" smtClean="0"/>
              <a:t>atomoxetina</a:t>
            </a:r>
            <a:r>
              <a:rPr lang="es-ES" sz="1400" smtClean="0"/>
              <a:t> y alternativa </a:t>
            </a:r>
            <a:r>
              <a:rPr lang="es-ES" sz="1400" u="sng" smtClean="0"/>
              <a:t>guanfacina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40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400" b="1" smtClean="0"/>
              <a:t>Adultos:</a:t>
            </a:r>
            <a:r>
              <a:rPr lang="es-ES" sz="1400" smtClean="0"/>
              <a:t> </a:t>
            </a:r>
            <a:r>
              <a:rPr lang="es-ES" sz="1400" u="sng" smtClean="0"/>
              <a:t>atomoxetina</a:t>
            </a:r>
            <a:r>
              <a:rPr lang="es-ES" sz="1400" smtClean="0"/>
              <a:t> único autorizado, </a:t>
            </a:r>
            <a:r>
              <a:rPr lang="es-ES" sz="1400" u="sng" smtClean="0"/>
              <a:t>metilfenidato</a:t>
            </a:r>
            <a:r>
              <a:rPr lang="es-ES" sz="1400" smtClean="0"/>
              <a:t> y </a:t>
            </a:r>
            <a:r>
              <a:rPr lang="es-ES" sz="1400" u="sng" smtClean="0"/>
              <a:t>lisdexanfetamina</a:t>
            </a:r>
            <a:r>
              <a:rPr lang="es-ES" sz="1400" smtClean="0"/>
              <a:t> pueden continuarse en &gt;18 años que lo precisen, </a:t>
            </a:r>
            <a:r>
              <a:rPr lang="es-ES" sz="1400" u="sng" smtClean="0"/>
              <a:t>guanfacina</a:t>
            </a:r>
            <a:r>
              <a:rPr lang="es-ES" sz="1400" smtClean="0"/>
              <a:t> no debe utilizarse</a:t>
            </a:r>
          </a:p>
          <a:p>
            <a:pPr>
              <a:buClr>
                <a:srgbClr val="FF0000"/>
              </a:buClr>
            </a:pPr>
            <a:endParaRPr lang="es-ES" sz="140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400" b="1" smtClean="0"/>
              <a:t>Ajustar </a:t>
            </a:r>
            <a:r>
              <a:rPr lang="es-ES" sz="1400" smtClean="0"/>
              <a:t>tratamiento farmacológico</a:t>
            </a:r>
            <a:r>
              <a:rPr lang="es-ES" sz="1400" b="1" smtClean="0"/>
              <a:t> </a:t>
            </a:r>
            <a:r>
              <a:rPr lang="es-ES" sz="1400" smtClean="0"/>
              <a:t>individualizadamente</a:t>
            </a:r>
            <a:r>
              <a:rPr lang="es-ES" sz="1400" b="1" smtClean="0"/>
              <a:t> </a:t>
            </a:r>
            <a:r>
              <a:rPr lang="es-ES" sz="1400" smtClean="0"/>
              <a:t>(prueba 4-6 semanas) hasta dosis óptima o máxima tolerada</a:t>
            </a:r>
          </a:p>
          <a:p>
            <a:pPr>
              <a:buClr>
                <a:srgbClr val="FF0000"/>
              </a:buClr>
            </a:pPr>
            <a:endParaRPr lang="es-ES" sz="140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400" b="1" smtClean="0"/>
              <a:t>Seguimiento</a:t>
            </a:r>
            <a:r>
              <a:rPr lang="es-ES" sz="1400" smtClean="0"/>
              <a:t> individualizado, regular y estructurado: valorar continuar, mofificar o suspender tratamiento y necesidad de consulta especializada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76672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4000" b="1" smtClean="0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14400" y="1484784"/>
            <a:ext cx="8050088" cy="475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s-ES" smtClean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mtClean="0">
                <a:latin typeface="+mj-lt"/>
                <a:ea typeface="Times New Roman" panose="02020603050405020304" pitchFamily="18" charset="0"/>
              </a:rPr>
              <a:t>- </a:t>
            </a:r>
            <a:r>
              <a:rPr lang="es-ES" u="sng">
                <a:solidFill>
                  <a:srgbClr val="0000FF"/>
                </a:solidFill>
                <a:latin typeface="+mj-lt"/>
                <a:ea typeface="Calibri" panose="020F0502020204030204" pitchFamily="34" charset="0"/>
                <a:hlinkClick r:id="rId2"/>
              </a:rPr>
              <a:t>SNS</a:t>
            </a:r>
            <a:r>
              <a:rPr lang="es-ES">
                <a:latin typeface="+mj-lt"/>
                <a:ea typeface="Calibri" panose="020F0502020204030204" pitchFamily="34" charset="0"/>
              </a:rPr>
              <a:t>. Guía de Práctica Clínica sobre el Intervenciones Terapéuticas en el Trastorno por Déficit de Atención con Hiperactividad (TDAH). </a:t>
            </a:r>
            <a:r>
              <a:rPr lang="en-US">
                <a:latin typeface="+mj-lt"/>
                <a:ea typeface="Calibri" panose="020F0502020204030204" pitchFamily="34" charset="0"/>
              </a:rPr>
              <a:t>2017.</a:t>
            </a:r>
            <a:endParaRPr lang="es-ES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>
                <a:latin typeface="+mj-lt"/>
                <a:ea typeface="Calibri" panose="020F0502020204030204" pitchFamily="34" charset="0"/>
              </a:rPr>
              <a:t> </a:t>
            </a:r>
            <a:endParaRPr lang="es-ES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mtClean="0">
                <a:latin typeface="+mj-lt"/>
                <a:ea typeface="Calibri" panose="020F0502020204030204" pitchFamily="34" charset="0"/>
              </a:rPr>
              <a:t>- </a:t>
            </a:r>
            <a:r>
              <a:rPr lang="en-US">
                <a:latin typeface="+mj-lt"/>
                <a:ea typeface="Calibri" panose="020F0502020204030204" pitchFamily="34" charset="0"/>
              </a:rPr>
              <a:t>Update on Attention Deficit Hyperactivity Disorder. </a:t>
            </a:r>
            <a:r>
              <a:rPr lang="en-US" u="sng">
                <a:solidFill>
                  <a:srgbClr val="0000FF"/>
                </a:solidFill>
                <a:latin typeface="+mj-lt"/>
                <a:ea typeface="Calibri" panose="020F0502020204030204" pitchFamily="34" charset="0"/>
                <a:hlinkClick r:id="rId3"/>
              </a:rPr>
              <a:t>National Medicines Information Centre. 2016; 22(4)</a:t>
            </a:r>
            <a:r>
              <a:rPr lang="en-US">
                <a:latin typeface="+mj-lt"/>
                <a:ea typeface="Calibri" panose="020F0502020204030204" pitchFamily="34" charset="0"/>
              </a:rPr>
              <a:t>. </a:t>
            </a:r>
            <a:endParaRPr lang="en-US" smtClean="0"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mtClean="0">
                <a:latin typeface="+mj-lt"/>
              </a:rPr>
              <a:t>- </a:t>
            </a:r>
            <a:r>
              <a:rPr lang="es-ES" u="sng">
                <a:latin typeface="+mj-lt"/>
                <a:hlinkClick r:id="rId4"/>
              </a:rPr>
              <a:t>Canadian ADHD Practice Guidelines.</a:t>
            </a:r>
            <a:r>
              <a:rPr lang="es-ES">
                <a:latin typeface="+mj-lt"/>
              </a:rPr>
              <a:t> 4</a:t>
            </a:r>
            <a:r>
              <a:rPr lang="es-ES" baseline="30000">
                <a:latin typeface="+mj-lt"/>
              </a:rPr>
              <a:t>th</a:t>
            </a:r>
            <a:r>
              <a:rPr lang="es-ES">
                <a:latin typeface="+mj-lt"/>
              </a:rPr>
              <a:t> ed. 2018.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mtClean="0"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mtClean="0">
                <a:latin typeface="+mj-lt"/>
              </a:rPr>
              <a:t>- </a:t>
            </a:r>
            <a:r>
              <a:rPr lang="es-ES">
                <a:latin typeface="+mj-lt"/>
              </a:rPr>
              <a:t>Consejería de Salud. </a:t>
            </a:r>
            <a:r>
              <a:rPr lang="es-ES" u="sng">
                <a:latin typeface="+mj-lt"/>
                <a:hlinkClick r:id="rId5"/>
              </a:rPr>
              <a:t>Protocolo de abordaje del TDAH en el Sistema Sanitario Público de Andalucía.</a:t>
            </a:r>
            <a:r>
              <a:rPr lang="es-ES">
                <a:latin typeface="+mj-lt"/>
              </a:rPr>
              <a:t> </a:t>
            </a:r>
            <a:r>
              <a:rPr lang="en-US">
                <a:latin typeface="+mj-lt"/>
              </a:rPr>
              <a:t>2017.</a:t>
            </a:r>
            <a:endParaRPr lang="es-ES">
              <a:latin typeface="+mj-l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mtClean="0"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mtClean="0">
                <a:latin typeface="+mj-lt"/>
              </a:rPr>
              <a:t>- </a:t>
            </a:r>
            <a:r>
              <a:rPr lang="en-US" u="sng">
                <a:latin typeface="+mj-lt"/>
                <a:hlinkClick r:id="rId6"/>
              </a:rPr>
              <a:t>NICE</a:t>
            </a:r>
            <a:r>
              <a:rPr lang="en-US">
                <a:latin typeface="+mj-lt"/>
              </a:rPr>
              <a:t>. Attention deficit hyperactivity disorder: diagnostic and management. </a:t>
            </a:r>
            <a:r>
              <a:rPr lang="es-ES">
                <a:latin typeface="+mj-lt"/>
              </a:rPr>
              <a:t>2018.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s-ES" altLang="es-ES" sz="4000" b="1" smtClean="0">
                <a:solidFill>
                  <a:srgbClr val="EF3340"/>
                </a:solidFill>
              </a:rPr>
              <a:t>Más información:</a:t>
            </a:r>
            <a:r>
              <a:rPr lang="es-ES" altLang="es-ES" b="1" smtClean="0"/>
              <a:t> </a:t>
            </a:r>
          </a:p>
          <a:p>
            <a:endParaRPr lang="es-ES" altLang="es-ES" i="1" smtClean="0"/>
          </a:p>
          <a:p>
            <a:pPr>
              <a:buFontTx/>
              <a:buNone/>
            </a:pPr>
            <a:r>
              <a:rPr lang="es-ES" altLang="es-ES" i="1" smtClean="0"/>
              <a:t>		Bol Ter Andal. 2018; 33(4)</a:t>
            </a:r>
          </a:p>
          <a:p>
            <a:pPr>
              <a:buFontTx/>
              <a:buNone/>
            </a:pPr>
            <a:r>
              <a:rPr lang="es-ES" altLang="es-ES" smtClean="0"/>
              <a:t>		</a:t>
            </a:r>
            <a:r>
              <a:rPr lang="es-ES" altLang="es-ES" smtClean="0">
                <a:hlinkClick r:id="rId2"/>
              </a:rPr>
              <a:t>http://www.cadime.es/</a:t>
            </a:r>
            <a:r>
              <a:rPr lang="es-ES" altLang="es-ES" smtClean="0"/>
              <a:t>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9993" r="14552" b="3780"/>
          <a:stretch>
            <a:fillRect/>
          </a:stretch>
        </p:blipFill>
        <p:spPr bwMode="auto">
          <a:xfrm>
            <a:off x="4859338" y="3703638"/>
            <a:ext cx="3963987" cy="2692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15616" y="260648"/>
            <a:ext cx="6768752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4000" b="1" i="1">
                <a:solidFill>
                  <a:srgbClr val="EF3340"/>
                </a:solidFill>
              </a:rPr>
              <a:t>Justificación</a:t>
            </a:r>
            <a:r>
              <a:rPr lang="es-ES" altLang="es-ES" sz="4000" b="1" i="1" smtClean="0">
                <a:solidFill>
                  <a:srgbClr val="EF3340"/>
                </a:solidFill>
              </a:rPr>
              <a:t>:</a:t>
            </a:r>
          </a:p>
          <a:p>
            <a:pPr eaLnBrk="1" hangingPunct="1">
              <a:spcBef>
                <a:spcPts val="0"/>
              </a:spcBef>
            </a:pPr>
            <a:endParaRPr lang="es-ES" altLang="es-ES" sz="2000" smtClean="0"/>
          </a:p>
          <a:p>
            <a:pPr eaLnBrk="1" hangingPunct="1">
              <a:spcBef>
                <a:spcPts val="0"/>
              </a:spcBef>
            </a:pPr>
            <a:r>
              <a:rPr lang="es-ES" altLang="es-ES" smtClean="0"/>
              <a:t>. Nueva bibliografía, guías actualizadas </a:t>
            </a:r>
          </a:p>
          <a:p>
            <a:pPr eaLnBrk="1" hangingPunct="1">
              <a:spcBef>
                <a:spcPts val="0"/>
              </a:spcBef>
            </a:pPr>
            <a:endParaRPr lang="es-ES" altLang="es-ES" smtClean="0"/>
          </a:p>
          <a:p>
            <a:pPr eaLnBrk="1" hangingPunct="1">
              <a:spcBef>
                <a:spcPts val="0"/>
              </a:spcBef>
            </a:pPr>
            <a:r>
              <a:rPr lang="es-ES" altLang="es-ES" smtClean="0"/>
              <a:t>. Modificación criterios diagnósticos</a:t>
            </a:r>
          </a:p>
          <a:p>
            <a:pPr eaLnBrk="1" hangingPunct="1">
              <a:spcBef>
                <a:spcPts val="0"/>
              </a:spcBef>
            </a:pPr>
            <a:endParaRPr lang="es-ES" altLang="es-ES" smtClean="0"/>
          </a:p>
          <a:p>
            <a:pPr eaLnBrk="1" hangingPunct="1">
              <a:spcBef>
                <a:spcPts val="0"/>
              </a:spcBef>
            </a:pPr>
            <a:r>
              <a:rPr lang="es-ES" altLang="es-ES" smtClean="0"/>
              <a:t>. Nuevos medicamentos disponibles</a:t>
            </a:r>
          </a:p>
          <a:p>
            <a:pPr eaLnBrk="1" hangingPunct="1">
              <a:spcBef>
                <a:spcPts val="0"/>
              </a:spcBef>
            </a:pPr>
            <a:endParaRPr lang="es-ES" altLang="es-ES" smtClean="0"/>
          </a:p>
          <a:p>
            <a:pPr eaLnBrk="1" hangingPunct="1">
              <a:spcBef>
                <a:spcPts val="0"/>
              </a:spcBef>
            </a:pPr>
            <a:r>
              <a:rPr lang="es-ES" altLang="es-ES" smtClean="0"/>
              <a:t>. Aumento del consumo de fármacos </a:t>
            </a:r>
            <a:endParaRPr lang="es-ES" altLang="es-E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15616" y="3789040"/>
            <a:ext cx="74888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3" rIns="91363" bIns="4568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4000" b="1" i="1" smtClean="0">
                <a:solidFill>
                  <a:srgbClr val="EF3340"/>
                </a:solidFill>
              </a:rPr>
              <a:t>Objetivos:</a:t>
            </a:r>
          </a:p>
          <a:p>
            <a:pPr indent="-258763" eaLnBrk="1" hangingPunct="1">
              <a:spcBef>
                <a:spcPct val="20000"/>
              </a:spcBef>
            </a:pPr>
            <a:endParaRPr lang="es-ES" altLang="es-ES" sz="2000" smtClean="0"/>
          </a:p>
          <a:p>
            <a:pPr indent="-258763" eaLnBrk="1" hangingPunct="1">
              <a:spcBef>
                <a:spcPct val="20000"/>
              </a:spcBef>
            </a:pPr>
            <a:r>
              <a:rPr lang="es-ES" altLang="es-ES" smtClean="0"/>
              <a:t>. Revisar y analizar nuevas evidencias </a:t>
            </a:r>
          </a:p>
          <a:p>
            <a:pPr indent="-258763" eaLnBrk="1" hangingPunct="1">
              <a:spcBef>
                <a:spcPct val="20000"/>
              </a:spcBef>
            </a:pPr>
            <a:endParaRPr lang="es-ES" altLang="es-ES" smtClean="0"/>
          </a:p>
          <a:p>
            <a:pPr marL="84138" indent="0" eaLnBrk="1" hangingPunct="1">
              <a:spcBef>
                <a:spcPct val="20000"/>
              </a:spcBef>
            </a:pPr>
            <a:r>
              <a:rPr lang="es-ES" altLang="es-ES" smtClean="0"/>
              <a:t>. Incidir en aspectos novedosos de especial utilidad para la atención de los pacientes en Atención Primaria </a:t>
            </a:r>
            <a:endParaRPr lang="es-ES" altLang="es-ES"/>
          </a:p>
          <a:p>
            <a:pPr eaLnBrk="1" hangingPunct="1">
              <a:spcBef>
                <a:spcPct val="20000"/>
              </a:spcBef>
            </a:pPr>
            <a:endParaRPr lang="es-ES" altLang="es-E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iángulo isósceles 30"/>
          <p:cNvSpPr/>
          <p:nvPr/>
        </p:nvSpPr>
        <p:spPr>
          <a:xfrm rot="18780000">
            <a:off x="5493020" y="4213489"/>
            <a:ext cx="263398" cy="1113062"/>
          </a:xfrm>
          <a:prstGeom prst="triangle">
            <a:avLst>
              <a:gd name="adj" fmla="val 75397"/>
            </a:avLst>
          </a:prstGeom>
          <a:solidFill>
            <a:srgbClr val="99337E"/>
          </a:solidFill>
          <a:ln>
            <a:solidFill>
              <a:srgbClr val="99337E"/>
            </a:solidFill>
          </a:ln>
          <a:scene3d>
            <a:camera prst="orthographicFront">
              <a:rot lat="6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xtracto 3"/>
          <p:cNvSpPr/>
          <p:nvPr/>
        </p:nvSpPr>
        <p:spPr>
          <a:xfrm rot="2453009">
            <a:off x="3764995" y="4207337"/>
            <a:ext cx="219200" cy="1047630"/>
          </a:xfrm>
          <a:prstGeom prst="flowChartExtract">
            <a:avLst/>
          </a:prstGeom>
          <a:solidFill>
            <a:srgbClr val="99337E"/>
          </a:solidFill>
          <a:ln>
            <a:solidFill>
              <a:srgbClr val="99337E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2474771" y="5065908"/>
            <a:ext cx="2254711" cy="823007"/>
          </a:xfrm>
          <a:prstGeom prst="roundRect">
            <a:avLst/>
          </a:prstGeom>
          <a:solidFill>
            <a:srgbClr val="F2D6EB"/>
          </a:solidFill>
          <a:ln>
            <a:solidFill>
              <a:srgbClr val="F2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smtClean="0">
                <a:solidFill>
                  <a:schemeClr val="tx1"/>
                </a:solidFill>
              </a:rPr>
              <a:t>Afecta al </a:t>
            </a:r>
            <a:r>
              <a:rPr lang="es-ES" sz="1200" b="1" smtClean="0">
                <a:solidFill>
                  <a:srgbClr val="99337E"/>
                </a:solidFill>
              </a:rPr>
              <a:t>funcionamiento</a:t>
            </a:r>
            <a:r>
              <a:rPr lang="es-ES" sz="1200" smtClean="0">
                <a:solidFill>
                  <a:schemeClr val="tx1"/>
                </a:solidFill>
              </a:rPr>
              <a:t> cognitivo, social, académico/laboral, emocional, comportamiento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27" name="Triángulo isósceles 26"/>
          <p:cNvSpPr/>
          <p:nvPr/>
        </p:nvSpPr>
        <p:spPr>
          <a:xfrm rot="29460000">
            <a:off x="3688985" y="2103005"/>
            <a:ext cx="207167" cy="1067550"/>
          </a:xfrm>
          <a:prstGeom prst="triangle">
            <a:avLst/>
          </a:prstGeom>
          <a:solidFill>
            <a:srgbClr val="99337E"/>
          </a:solidFill>
          <a:ln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Triángulo isósceles 25"/>
          <p:cNvSpPr/>
          <p:nvPr/>
        </p:nvSpPr>
        <p:spPr>
          <a:xfrm rot="28080000">
            <a:off x="3140106" y="2596735"/>
            <a:ext cx="234705" cy="1193704"/>
          </a:xfrm>
          <a:prstGeom prst="triangle">
            <a:avLst/>
          </a:prstGeom>
          <a:solidFill>
            <a:srgbClr val="99337E"/>
          </a:solidFill>
          <a:ln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isósceles 24"/>
          <p:cNvSpPr/>
          <p:nvPr/>
        </p:nvSpPr>
        <p:spPr>
          <a:xfrm rot="26580000">
            <a:off x="3162875" y="3544645"/>
            <a:ext cx="212416" cy="1054858"/>
          </a:xfrm>
          <a:prstGeom prst="triangle">
            <a:avLst/>
          </a:prstGeom>
          <a:solidFill>
            <a:srgbClr val="99337E"/>
          </a:solidFill>
          <a:ln>
            <a:solidFill>
              <a:srgbClr val="99337E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riángulo isósceles 21"/>
          <p:cNvSpPr/>
          <p:nvPr/>
        </p:nvSpPr>
        <p:spPr>
          <a:xfrm rot="18000000">
            <a:off x="6175375" y="3566463"/>
            <a:ext cx="210541" cy="1150937"/>
          </a:xfrm>
          <a:prstGeom prst="triangle">
            <a:avLst>
              <a:gd name="adj" fmla="val 57816"/>
            </a:avLst>
          </a:prstGeom>
          <a:solidFill>
            <a:srgbClr val="99337E"/>
          </a:solidFill>
          <a:ln>
            <a:solidFill>
              <a:srgbClr val="99337E"/>
            </a:solidFill>
          </a:ln>
          <a:scene3d>
            <a:camera prst="orthographicFront">
              <a:rot lat="600000" lon="120000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riángulo isósceles 19"/>
          <p:cNvSpPr/>
          <p:nvPr/>
        </p:nvSpPr>
        <p:spPr>
          <a:xfrm rot="14826997">
            <a:off x="6295173" y="2744633"/>
            <a:ext cx="180000" cy="1220510"/>
          </a:xfrm>
          <a:prstGeom prst="triangle">
            <a:avLst>
              <a:gd name="adj" fmla="val 78529"/>
            </a:avLst>
          </a:prstGeom>
          <a:solidFill>
            <a:srgbClr val="99337E"/>
          </a:solidFill>
          <a:ln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riángulo isósceles 18"/>
          <p:cNvSpPr/>
          <p:nvPr/>
        </p:nvSpPr>
        <p:spPr>
          <a:xfrm rot="13335561">
            <a:off x="5743090" y="2149725"/>
            <a:ext cx="180000" cy="1089848"/>
          </a:xfrm>
          <a:prstGeom prst="triangle">
            <a:avLst/>
          </a:prstGeom>
          <a:solidFill>
            <a:srgbClr val="99337E"/>
          </a:solidFill>
          <a:ln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7573" y="469177"/>
            <a:ext cx="7514867" cy="7692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4000" b="1" smtClean="0">
                <a:solidFill>
                  <a:srgbClr val="EF3340"/>
                </a:solidFill>
              </a:rPr>
              <a:t>TDAH: Introducción</a:t>
            </a:r>
          </a:p>
        </p:txBody>
      </p:sp>
      <p:sp>
        <p:nvSpPr>
          <p:cNvPr id="2" name="Elipse 1"/>
          <p:cNvSpPr/>
          <p:nvPr/>
        </p:nvSpPr>
        <p:spPr>
          <a:xfrm>
            <a:off x="3738738" y="2897798"/>
            <a:ext cx="2065767" cy="1584176"/>
          </a:xfrm>
          <a:prstGeom prst="ellipse">
            <a:avLst/>
          </a:prstGeom>
          <a:solidFill>
            <a:srgbClr val="99337E"/>
          </a:solidFill>
          <a:ln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mtClean="0">
                <a:solidFill>
                  <a:schemeClr val="bg1"/>
                </a:solidFill>
              </a:rPr>
              <a:t>TDAH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963473" y="1452875"/>
            <a:ext cx="1633720" cy="688993"/>
          </a:xfrm>
          <a:prstGeom prst="roundRect">
            <a:avLst/>
          </a:prstGeom>
          <a:solidFill>
            <a:srgbClr val="F2D6EB"/>
          </a:solidFill>
          <a:ln>
            <a:solidFill>
              <a:srgbClr val="F2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>
                <a:solidFill>
                  <a:srgbClr val="99337E"/>
                </a:solidFill>
                <a:latin typeface="+mj-lt"/>
              </a:rPr>
              <a:t>Alteración</a:t>
            </a:r>
            <a:r>
              <a:rPr lang="es-ES" sz="12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>
                <a:solidFill>
                  <a:schemeClr val="tx1"/>
                </a:solidFill>
              </a:rPr>
              <a:t>neurobiológica</a:t>
            </a:r>
            <a:r>
              <a:rPr lang="es-ES" sz="1200" smtClean="0">
                <a:solidFill>
                  <a:schemeClr val="tx1"/>
                </a:solidFill>
                <a:latin typeface="+mj-lt"/>
              </a:rPr>
              <a:t> y del neurodesarrollo</a:t>
            </a:r>
            <a:r>
              <a:rPr lang="es-ES" sz="1200" smtClean="0">
                <a:solidFill>
                  <a:schemeClr val="tx1"/>
                </a:solidFill>
              </a:rPr>
              <a:t> 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075332" y="1656836"/>
            <a:ext cx="1440160" cy="707932"/>
          </a:xfrm>
          <a:prstGeom prst="roundRect">
            <a:avLst/>
          </a:prstGeom>
          <a:solidFill>
            <a:srgbClr val="F2D6EB"/>
          </a:solidFill>
          <a:ln>
            <a:solidFill>
              <a:srgbClr val="F2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>
                <a:solidFill>
                  <a:srgbClr val="99337E"/>
                </a:solidFill>
              </a:rPr>
              <a:t>Etiología</a:t>
            </a:r>
            <a:r>
              <a:rPr lang="es-ES" sz="1200" smtClean="0">
                <a:solidFill>
                  <a:schemeClr val="tx1"/>
                </a:solidFill>
              </a:rPr>
              <a:t> no conocida definitivamente 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751168" y="2736658"/>
            <a:ext cx="1587239" cy="683267"/>
          </a:xfrm>
          <a:prstGeom prst="roundRect">
            <a:avLst/>
          </a:prstGeom>
          <a:solidFill>
            <a:srgbClr val="F2D6EB"/>
          </a:solidFill>
          <a:ln>
            <a:solidFill>
              <a:srgbClr val="F2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smtClean="0">
                <a:solidFill>
                  <a:schemeClr val="tx1"/>
                </a:solidFill>
              </a:rPr>
              <a:t>Se</a:t>
            </a:r>
            <a:r>
              <a:rPr lang="es-ES" sz="1200" b="1" smtClean="0">
                <a:solidFill>
                  <a:srgbClr val="99337E"/>
                </a:solidFill>
              </a:rPr>
              <a:t> diagnostica </a:t>
            </a:r>
            <a:r>
              <a:rPr lang="es-ES" sz="1200" smtClean="0">
                <a:solidFill>
                  <a:schemeClr val="tx1"/>
                </a:solidFill>
              </a:rPr>
              <a:t>habitualmente en la infancia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608233" y="3933052"/>
            <a:ext cx="1947102" cy="651722"/>
          </a:xfrm>
          <a:prstGeom prst="roundRect">
            <a:avLst>
              <a:gd name="adj" fmla="val 25525"/>
            </a:avLst>
          </a:prstGeom>
          <a:solidFill>
            <a:srgbClr val="F2D6EB"/>
          </a:solidFill>
          <a:ln>
            <a:solidFill>
              <a:srgbClr val="F2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smtClean="0">
                <a:solidFill>
                  <a:schemeClr val="tx1"/>
                </a:solidFill>
              </a:rPr>
              <a:t>Situación </a:t>
            </a:r>
            <a:r>
              <a:rPr lang="es-ES" sz="1200" b="1" smtClean="0">
                <a:solidFill>
                  <a:srgbClr val="99337E"/>
                </a:solidFill>
              </a:rPr>
              <a:t>crónica</a:t>
            </a:r>
            <a:r>
              <a:rPr lang="es-ES" sz="1200" smtClean="0">
                <a:solidFill>
                  <a:schemeClr val="tx1"/>
                </a:solidFill>
              </a:rPr>
              <a:t> compleja, heterogénea, multifactorial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167375" y="3880758"/>
            <a:ext cx="1644841" cy="651722"/>
          </a:xfrm>
          <a:prstGeom prst="roundRect">
            <a:avLst/>
          </a:prstGeom>
          <a:solidFill>
            <a:srgbClr val="F2D6EB"/>
          </a:solidFill>
          <a:ln>
            <a:solidFill>
              <a:srgbClr val="F2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>
                <a:solidFill>
                  <a:srgbClr val="99337E"/>
                </a:solidFill>
              </a:rPr>
              <a:t>Dificultad de adaptación </a:t>
            </a:r>
          </a:p>
          <a:p>
            <a:pPr algn="ctr"/>
            <a:r>
              <a:rPr lang="es-ES" sz="1200" smtClean="0">
                <a:solidFill>
                  <a:schemeClr val="tx1"/>
                </a:solidFill>
              </a:rPr>
              <a:t>al entorno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828286" y="1675643"/>
            <a:ext cx="1773841" cy="689125"/>
          </a:xfrm>
          <a:prstGeom prst="roundRect">
            <a:avLst/>
          </a:prstGeom>
          <a:solidFill>
            <a:srgbClr val="F2D6EB"/>
          </a:solidFill>
          <a:ln>
            <a:solidFill>
              <a:srgbClr val="F2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>
                <a:solidFill>
                  <a:srgbClr val="99337E"/>
                </a:solidFill>
              </a:rPr>
              <a:t>Patrón de disfunción </a:t>
            </a:r>
            <a:r>
              <a:rPr lang="es-ES" sz="1200" smtClean="0">
                <a:solidFill>
                  <a:schemeClr val="tx1"/>
                </a:solidFill>
              </a:rPr>
              <a:t>diferente</a:t>
            </a:r>
            <a:r>
              <a:rPr lang="es-ES" sz="1200" b="1" smtClean="0">
                <a:solidFill>
                  <a:srgbClr val="99337E"/>
                </a:solidFill>
              </a:rPr>
              <a:t> </a:t>
            </a:r>
            <a:r>
              <a:rPr lang="es-ES" sz="1200" smtClean="0">
                <a:solidFill>
                  <a:schemeClr val="tx1"/>
                </a:solidFill>
              </a:rPr>
              <a:t>en cada paciente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23920" y="2736657"/>
            <a:ext cx="1368155" cy="683267"/>
          </a:xfrm>
          <a:prstGeom prst="roundRect">
            <a:avLst/>
          </a:prstGeom>
          <a:solidFill>
            <a:srgbClr val="F2D6EB"/>
          </a:solidFill>
          <a:ln>
            <a:solidFill>
              <a:srgbClr val="F2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smtClean="0">
                <a:solidFill>
                  <a:schemeClr val="tx1"/>
                </a:solidFill>
              </a:rPr>
              <a:t>Puede </a:t>
            </a:r>
            <a:r>
              <a:rPr lang="es-ES" sz="1200" b="1" smtClean="0">
                <a:solidFill>
                  <a:srgbClr val="99337E"/>
                </a:solidFill>
              </a:rPr>
              <a:t>coexistir</a:t>
            </a:r>
            <a:r>
              <a:rPr lang="es-ES" sz="1200" smtClean="0">
                <a:solidFill>
                  <a:schemeClr val="tx1"/>
                </a:solidFill>
              </a:rPr>
              <a:t> con otras psicopatologías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133003" y="5051951"/>
            <a:ext cx="1977112" cy="812938"/>
          </a:xfrm>
          <a:prstGeom prst="roundRect">
            <a:avLst/>
          </a:prstGeom>
          <a:solidFill>
            <a:srgbClr val="F2D6EB"/>
          </a:solidFill>
          <a:ln>
            <a:solidFill>
              <a:srgbClr val="F2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>
                <a:solidFill>
                  <a:srgbClr val="99337E"/>
                </a:solidFill>
              </a:rPr>
              <a:t>Prevalencia</a:t>
            </a:r>
            <a:r>
              <a:rPr lang="es-ES" sz="1200" smtClean="0">
                <a:solidFill>
                  <a:schemeClr val="tx1"/>
                </a:solidFill>
              </a:rPr>
              <a:t> niños/adolescentes: </a:t>
            </a:r>
          </a:p>
          <a:p>
            <a:pPr algn="ctr"/>
            <a:r>
              <a:rPr lang="es-ES" sz="1200" smtClean="0">
                <a:solidFill>
                  <a:schemeClr val="tx1"/>
                </a:solidFill>
              </a:rPr>
              <a:t>5%-11% mundial</a:t>
            </a:r>
          </a:p>
          <a:p>
            <a:pPr algn="ctr"/>
            <a:r>
              <a:rPr lang="es-ES" sz="1200" smtClean="0">
                <a:solidFill>
                  <a:schemeClr val="tx1"/>
                </a:solidFill>
              </a:rPr>
              <a:t>6,8% España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6" name="Triángulo isósceles 15"/>
          <p:cNvSpPr/>
          <p:nvPr/>
        </p:nvSpPr>
        <p:spPr>
          <a:xfrm rot="10800000">
            <a:off x="4690333" y="2146609"/>
            <a:ext cx="180000" cy="772039"/>
          </a:xfrm>
          <a:prstGeom prst="triangle">
            <a:avLst/>
          </a:prstGeom>
          <a:solidFill>
            <a:srgbClr val="99337E"/>
          </a:solidFill>
          <a:ln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1904" y="404664"/>
            <a:ext cx="7643192" cy="778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4000" b="1" smtClean="0">
                <a:solidFill>
                  <a:srgbClr val="EF3340"/>
                </a:solidFill>
              </a:rPr>
              <a:t>TDAH: Síntomas </a:t>
            </a:r>
          </a:p>
        </p:txBody>
      </p:sp>
      <p:sp>
        <p:nvSpPr>
          <p:cNvPr id="2" name="Elipse 1"/>
          <p:cNvSpPr/>
          <p:nvPr/>
        </p:nvSpPr>
        <p:spPr>
          <a:xfrm>
            <a:off x="3675029" y="3100324"/>
            <a:ext cx="2174513" cy="1558513"/>
          </a:xfrm>
          <a:prstGeom prst="ellipse">
            <a:avLst/>
          </a:prstGeom>
          <a:solidFill>
            <a:srgbClr val="99337E"/>
          </a:solidFill>
          <a:ln w="28575"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bg1"/>
                </a:solidFill>
              </a:rPr>
              <a:t>Síntomas TDAH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617296" y="1480817"/>
            <a:ext cx="2232247" cy="1119773"/>
          </a:xfrm>
          <a:prstGeom prst="ellipse">
            <a:avLst/>
          </a:prstGeom>
          <a:solidFill>
            <a:srgbClr val="F2D6EB"/>
          </a:solidFill>
          <a:ln w="28575"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mtClean="0">
                <a:solidFill>
                  <a:srgbClr val="99337E"/>
                </a:solidFill>
              </a:rPr>
              <a:t>Déficit atención</a:t>
            </a:r>
            <a:endParaRPr lang="es-ES" sz="1600">
              <a:solidFill>
                <a:srgbClr val="99337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494297" y="4464571"/>
            <a:ext cx="2160240" cy="1008112"/>
          </a:xfrm>
          <a:prstGeom prst="ellipse">
            <a:avLst/>
          </a:prstGeom>
          <a:solidFill>
            <a:srgbClr val="F2D6EB"/>
          </a:solidFill>
          <a:ln w="28575"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mtClean="0">
                <a:solidFill>
                  <a:srgbClr val="99337E"/>
                </a:solidFill>
              </a:rPr>
              <a:t>Hiperactividad</a:t>
            </a:r>
            <a:endParaRPr lang="es-ES" sz="1600">
              <a:solidFill>
                <a:srgbClr val="99337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053289" y="4422988"/>
            <a:ext cx="2232248" cy="1015410"/>
          </a:xfrm>
          <a:prstGeom prst="ellipse">
            <a:avLst/>
          </a:prstGeom>
          <a:solidFill>
            <a:srgbClr val="F2D6EB"/>
          </a:solidFill>
          <a:ln w="28575"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mtClean="0">
                <a:solidFill>
                  <a:srgbClr val="99337E"/>
                </a:solidFill>
              </a:rPr>
              <a:t>Impulsividad</a:t>
            </a:r>
            <a:endParaRPr lang="es-ES" sz="1600">
              <a:solidFill>
                <a:srgbClr val="99337E"/>
              </a:solidFill>
            </a:endParaRPr>
          </a:p>
        </p:txBody>
      </p:sp>
      <p:sp>
        <p:nvSpPr>
          <p:cNvPr id="3" name="Flecha curvada hacia la izquierda 2"/>
          <p:cNvSpPr/>
          <p:nvPr/>
        </p:nvSpPr>
        <p:spPr>
          <a:xfrm rot="20206519">
            <a:off x="6389006" y="2239034"/>
            <a:ext cx="1000295" cy="2070622"/>
          </a:xfrm>
          <a:prstGeom prst="curvedLeftArrow">
            <a:avLst/>
          </a:prstGeom>
          <a:solidFill>
            <a:srgbClr val="99337E"/>
          </a:solidFill>
          <a:ln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Flecha curvada hacia la izquierda 12"/>
          <p:cNvSpPr/>
          <p:nvPr/>
        </p:nvSpPr>
        <p:spPr>
          <a:xfrm rot="5400000">
            <a:off x="4400149" y="4608967"/>
            <a:ext cx="901163" cy="1997622"/>
          </a:xfrm>
          <a:prstGeom prst="curvedLeftArrow">
            <a:avLst/>
          </a:prstGeom>
          <a:solidFill>
            <a:srgbClr val="99337E"/>
          </a:solidFill>
          <a:ln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rot="12846320">
            <a:off x="2299811" y="2195827"/>
            <a:ext cx="962676" cy="1936600"/>
          </a:xfrm>
          <a:prstGeom prst="curvedLeftArrow">
            <a:avLst/>
          </a:prstGeom>
          <a:solidFill>
            <a:srgbClr val="99337E"/>
          </a:solidFill>
          <a:ln>
            <a:solidFill>
              <a:srgbClr val="993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echa abajo 45"/>
          <p:cNvSpPr/>
          <p:nvPr/>
        </p:nvSpPr>
        <p:spPr>
          <a:xfrm flipH="1">
            <a:off x="4692747" y="1741516"/>
            <a:ext cx="360039" cy="378776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274638"/>
            <a:ext cx="7643192" cy="778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4000" b="1" smtClean="0">
                <a:solidFill>
                  <a:srgbClr val="EF3340"/>
                </a:solidFill>
              </a:rPr>
              <a:t>TDAH: Diagnóstico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40620" y="1309468"/>
            <a:ext cx="2592288" cy="432048"/>
          </a:xfrm>
          <a:prstGeom prst="rect">
            <a:avLst/>
          </a:prstGeom>
          <a:solidFill>
            <a:srgbClr val="DDFFFF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mtClean="0">
                <a:solidFill>
                  <a:srgbClr val="000000"/>
                </a:solidFill>
              </a:rPr>
              <a:t>SOSPECHA de TDAH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7700" y="2245572"/>
            <a:ext cx="4391261" cy="1872208"/>
          </a:xfrm>
          <a:prstGeom prst="rect">
            <a:avLst/>
          </a:prstGeom>
          <a:solidFill>
            <a:srgbClr val="DDFFFF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b="1" smtClean="0">
                <a:solidFill>
                  <a:srgbClr val="006666"/>
                </a:solidFill>
              </a:rPr>
              <a:t>Identificar y valorar síntomas</a:t>
            </a:r>
          </a:p>
          <a:p>
            <a:r>
              <a:rPr lang="es-ES" sz="1400" b="1" smtClean="0">
                <a:solidFill>
                  <a:srgbClr val="000000"/>
                </a:solidFill>
              </a:rPr>
              <a:t>. </a:t>
            </a:r>
            <a:r>
              <a:rPr lang="es-ES" sz="1400" smtClean="0">
                <a:solidFill>
                  <a:srgbClr val="000000"/>
                </a:solidFill>
              </a:rPr>
              <a:t>Patrón persistente (≥6 meses)</a:t>
            </a:r>
          </a:p>
          <a:p>
            <a:r>
              <a:rPr lang="es-ES" sz="1400" b="1" smtClean="0">
                <a:solidFill>
                  <a:srgbClr val="000000"/>
                </a:solidFill>
              </a:rPr>
              <a:t>. </a:t>
            </a:r>
            <a:r>
              <a:rPr lang="es-ES" sz="1400" smtClean="0">
                <a:solidFill>
                  <a:srgbClr val="000000"/>
                </a:solidFill>
              </a:rPr>
              <a:t>Frecuencia/intensidad inconsistentes con el nivel de desarrollo y la edad del paciente</a:t>
            </a:r>
          </a:p>
          <a:p>
            <a:r>
              <a:rPr lang="es-ES" sz="1400" b="1" smtClean="0">
                <a:solidFill>
                  <a:srgbClr val="000000"/>
                </a:solidFill>
              </a:rPr>
              <a:t>. </a:t>
            </a:r>
            <a:r>
              <a:rPr lang="es-ES" sz="1400" smtClean="0">
                <a:solidFill>
                  <a:srgbClr val="000000"/>
                </a:solidFill>
              </a:rPr>
              <a:t>Presentes en dos o más ambientes del paciente</a:t>
            </a:r>
          </a:p>
          <a:p>
            <a:r>
              <a:rPr lang="es-ES" sz="1400" b="1" smtClean="0">
                <a:solidFill>
                  <a:srgbClr val="000000"/>
                </a:solidFill>
              </a:rPr>
              <a:t>. </a:t>
            </a:r>
            <a:r>
              <a:rPr lang="es-ES" sz="1400" smtClean="0">
                <a:solidFill>
                  <a:srgbClr val="000000"/>
                </a:solidFill>
              </a:rPr>
              <a:t>Interfieren con la actividad social, académica y/o laboral</a:t>
            </a:r>
          </a:p>
          <a:p>
            <a:r>
              <a:rPr lang="es-ES" sz="1400" b="1" smtClean="0">
                <a:solidFill>
                  <a:srgbClr val="000000"/>
                </a:solidFill>
              </a:rPr>
              <a:t>. </a:t>
            </a:r>
            <a:r>
              <a:rPr lang="es-ES" sz="1400" smtClean="0">
                <a:solidFill>
                  <a:srgbClr val="000000"/>
                </a:solidFill>
              </a:rPr>
              <a:t>No causados por otros trastornos neuropsiquiátricos</a:t>
            </a:r>
            <a:endParaRPr lang="es-ES" sz="1400" b="1">
              <a:solidFill>
                <a:srgbClr val="00000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7645076" y="2929648"/>
            <a:ext cx="1224136" cy="504056"/>
          </a:xfrm>
          <a:prstGeom prst="ellipse">
            <a:avLst/>
          </a:prstGeom>
          <a:noFill/>
          <a:ln w="254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smtClean="0">
                <a:solidFill>
                  <a:srgbClr val="006666"/>
                </a:solidFill>
              </a:rPr>
              <a:t>CIE-10</a:t>
            </a:r>
            <a:endParaRPr lang="es-ES" sz="1600" b="1">
              <a:solidFill>
                <a:srgbClr val="006666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948332" y="2929648"/>
            <a:ext cx="1307717" cy="504056"/>
          </a:xfrm>
          <a:prstGeom prst="ellipse">
            <a:avLst/>
          </a:prstGeom>
          <a:noFill/>
          <a:ln w="254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smtClean="0">
                <a:solidFill>
                  <a:srgbClr val="006666"/>
                </a:solidFill>
              </a:rPr>
              <a:t>DSM-5 </a:t>
            </a:r>
            <a:endParaRPr lang="es-ES" sz="1600" b="1">
              <a:solidFill>
                <a:srgbClr val="006666"/>
              </a:solidFill>
            </a:endParaRPr>
          </a:p>
        </p:txBody>
      </p:sp>
      <p:cxnSp>
        <p:nvCxnSpPr>
          <p:cNvPr id="7" name="Conector recto de flecha 6"/>
          <p:cNvCxnSpPr>
            <a:stCxn id="6" idx="6"/>
            <a:endCxn id="4" idx="1"/>
          </p:cNvCxnSpPr>
          <p:nvPr/>
        </p:nvCxnSpPr>
        <p:spPr>
          <a:xfrm>
            <a:off x="2256049" y="3181676"/>
            <a:ext cx="461651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2" idx="2"/>
            <a:endCxn id="4" idx="3"/>
          </p:cNvCxnSpPr>
          <p:nvPr/>
        </p:nvCxnSpPr>
        <p:spPr>
          <a:xfrm flipH="1">
            <a:off x="7108961" y="3181676"/>
            <a:ext cx="536115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820540" y="4621836"/>
            <a:ext cx="4289647" cy="432048"/>
          </a:xfrm>
          <a:prstGeom prst="rect">
            <a:avLst/>
          </a:prstGeom>
          <a:solidFill>
            <a:srgbClr val="DDFFFF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b="1" smtClean="0">
                <a:solidFill>
                  <a:srgbClr val="006666"/>
                </a:solidFill>
              </a:rPr>
              <a:t>Diagnóstico diferencial</a:t>
            </a:r>
            <a:endParaRPr lang="es-ES" b="1">
              <a:solidFill>
                <a:srgbClr val="006666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388492" y="5529279"/>
            <a:ext cx="5040560" cy="432048"/>
          </a:xfrm>
          <a:prstGeom prst="rect">
            <a:avLst/>
          </a:prstGeom>
          <a:solidFill>
            <a:srgbClr val="DDFFFF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b="1" smtClean="0">
                <a:solidFill>
                  <a:srgbClr val="006666"/>
                </a:solidFill>
              </a:rPr>
              <a:t>Evaluación clínica, psicosocial, pedagógica</a:t>
            </a:r>
            <a:endParaRPr lang="es-ES" b="1">
              <a:solidFill>
                <a:srgbClr val="006666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971600" y="6218060"/>
            <a:ext cx="7776864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>
                <a:latin typeface="+mj-lt"/>
                <a:ea typeface="Times New Roman" panose="02020603050405020304" pitchFamily="18" charset="0"/>
              </a:rPr>
              <a:t>DSM-5: </a:t>
            </a:r>
            <a:r>
              <a:rPr lang="es-ES" sz="1400" i="1">
                <a:latin typeface="+mj-lt"/>
                <a:ea typeface="Times New Roman" panose="02020603050405020304" pitchFamily="18" charset="0"/>
              </a:rPr>
              <a:t>Diagnostic and Statistical Manual of the American Psyciatric Association</a:t>
            </a:r>
            <a:r>
              <a:rPr lang="es-ES" sz="1400">
                <a:latin typeface="+mj-lt"/>
                <a:ea typeface="Times New Roman" panose="02020603050405020304" pitchFamily="18" charset="0"/>
              </a:rPr>
              <a:t>, 5</a:t>
            </a:r>
            <a:r>
              <a:rPr lang="es-ES" sz="1400" baseline="30000">
                <a:latin typeface="+mj-lt"/>
                <a:ea typeface="Times New Roman" panose="02020603050405020304" pitchFamily="18" charset="0"/>
              </a:rPr>
              <a:t>th</a:t>
            </a:r>
            <a:r>
              <a:rPr lang="es-ES" sz="1400">
                <a:latin typeface="+mj-lt"/>
                <a:ea typeface="Times New Roman" panose="02020603050405020304" pitchFamily="18" charset="0"/>
              </a:rPr>
              <a:t> ed</a:t>
            </a:r>
          </a:p>
          <a:p>
            <a:r>
              <a:rPr lang="es-ES" sz="1400">
                <a:latin typeface="+mj-lt"/>
                <a:ea typeface="Times New Roman" panose="02020603050405020304" pitchFamily="18" charset="0"/>
              </a:rPr>
              <a:t>CIE-10: Clasificación Internacional de Enfermedades, 10ª ed</a:t>
            </a:r>
            <a:endParaRPr lang="es-ES" sz="1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4193" y="404664"/>
            <a:ext cx="8070295" cy="778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500" b="1" smtClean="0">
                <a:solidFill>
                  <a:srgbClr val="EF3340"/>
                </a:solidFill>
              </a:rPr>
              <a:t>TDAH: Tratamiento no farmacológico </a:t>
            </a:r>
          </a:p>
        </p:txBody>
      </p:sp>
      <p:sp>
        <p:nvSpPr>
          <p:cNvPr id="4" name="Combinar 3"/>
          <p:cNvSpPr/>
          <p:nvPr/>
        </p:nvSpPr>
        <p:spPr>
          <a:xfrm>
            <a:off x="3005826" y="3621519"/>
            <a:ext cx="3294366" cy="2642725"/>
          </a:xfrm>
          <a:prstGeom prst="flowChartMerge">
            <a:avLst/>
          </a:prstGeom>
          <a:solidFill>
            <a:srgbClr val="008000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smtClean="0">
                <a:solidFill>
                  <a:schemeClr val="bg1"/>
                </a:solidFill>
              </a:rPr>
              <a:t>Tratamiento no farmacológico</a:t>
            </a: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5" name="Triángulo isósceles 4"/>
          <p:cNvSpPr/>
          <p:nvPr/>
        </p:nvSpPr>
        <p:spPr>
          <a:xfrm>
            <a:off x="4644008" y="3610471"/>
            <a:ext cx="3474386" cy="2653773"/>
          </a:xfrm>
          <a:prstGeom prst="triangle">
            <a:avLst>
              <a:gd name="adj" fmla="val 48738"/>
            </a:avLst>
          </a:prstGeom>
          <a:solidFill>
            <a:srgbClr val="E1FFE1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1500">
                <a:solidFill>
                  <a:srgbClr val="008000"/>
                </a:solidFill>
              </a:rPr>
              <a:t>Dieta equilibrada, ejercicio regular</a:t>
            </a:r>
          </a:p>
        </p:txBody>
      </p:sp>
      <p:sp>
        <p:nvSpPr>
          <p:cNvPr id="7" name="Triángulo isósceles 6"/>
          <p:cNvSpPr/>
          <p:nvPr/>
        </p:nvSpPr>
        <p:spPr>
          <a:xfrm>
            <a:off x="1187624" y="3610471"/>
            <a:ext cx="3456384" cy="2653773"/>
          </a:xfrm>
          <a:prstGeom prst="triangle">
            <a:avLst>
              <a:gd name="adj" fmla="val 52010"/>
            </a:avLst>
          </a:prstGeom>
          <a:solidFill>
            <a:srgbClr val="E1FFE1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rtlCol="0" anchor="t" anchorCtr="0">
            <a:noAutofit/>
          </a:bodyPr>
          <a:lstStyle/>
          <a:p>
            <a:pPr algn="ctr"/>
            <a:r>
              <a:rPr lang="es-ES" sz="1500">
                <a:solidFill>
                  <a:srgbClr val="008000"/>
                </a:solidFill>
              </a:rPr>
              <a:t>Apoyo, información, formación a familia y educadores</a:t>
            </a:r>
          </a:p>
        </p:txBody>
      </p:sp>
      <p:sp>
        <p:nvSpPr>
          <p:cNvPr id="8" name="Triángulo isósceles 7"/>
          <p:cNvSpPr/>
          <p:nvPr/>
        </p:nvSpPr>
        <p:spPr>
          <a:xfrm>
            <a:off x="2987824" y="1124471"/>
            <a:ext cx="3384376" cy="2486000"/>
          </a:xfrm>
          <a:prstGeom prst="triangle">
            <a:avLst>
              <a:gd name="adj" fmla="val 50652"/>
            </a:avLst>
          </a:prstGeom>
          <a:solidFill>
            <a:srgbClr val="E1FFE1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s-ES" sz="1500">
                <a:solidFill>
                  <a:srgbClr val="008000"/>
                </a:solidFill>
              </a:rPr>
              <a:t>Terapia psicopedagógica, psicosocial, cognitivo-conductual</a:t>
            </a:r>
          </a:p>
          <a:p>
            <a:pPr algn="ctr"/>
            <a:endParaRPr lang="es-ES" sz="16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76672"/>
            <a:ext cx="7942584" cy="778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500" b="1" smtClean="0">
                <a:solidFill>
                  <a:srgbClr val="EF3340"/>
                </a:solidFill>
              </a:rPr>
              <a:t>TDAH: Tratamiento farmacológico </a:t>
            </a:r>
            <a:r>
              <a:rPr lang="es-ES" altLang="es-ES" sz="3300" b="1" smtClean="0">
                <a:solidFill>
                  <a:srgbClr val="EF3340"/>
                </a:solidFill>
              </a:rPr>
              <a:t>(I)</a:t>
            </a:r>
          </a:p>
        </p:txBody>
      </p:sp>
      <p:sp>
        <p:nvSpPr>
          <p:cNvPr id="2" name="Pentágono 1"/>
          <p:cNvSpPr/>
          <p:nvPr/>
        </p:nvSpPr>
        <p:spPr>
          <a:xfrm>
            <a:off x="7468972" y="2924944"/>
            <a:ext cx="1586543" cy="992538"/>
          </a:xfrm>
          <a:prstGeom prst="homePlat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mtClean="0">
                <a:solidFill>
                  <a:schemeClr val="bg1"/>
                </a:solidFill>
              </a:rPr>
              <a:t>Seguimiento</a:t>
            </a: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891477" y="2924944"/>
            <a:ext cx="1639706" cy="996625"/>
          </a:xfrm>
          <a:prstGeom prst="homePlate">
            <a:avLst/>
          </a:prstGeom>
          <a:solidFill>
            <a:srgbClr val="800000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mtClean="0">
                <a:solidFill>
                  <a:schemeClr val="bg1"/>
                </a:solidFill>
              </a:rPr>
              <a:t>Criterios de inicio</a:t>
            </a: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2555776" y="2924944"/>
            <a:ext cx="1623040" cy="1008112"/>
          </a:xfrm>
          <a:prstGeom prst="homePlate">
            <a:avLst/>
          </a:prstGeom>
          <a:solidFill>
            <a:srgbClr val="F4FCB6"/>
          </a:solidFill>
          <a:ln w="28575">
            <a:solidFill>
              <a:srgbClr val="F4F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Valoración previa</a:t>
            </a:r>
            <a:endParaRPr lang="es-E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4211945" y="2915500"/>
            <a:ext cx="1633801" cy="1015512"/>
          </a:xfrm>
          <a:prstGeom prst="homePlate">
            <a:avLst/>
          </a:prstGeom>
          <a:solidFill>
            <a:srgbClr val="008000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mtClean="0">
                <a:solidFill>
                  <a:schemeClr val="bg1"/>
                </a:solidFill>
              </a:rPr>
              <a:t>Fármacos: selección</a:t>
            </a: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5878875" y="2924944"/>
            <a:ext cx="1556968" cy="1015512"/>
          </a:xfrm>
          <a:prstGeom prst="homePlate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Ajuste  </a:t>
            </a:r>
            <a:endParaRPr lang="es-E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cto de flecha 29"/>
          <p:cNvCxnSpPr/>
          <p:nvPr/>
        </p:nvCxnSpPr>
        <p:spPr>
          <a:xfrm flipH="1">
            <a:off x="5008284" y="4643345"/>
            <a:ext cx="2766" cy="1089711"/>
          </a:xfrm>
          <a:prstGeom prst="straightConnector1">
            <a:avLst/>
          </a:prstGeom>
          <a:ln w="28575">
            <a:solidFill>
              <a:srgbClr val="008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500" b="1" smtClean="0">
                <a:solidFill>
                  <a:srgbClr val="EF3340"/>
                </a:solidFill>
              </a:rPr>
              <a:t>TDAH: Tratamiento farmacológico </a:t>
            </a:r>
            <a:r>
              <a:rPr lang="es-ES" altLang="es-ES" sz="3300" b="1" smtClean="0">
                <a:solidFill>
                  <a:srgbClr val="EF3340"/>
                </a:solidFill>
              </a:rPr>
              <a:t>(II)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268444" y="1940628"/>
            <a:ext cx="2526417" cy="584775"/>
          </a:xfrm>
          <a:prstGeom prst="rect">
            <a:avLst/>
          </a:prstGeom>
          <a:solidFill>
            <a:srgbClr val="FBEBED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rgbClr val="800000"/>
                </a:solidFill>
              </a:rPr>
              <a:t>Preescolares</a:t>
            </a:r>
          </a:p>
          <a:p>
            <a:pPr algn="ctr"/>
            <a:r>
              <a:rPr lang="es-ES" sz="1600" smtClean="0">
                <a:solidFill>
                  <a:srgbClr val="800000"/>
                </a:solidFill>
              </a:rPr>
              <a:t>(&lt;6 años)</a:t>
            </a:r>
            <a:endParaRPr lang="es-ES" sz="1600">
              <a:solidFill>
                <a:srgbClr val="8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794862" y="1941653"/>
            <a:ext cx="2417978" cy="584775"/>
          </a:xfrm>
          <a:prstGeom prst="rect">
            <a:avLst/>
          </a:prstGeom>
          <a:solidFill>
            <a:srgbClr val="FDD3D6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rgbClr val="800000"/>
                </a:solidFill>
              </a:rPr>
              <a:t>Niños/adolescentes</a:t>
            </a:r>
          </a:p>
          <a:p>
            <a:pPr algn="ctr"/>
            <a:r>
              <a:rPr lang="es-ES" sz="1600" smtClean="0">
                <a:solidFill>
                  <a:srgbClr val="800000"/>
                </a:solidFill>
              </a:rPr>
              <a:t>(6-18 años)</a:t>
            </a:r>
            <a:endParaRPr lang="es-ES" sz="1600">
              <a:solidFill>
                <a:srgbClr val="80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217298" y="1940628"/>
            <a:ext cx="2314930" cy="584775"/>
          </a:xfrm>
          <a:prstGeom prst="rect">
            <a:avLst/>
          </a:prstGeom>
          <a:solidFill>
            <a:srgbClr val="FBA3A9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rgbClr val="800000"/>
                </a:solidFill>
              </a:rPr>
              <a:t>Adultos</a:t>
            </a:r>
          </a:p>
          <a:p>
            <a:pPr algn="ctr"/>
            <a:r>
              <a:rPr lang="es-ES" sz="1600" smtClean="0">
                <a:solidFill>
                  <a:srgbClr val="800000"/>
                </a:solidFill>
              </a:rPr>
              <a:t>(&gt;18 años)</a:t>
            </a:r>
            <a:endParaRPr lang="es-ES" sz="1600">
              <a:solidFill>
                <a:srgbClr val="800000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2492580" y="2586959"/>
            <a:ext cx="0" cy="2045189"/>
          </a:xfrm>
          <a:prstGeom prst="straightConnector1">
            <a:avLst/>
          </a:prstGeom>
          <a:ln w="19050">
            <a:solidFill>
              <a:srgbClr val="008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806088" y="3482143"/>
            <a:ext cx="1394490" cy="5666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Afectación grave</a:t>
            </a:r>
            <a:endParaRPr lang="es-ES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+</a:t>
            </a:r>
            <a:r>
              <a:rPr lang="es-ES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ineficacia TNF</a:t>
            </a:r>
            <a:endParaRPr lang="es-ES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268443" y="5733057"/>
            <a:ext cx="7261295" cy="634923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b="1" smtClean="0">
                <a:solidFill>
                  <a:schemeClr val="bg1"/>
                </a:solidFill>
              </a:rPr>
              <a:t>TRATAMIENTO FARMACOLÓGICO</a:t>
            </a:r>
            <a:endParaRPr lang="es-ES" b="1">
              <a:solidFill>
                <a:schemeClr val="bg1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5003709" y="2586958"/>
            <a:ext cx="9151" cy="2045190"/>
          </a:xfrm>
          <a:prstGeom prst="straightConnector1">
            <a:avLst/>
          </a:prstGeom>
          <a:ln w="19050">
            <a:solidFill>
              <a:srgbClr val="008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7370305" y="2586958"/>
            <a:ext cx="38910" cy="2045190"/>
          </a:xfrm>
          <a:prstGeom prst="straightConnector1">
            <a:avLst/>
          </a:prstGeom>
          <a:ln w="19050">
            <a:solidFill>
              <a:srgbClr val="008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175616" y="3326804"/>
            <a:ext cx="1665335" cy="877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ES" sz="1200" dirty="0">
                <a:effectLst/>
                <a:ea typeface="Calibri" panose="020F0502020204030204" pitchFamily="34" charset="0"/>
              </a:rPr>
              <a:t>Afectación moderada </a:t>
            </a:r>
            <a:r>
              <a:rPr lang="es-ES" sz="1200" b="1" dirty="0">
                <a:effectLst/>
                <a:ea typeface="Calibri" panose="020F0502020204030204" pitchFamily="34" charset="0"/>
              </a:rPr>
              <a:t>+</a:t>
            </a:r>
            <a:r>
              <a:rPr lang="es-ES" sz="1200" dirty="0">
                <a:effectLst/>
                <a:ea typeface="Calibri" panose="020F0502020204030204" pitchFamily="34" charset="0"/>
              </a:rPr>
              <a:t> ineficacia TNF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ES" sz="1200" b="1" dirty="0">
                <a:effectLst/>
                <a:ea typeface="Calibri" panose="020F0502020204030204" pitchFamily="34" charset="0"/>
              </a:rPr>
              <a:t>O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ES" sz="1200" dirty="0">
                <a:effectLst/>
                <a:ea typeface="Calibri" panose="020F0502020204030204" pitchFamily="34" charset="0"/>
              </a:rPr>
              <a:t>Afectación grave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372200" y="3284984"/>
            <a:ext cx="2095537" cy="877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ES" sz="1200">
                <a:effectLst/>
                <a:ea typeface="Calibri" panose="020F0502020204030204" pitchFamily="34" charset="0"/>
              </a:rPr>
              <a:t>Afectación </a:t>
            </a:r>
            <a:r>
              <a:rPr lang="es-ES" sz="1200" smtClean="0">
                <a:effectLst/>
                <a:ea typeface="Calibri" panose="020F0502020204030204" pitchFamily="34" charset="0"/>
              </a:rPr>
              <a:t>leve 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ES" sz="1200" b="1" smtClean="0">
                <a:effectLst/>
                <a:ea typeface="Calibri" panose="020F0502020204030204" pitchFamily="34" charset="0"/>
              </a:rPr>
              <a:t>+</a:t>
            </a:r>
            <a:r>
              <a:rPr lang="es-ES" sz="1200" smtClean="0">
                <a:effectLst/>
                <a:ea typeface="Calibri" panose="020F0502020204030204" pitchFamily="34" charset="0"/>
              </a:rPr>
              <a:t> </a:t>
            </a:r>
            <a:r>
              <a:rPr lang="es-ES" sz="1200">
                <a:effectLst/>
                <a:ea typeface="Calibri" panose="020F0502020204030204" pitchFamily="34" charset="0"/>
              </a:rPr>
              <a:t>ineficacia TNF</a:t>
            </a:r>
            <a:endParaRPr lang="es-E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ES" sz="1200" b="1">
                <a:effectLst/>
                <a:ea typeface="Calibri" panose="020F0502020204030204" pitchFamily="34" charset="0"/>
              </a:rPr>
              <a:t>O</a:t>
            </a:r>
            <a:endParaRPr lang="es-E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ES" sz="1200">
                <a:effectLst/>
                <a:ea typeface="Calibri" panose="020F0502020204030204" pitchFamily="34" charset="0"/>
              </a:rPr>
              <a:t>Afectación </a:t>
            </a:r>
            <a:r>
              <a:rPr lang="es-ES" sz="1200" smtClean="0">
                <a:effectLst/>
                <a:ea typeface="Calibri" panose="020F0502020204030204" pitchFamily="34" charset="0"/>
              </a:rPr>
              <a:t>moderada-grave</a:t>
            </a:r>
            <a:endParaRPr lang="es-E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2503333" y="4626657"/>
            <a:ext cx="4916635" cy="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2993689" y="1045910"/>
            <a:ext cx="321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800000"/>
                </a:solidFill>
              </a:rPr>
              <a:t>Criterios de inicio</a:t>
            </a:r>
            <a:endParaRPr lang="es-ES" sz="2800" b="1">
              <a:solidFill>
                <a:srgbClr val="800000"/>
              </a:solidFill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4514614" y="4959728"/>
            <a:ext cx="965832" cy="4569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smtClean="0">
                <a:solidFill>
                  <a:schemeClr val="tx1"/>
                </a:solidFill>
              </a:rPr>
              <a:t>Añadir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68443" y="2534938"/>
            <a:ext cx="726129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mtClean="0">
                <a:solidFill>
                  <a:srgbClr val="008000"/>
                </a:solidFill>
              </a:rPr>
              <a:t>Tratamiento no farmacológico (TNF)</a:t>
            </a:r>
            <a:endParaRPr lang="es-E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1"/>
          <p:cNvSpPr/>
          <p:nvPr/>
        </p:nvSpPr>
        <p:spPr>
          <a:xfrm>
            <a:off x="2771800" y="1844824"/>
            <a:ext cx="4464496" cy="4464496"/>
          </a:xfrm>
          <a:prstGeom prst="flowChartConnector">
            <a:avLst/>
          </a:prstGeom>
          <a:noFill/>
          <a:ln w="1270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500" b="1" smtClean="0">
                <a:solidFill>
                  <a:srgbClr val="EF3340"/>
                </a:solidFill>
              </a:rPr>
              <a:t>TDAH: Tratamiento farmacológico </a:t>
            </a:r>
            <a:r>
              <a:rPr lang="es-ES" altLang="es-ES" sz="3300" b="1" smtClean="0">
                <a:solidFill>
                  <a:srgbClr val="EF3340"/>
                </a:solidFill>
              </a:rPr>
              <a:t>(III)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89760" y="954316"/>
            <a:ext cx="3260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chemeClr val="bg2">
                    <a:lumMod val="75000"/>
                  </a:schemeClr>
                </a:solidFill>
              </a:rPr>
              <a:t>Valoración previa </a:t>
            </a:r>
            <a:endParaRPr lang="es-ES" sz="2800" b="1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2176237"/>
              </p:ext>
            </p:extLst>
          </p:nvPr>
        </p:nvGraphicFramePr>
        <p:xfrm>
          <a:off x="1277640" y="1700808"/>
          <a:ext cx="7488832" cy="497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lipse 16"/>
          <p:cNvSpPr/>
          <p:nvPr/>
        </p:nvSpPr>
        <p:spPr>
          <a:xfrm>
            <a:off x="4117448" y="2655753"/>
            <a:ext cx="1773200" cy="165327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smtClean="0">
                <a:solidFill>
                  <a:srgbClr val="F4FCB6"/>
                </a:solidFill>
              </a:rPr>
              <a:t>Valoración previa</a:t>
            </a:r>
            <a:endParaRPr lang="es-ES" sz="1600" b="1">
              <a:solidFill>
                <a:srgbClr val="F4FCB6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193964" y="4815993"/>
            <a:ext cx="1656184" cy="629231"/>
          </a:xfrm>
          <a:prstGeom prst="roundRect">
            <a:avLst>
              <a:gd name="adj" fmla="val 28166"/>
            </a:avLst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Selección fármaco, dosis, pauta, formulación</a:t>
            </a:r>
            <a:endParaRPr lang="es-ES" sz="1200" b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lecha a la derecha con bandas 5"/>
          <p:cNvSpPr/>
          <p:nvPr/>
        </p:nvSpPr>
        <p:spPr>
          <a:xfrm rot="5400000">
            <a:off x="4750566" y="4378349"/>
            <a:ext cx="506964" cy="368324"/>
          </a:xfrm>
          <a:prstGeom prst="stripedRightArrow">
            <a:avLst>
              <a:gd name="adj1" fmla="val 50000"/>
              <a:gd name="adj2" fmla="val 63903"/>
            </a:avLst>
          </a:prstGeom>
          <a:solidFill>
            <a:srgbClr val="F4FCB6"/>
          </a:solidFill>
          <a:ln w="1905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BTA2p0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B70DF254-6F6F-4E58-B536-741273A278C1}" vid="{D6803877-C230-47EA-BE49-F38BECFC19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BTA2p0_Plantilla</Template>
  <TotalTime>1716</TotalTime>
  <Words>1271</Words>
  <Application>Microsoft Office PowerPoint</Application>
  <PresentationFormat>Presentación en pantalla (4:3)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Baskerville Old Face</vt:lpstr>
      <vt:lpstr>Calibri</vt:lpstr>
      <vt:lpstr>Times New Roman</vt:lpstr>
      <vt:lpstr>Wingdings</vt:lpstr>
      <vt:lpstr>Plantilla_BTA2p0</vt:lpstr>
      <vt:lpstr>Tratamiento del TDAH: actualización  BTA 2.0   2018; 33(4)  </vt:lpstr>
      <vt:lpstr>Presentación de PowerPoint</vt:lpstr>
      <vt:lpstr>TDAH: Introducción</vt:lpstr>
      <vt:lpstr>TDAH: Síntomas </vt:lpstr>
      <vt:lpstr>TDAH: Diagnóstico </vt:lpstr>
      <vt:lpstr>TDAH: Tratamiento no farmacológico </vt:lpstr>
      <vt:lpstr>TDAH: Tratamiento farmacológico (I)</vt:lpstr>
      <vt:lpstr>TDAH: Tratamiento farmacológico (II)</vt:lpstr>
      <vt:lpstr>TDAH: Tratamiento farmacológico (III)</vt:lpstr>
      <vt:lpstr>TDAH: Tratamiento farmacológico (IV)</vt:lpstr>
      <vt:lpstr>TDAH: Tratamiento farmacológico (V)</vt:lpstr>
      <vt:lpstr>TDAH: Tratamiento farmacológico (VI)</vt:lpstr>
      <vt:lpstr>TDAH: Tratamiento farmacológico (VII)</vt:lpstr>
      <vt:lpstr>Puntos clave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BTA 2.0   2014; (xx)</dc:title>
  <dc:creator>Victoria Jimenez Espinola</dc:creator>
  <cp:lastModifiedBy>Maria Victoria Mingorance Balles</cp:lastModifiedBy>
  <cp:revision>192</cp:revision>
  <cp:lastPrinted>2018-12-03T10:42:29Z</cp:lastPrinted>
  <dcterms:created xsi:type="dcterms:W3CDTF">2018-11-19T12:55:51Z</dcterms:created>
  <dcterms:modified xsi:type="dcterms:W3CDTF">2019-01-22T12:38:20Z</dcterms:modified>
</cp:coreProperties>
</file>